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65" r:id="rId6"/>
    <p:sldId id="266" r:id="rId7"/>
    <p:sldId id="260" r:id="rId8"/>
    <p:sldId id="259" r:id="rId9"/>
    <p:sldId id="261" r:id="rId10"/>
    <p:sldId id="263" r:id="rId11"/>
    <p:sldId id="264" r:id="rId12"/>
    <p:sldId id="268" r:id="rId1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08C21E9-859C-4B06-B35A-15605A91B6BD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FFD9652-9414-4AE0-B764-091D38972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3FB0C6B-C11D-462A-95B0-0A1762924D50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8E7B887-B3F2-44CA-9F36-B2455626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B887-B3F2-44CA-9F36-B2455626F9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B887-B3F2-44CA-9F36-B2455626F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B887-B3F2-44CA-9F36-B2455626F9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B887-B3F2-44CA-9F36-B2455626F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B887-B3F2-44CA-9F36-B2455626F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0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19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D1FCF5-9C36-444E-935D-28206C465B8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0D94CE-3794-4CBE-9EAF-16281C1E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2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kennesaw.edu/learningcommunit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Di-_hL4R4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Communities: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What’s In It for ME?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57806" y="4648206"/>
            <a:ext cx="746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Carmen Skaggs, CHSS Associate Dean for Academic Support</a:t>
            </a:r>
          </a:p>
          <a:p>
            <a:pPr algn="ctr"/>
            <a:r>
              <a:rPr lang="en-US" dirty="0" smtClean="0"/>
              <a:t>Ms. Cathy Bradford, Director, Learning Communities Program</a:t>
            </a:r>
          </a:p>
          <a:p>
            <a:pPr algn="ctr"/>
            <a:r>
              <a:rPr lang="en-US" dirty="0" smtClean="0"/>
              <a:t>Dr. Hillary Steiner, Associate Director, Learning Communities Program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37" y="5559649"/>
            <a:ext cx="2570991" cy="1153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333">
            <a:off x="453832" y="814888"/>
            <a:ext cx="2863955" cy="1909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71">
            <a:off x="7984301" y="709849"/>
            <a:ext cx="3097714" cy="2065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26" y="394201"/>
            <a:ext cx="3399416" cy="1912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595" y="5776332"/>
            <a:ext cx="218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CHSS logo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08" y="5623645"/>
            <a:ext cx="2598234" cy="10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461" y="34424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6221" y="823438"/>
            <a:ext cx="311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I’m almost convinced. I think I’d like to hear from someone who’s done it before.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6509" y="4194446"/>
            <a:ext cx="50453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Faculty Testimonial:</a:t>
            </a:r>
          </a:p>
          <a:p>
            <a:endParaRPr lang="en-US" dirty="0" smtClean="0"/>
          </a:p>
          <a:p>
            <a:r>
              <a:rPr lang="en-US" dirty="0" smtClean="0"/>
              <a:t>Dr. Vanessa Slinger-Friedman</a:t>
            </a:r>
          </a:p>
          <a:p>
            <a:r>
              <a:rPr lang="en-US" dirty="0" smtClean="0"/>
              <a:t>Associate Professor of Geography</a:t>
            </a:r>
          </a:p>
          <a:p>
            <a:endParaRPr lang="en-US" dirty="0" smtClean="0"/>
          </a:p>
          <a:p>
            <a:r>
              <a:rPr lang="en-US" dirty="0" smtClean="0"/>
              <a:t>Winner of the 2016 </a:t>
            </a:r>
            <a:r>
              <a:rPr lang="en-US" dirty="0"/>
              <a:t>Regents’ Scholarship of Teaching and Learning (SoTL) Award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4" y="3610018"/>
            <a:ext cx="2586352" cy="2994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5907" y="4825388"/>
            <a:ext cx="20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Dr. Vicki </a:t>
            </a:r>
            <a:r>
              <a:rPr lang="en-US" sz="1200" i="1" dirty="0" err="1" smtClean="0"/>
              <a:t>Armour-Hileman</a:t>
            </a:r>
            <a:endParaRPr lang="en-US" sz="1200" i="1" dirty="0" smtClean="0"/>
          </a:p>
          <a:p>
            <a:r>
              <a:rPr lang="en-US" sz="1200" i="1" dirty="0" smtClean="0"/>
              <a:t>Lecturer of English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73" y="174740"/>
            <a:ext cx="5359608" cy="40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461" y="34424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6221" y="823438"/>
            <a:ext cx="311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I’m ready! How do I sign up??!!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5505" y="633868"/>
            <a:ext cx="49323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LC Proposal Process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LCs are proposed by the faculty who teach in them.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submission – </a:t>
            </a:r>
            <a:r>
              <a:rPr lang="en-US" dirty="0" smtClean="0">
                <a:hlinkClick r:id="rId2"/>
              </a:rPr>
              <a:t>www.kennesaw.edu/learningcommunity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Approval Process – Proposals are reviewed by the LC </a:t>
            </a:r>
            <a:r>
              <a:rPr lang="en-US" dirty="0"/>
              <a:t>Advisory Council, consisting of faculty and staff from across both 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dirty="0" smtClean="0"/>
              <a:t>Call for Proposals</a:t>
            </a:r>
            <a:endParaRPr lang="en-US" sz="28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Spring 2017 LCs</a:t>
            </a:r>
          </a:p>
          <a:p>
            <a:pPr marL="742950" lvl="1" indent="-285750">
              <a:buFont typeface="Calisto MT" panose="02040603050505030304" pitchFamily="18" charset="0"/>
              <a:buChar char="–"/>
            </a:pPr>
            <a:r>
              <a:rPr lang="en-US" dirty="0" smtClean="0"/>
              <a:t>August 29-September 12, 2016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 2017 LCs</a:t>
            </a:r>
          </a:p>
          <a:p>
            <a:pPr marL="742950" lvl="1" indent="-285750">
              <a:buFont typeface="Calisto MT" panose="02040603050505030304" pitchFamily="18" charset="0"/>
              <a:buChar char="–"/>
            </a:pPr>
            <a:r>
              <a:rPr lang="en-US" dirty="0" smtClean="0"/>
              <a:t>October 10-November 11,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6383" y="4236196"/>
            <a:ext cx="3355906" cy="1887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5234" y="4516916"/>
            <a:ext cx="189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Mandy McGrew</a:t>
            </a:r>
          </a:p>
          <a:p>
            <a:r>
              <a:rPr lang="en-US" sz="1200" i="1" dirty="0" smtClean="0"/>
              <a:t>Part-Time Instructor American Studies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378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lh3.googleusercontent.com/wQDAZ0kglJatmft-e_6SywLWvg_7fGpwp79tKmC_xo9dFIl9vVIqU8cCrPrskDM6tGycRzGKEES-5_986b0-lWUasDpTBBlIscYSJUJ8TGGNfg78IWbjUnFYnRP5VO3-9n36s2j5ye8S_SYPP6xXap9GD2YYReE0yNJr0_onifiPZcUHvECd2esoSLxOuH8DxjRyI3mDyDZbvcenmpwtLpZjctGXV9FdqBfBQLA7MKZ02ZYJfSJDDray-ly8QHCv9R8I_CCK3R4Y1mUANR9hyf3Y-M9zW0LpvPA3UPfaJZyUc0JZPFKVAOi3dTQqkbjuMZ4j_F8lAjUs-c7jCgDhIeIaBbH1mbY-hVlrknc5kiJACTUJO33ctRShZKrQ1D3FALylYa4FOqWJwKlFYz6sTzqNsZJBjlALulnyg8QYL_TyivvO1PVvj0_GyEQEp0sIle5zFDn2ZACeOsX0P1GT6NmmCNSru11CZNOpgZSkm17NzeEc3zId5z1nK1bcmyt4F8comBtvi04dRKJmnapqH3IPkVcv8Gc2YNfjGrnAZUcVU3gZRCgVJMk4Hj2XwmbEddeFua_zYQ8UxPF8tvEnVEFNk_BPSJY=w500-h33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72" y="34061"/>
            <a:ext cx="4008028" cy="26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h3.googleusercontent.com/wW_N22P_f0CHUE4rwk-AzJxunpCvDW4fe25LVlw8Ri_-8TMS8_uz98No0ji6mUdqdu8RtNjBcRQKPgJ_As2-Pa6k5IWJv5SXAB5iz3sxOHF-ug8bXtQ0gu19OkR0B3kWzjpFJwl1_wfjiag2uqmu0C3DX5WNS2uTPLj5t0EOu5wTa1IBd5UyCLm1PVZM7OF8mrANBGsJZQ7ac_KANBIPba6VdBdQDh8UCOmK8laJp_fafIttsSEmiRwa93YwoPUJ2ldHC4JMIiL39T0Tr9oBSXQrxIS39sTktqYf_x2_YSzz10R2KvmAkBXhPNOiKv6wU-2kFZwFvZUKrE4TSvCQXEeyDUNy4XGnVHd4WytyoL0eiqJrz2zhYFaFwjeXaW6t51hBpa8HiQlKowo3cE0OSQ2opeCWMxg4qg24FotWYSyowLL_mjPrvBtXK-t5WKpIru6u_f3nPBl3ha631oRSiRm2V5YbyxD3WC3-bwfUJHd7EU-jWr-YJYlVCBujoGur2tNnzDEfxkg1GmKIXkz30po71bLHXC_2WOkhba8JktJuG3ZAf2IlP6HmgedGnBjRDVy-Ib3WUx7eV1NgXhtAfGSjEPrIwxc=w1280-h855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" y="0"/>
            <a:ext cx="4051948" cy="27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5" y="2834492"/>
            <a:ext cx="5708672" cy="3806261"/>
          </a:xfrm>
          <a:prstGeom prst="rect">
            <a:avLst/>
          </a:prstGeom>
        </p:spPr>
      </p:pic>
      <p:pic>
        <p:nvPicPr>
          <p:cNvPr id="22" name="Picture 6" descr="https://lh3.googleusercontent.com/ob6MM-QQPAzPp0cKHrQZNPHHW-92WubSDXUiJXdukL1sQYB7JK3ZVPyEO3eByURRdwEisEf6sq1iBmwVjwfBP_FDfqwDdmMiYFWtnlSJlTenGaY-CM9_xDbsiknWWebjwI8LB5mJizMHKcj67QlVm1HBz-MmarmXRGlVCXYv5r9LTggBECG6GzdZfvzqwZtViwmj3NPJxNHP2Cs-SdhQjVjn7yaTS76f2S6i1u9-KavTqVt8Ia1GTQBKTSU1q27w0BtuWweKeYlNX9ByaIscja8EzMz_EiloIfK3_00_XZm5O1gl2jP4swc92zjoPzA1eWrt2OSC3Wewa9s22mVmNyfuO5oD-rAZrH2j00F7z6fQjQ5A4l2md5JN6r9NbQojbZeXePWxkvYeEDSlz-uh1_SHOXcqiBWxLpYq4GewxpXIjtpEOIP2ICrRiV7GBQINM-GBEHQFb4JF-a9vnt9Z_Gfl4nrUaLEj_QqLWlxdB_fRuuej4b2-YCSj43p0ih6lC8tZ9PyWNOO4INt67z_wpFehUpxwfgjwwU9HaibQsYbv9O5w5S0UBIIPZS9SFZanV7rPdkJh2bUX9KGuRcptifHnGy9IrXY=w1280-h957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81" y="17030"/>
            <a:ext cx="3619627" cy="27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3" y="2837582"/>
            <a:ext cx="5070894" cy="38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54" y="1405237"/>
            <a:ext cx="6235875" cy="5049351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Two or more courses linked by a common theme.  The same 25 students (or fewer) co-enroll in all courses in the learning community.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Faculty teaching LC courses work together to create assignments and activities that cross course boundaries – thereby helping students connect what they are learning in disparate courses.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LCs provide faculty with an ideal environment for modeling and encouraging higher levels of thinking.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LCs provide students with a great way to make friends, form study groups, connect to faculty and gain an immediate sense of belonging on a very large campus.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LCs provide the university with fantastic RPG numbers and a HIP to brag about!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cbradfo4\Dropbox\Photographs\Alexandria Photographs Fall 2015\Photo Oct 15, 1 05 54 P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 r="8427" b="33595"/>
          <a:stretch/>
        </p:blipFill>
        <p:spPr bwMode="auto">
          <a:xfrm>
            <a:off x="7107909" y="4196878"/>
            <a:ext cx="4841546" cy="2634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0577" y="479374"/>
            <a:ext cx="7474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are Learning Communities?</a:t>
            </a:r>
          </a:p>
        </p:txBody>
      </p:sp>
      <p:pic>
        <p:nvPicPr>
          <p:cNvPr id="10" name="Picture 9" descr="F:\Slide Shows\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6"/>
          <a:stretch/>
        </p:blipFill>
        <p:spPr bwMode="auto">
          <a:xfrm>
            <a:off x="7107909" y="309777"/>
            <a:ext cx="3623945" cy="3620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1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06" y="215225"/>
            <a:ext cx="7705165" cy="2553628"/>
          </a:xfrm>
          <a:prstGeom prst="rect">
            <a:avLst/>
          </a:prstGeom>
        </p:spPr>
      </p:pic>
      <p:pic>
        <p:nvPicPr>
          <p:cNvPr id="1034" name="Picture 10" descr="https://lh3.googleusercontent.com/Nc9CSkMxa2ln1uZAaQOiqlyGnzqFY3AVT-lHeER1IEEFqXZ4PR7AIRtoY7OnFXTIoqjCc37Kvq3V-29YVddLNuY-3NUv0nsKaSc39I20iPDJDR0CgMj_W7pcoWSimx6iiPqr9vdc1Q3RfFyjS4OTKt3pfLUktSQ7MBYgjCJm9Ogmupi1ETrQL_PuQBEZUtrmDgRx3Egt4Khc5mXQkPbmG5CN7lurmJrBCML0UWgoFYBOlBkTWvcXvN74NcpejFowGisevTI23tYGzeWAUvCzwleOCM6HF8M7Fjgmd7VQrfHjG_cW_TOTXOLqhYEnLhTUNJ_Tay2nq7KkqXAzTXZ_Rps--ILw_Bm8GJ-naz7q2_yWVdO2Cfkw9GKRfzKsnGc5iC4ITlWyu_5IZfzFGb0aBEHUmarrNcGR_HC2bIWEC2KgyV3gAQZCdrhtPzj6nk28wvMQMPEpyo51yGz_9SjjbU6u9rkQp5ZjvLJ5Aa45jGQOqQYaIFk0jviiaPVmXT31RUFQUtWuOsJFM9NOaQdlawbzfT0Qd4Yzy2XIiCf45JRVPQe-UXKQrAYb9-wWE05_IuCpMusx65MI4xJaxvC95srvDa5GmQkb_HoV4bl86THWPIIv=w1199-h799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025660"/>
            <a:ext cx="4838814" cy="32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hUkIX1PhFaZmLSx7VZ5Y0m1JdFnbrmJcN1qYZ8f54kWF0oTSRoc0CEbAegKGidB9h2BlfY1LIsxEYT3C37fprqVuxlUHV_uNHWvjp-n5FbKBGLX6I7ul7RrCWOmJa7N-sVKcEsadXmrUSVv0ZjiBbjULI4iw993HFdFINT36g__UxDqU_ehCDD_xKm-Bwn1PRFoIwiRCMJZqDQzSn1sGDINKadYGZ9lp6czdnGEgsrcuERXfpiaQILYj__ClaFqCsFR85aB8EBOSGKb_mWuwa6dVQZYCufJXoMD5QnzW1g-diqDh1Az69YsHCOVnT2my7L2HnpLqzlbqZGl6VR14NVjTkOyUsuM3WMxknAN7lA1DYqo9dD9FytzeZN_Elj7DcqGkDVhtyO21Zb1nwlE1W9_2mppTlL2pkHF2dAqzLKyO06pzhCd4t147nQo09h6rVnKPyTO4oXbjqe58h0-L__-bwe9v6SihrQSj2g0IuGfA9IUcgYo9AJSstMFky9Qv4x3_by8B0bSXWOzQbezy9NtqW30O1hFsKARqXpfsVvdnCJIZYme-ugDH39GpXSp1LUZZulowjGRAN6WFq-iXmP4na52yaOO9xxZoFIj7rcMosvAN=w1199-h799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15" y="334935"/>
            <a:ext cx="3649355" cy="2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cbradfo4\Dropbox\Photographs\LC Photos\India_blanket_Global Girl Talk_fa2015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9277"/>
          <a:stretch/>
        </p:blipFill>
        <p:spPr bwMode="auto">
          <a:xfrm>
            <a:off x="5519895" y="3025660"/>
            <a:ext cx="5775634" cy="3227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3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461" y="34424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8645" y="808984"/>
            <a:ext cx="3388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in the world would I want to teach </a:t>
            </a:r>
            <a:r>
              <a:rPr lang="en-US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first-year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students?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5041" y="1674192"/>
            <a:ext cx="5680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“For a remarkable number of faculty, the first-year experience program provides a kind of professional renewal that becomes its own success.”</a:t>
            </a:r>
          </a:p>
          <a:p>
            <a:r>
              <a:rPr lang="en-US" dirty="0"/>
              <a:t>	</a:t>
            </a:r>
            <a:r>
              <a:rPr lang="en-US" dirty="0" smtClean="0"/>
              <a:t>				~Betty Siegel, 2005, p. 179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5041" y="4753276"/>
            <a:ext cx="509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You are setting the stage for a student’s college experience, teaching them: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think like a scholar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function as part of a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interact with faculty and peers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5041" y="751305"/>
            <a:ext cx="583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Avoiding the “associate professor slump…”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7" y="3271197"/>
            <a:ext cx="3120800" cy="14820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0" y="3569464"/>
            <a:ext cx="3017925" cy="3211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142" y="4522443"/>
            <a:ext cx="232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Dr. Chuck Wynn</a:t>
            </a:r>
          </a:p>
          <a:p>
            <a:r>
              <a:rPr lang="en-US" sz="1200" i="1" dirty="0"/>
              <a:t>Associate Professor of History</a:t>
            </a:r>
          </a:p>
        </p:txBody>
      </p:sp>
    </p:spTree>
    <p:extLst>
      <p:ext uri="{BB962C8B-B14F-4D97-AF65-F5344CB8AC3E}">
        <p14:creationId xmlns:p14="http://schemas.microsoft.com/office/powerpoint/2010/main" val="2665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461" y="34424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8645" y="808984"/>
            <a:ext cx="3388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sounds like a lot of extra work. I’m afraid I don’t have time!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5004" y="2534079"/>
            <a:ext cx="6010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Do We Expect from LC Faculty?</a:t>
            </a:r>
            <a:endParaRPr lang="en-US" sz="2400" dirty="0"/>
          </a:p>
          <a:p>
            <a:r>
              <a:rPr lang="en-US" dirty="0"/>
              <a:t> </a:t>
            </a:r>
          </a:p>
          <a:p>
            <a:pPr lvl="0"/>
            <a:r>
              <a:rPr lang="en-US" u="sng" dirty="0" smtClean="0"/>
              <a:t>Individually</a:t>
            </a:r>
            <a:r>
              <a:rPr lang="en-US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  <a:r>
              <a:rPr lang="en-US" dirty="0"/>
              <a:t>a short online training course (found on D2L</a:t>
            </a:r>
            <a:r>
              <a:rPr lang="en-US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Incorporate the theme into your class</a:t>
            </a:r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u="sng" dirty="0"/>
              <a:t>As a </a:t>
            </a:r>
            <a:r>
              <a:rPr lang="en-US" u="sng" dirty="0" smtClean="0"/>
              <a:t>Team</a:t>
            </a:r>
            <a:r>
              <a:rPr lang="en-US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</a:t>
            </a:r>
            <a:r>
              <a:rPr lang="en-US" dirty="0"/>
              <a:t>at least one integrative </a:t>
            </a:r>
            <a:r>
              <a:rPr lang="en-US" dirty="0" smtClean="0"/>
              <a:t>assignment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</a:t>
            </a:r>
            <a:r>
              <a:rPr lang="en-US" dirty="0"/>
              <a:t>at least one out-of-course </a:t>
            </a:r>
            <a:r>
              <a:rPr lang="en-US" dirty="0" smtClean="0"/>
              <a:t>activity that faculty and students attend together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/>
              <a:t>each others’ syllabi to ensure tests/projects aren’t assigned on the same </a:t>
            </a:r>
            <a:r>
              <a:rPr lang="en-US" dirty="0" smtClean="0"/>
              <a:t>day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Communicate during the semester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1" y="3487638"/>
            <a:ext cx="2242220" cy="3370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8031" y="4196073"/>
            <a:ext cx="286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Dr. Stan Crowder</a:t>
            </a:r>
          </a:p>
          <a:p>
            <a:r>
              <a:rPr lang="en-US" sz="1200" i="1" dirty="0" smtClean="0"/>
              <a:t>Assistant Professor of Criminal Justice</a:t>
            </a:r>
            <a:endParaRPr lang="en-US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4" y="344245"/>
            <a:ext cx="2567461" cy="19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86944" y="36766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8645" y="808984"/>
            <a:ext cx="3388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But you said 25…my class has a lot more than 25 students in it.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914" y="1106828"/>
            <a:ext cx="509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least one class in the learning community must be small, including only LC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classes may have those 25 students embedded within a larger class. </a:t>
            </a:r>
          </a:p>
        </p:txBody>
      </p:sp>
      <p:sp>
        <p:nvSpPr>
          <p:cNvPr id="2" name="Oval 1"/>
          <p:cNvSpPr/>
          <p:nvPr/>
        </p:nvSpPr>
        <p:spPr>
          <a:xfrm>
            <a:off x="8095785" y="2765503"/>
            <a:ext cx="3657601" cy="3033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727267" y="2726272"/>
            <a:ext cx="1661531" cy="147196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39862" y="3277586"/>
            <a:ext cx="9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 = 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7628" y="4223221"/>
            <a:ext cx="156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 1101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94180" y="5878692"/>
            <a:ext cx="146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PSYC 1101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2420" y="3022899"/>
            <a:ext cx="12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 = 250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09" y="3612995"/>
            <a:ext cx="1682642" cy="14875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22420" y="4148254"/>
            <a:ext cx="12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 = 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27267" y="4774536"/>
            <a:ext cx="1661531" cy="147196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07162" y="5332164"/>
            <a:ext cx="96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 = 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9108" y="6259124"/>
            <a:ext cx="143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KSU 1101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62" y="3508808"/>
            <a:ext cx="4159530" cy="31196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517586"/>
            <a:ext cx="11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Dr. Gail Scott</a:t>
            </a:r>
          </a:p>
          <a:p>
            <a:r>
              <a:rPr lang="en-US" sz="1200" i="1" dirty="0" smtClean="0"/>
              <a:t>Senior Lecturer of Psychology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645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/>
      <p:bldP spid="7" grpId="0"/>
      <p:bldP spid="9" grpId="0"/>
      <p:bldP spid="10" grpId="0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461" y="34424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4555" y="688489"/>
            <a:ext cx="2721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OK, but… </a:t>
            </a:r>
            <a:endParaRPr 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I’m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trying to get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promoted. How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does this help me in P&amp;T?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5798" y="693100"/>
            <a:ext cx="54003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area of TSM…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Teaching in an LC documents your motivation to go above and beyond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LC Program promotes and provides support for </a:t>
            </a:r>
            <a:r>
              <a:rPr lang="en-US" sz="2000" i="1" dirty="0" smtClean="0"/>
              <a:t>scholarly teaching (KSU Faculty Handbook, </a:t>
            </a:r>
            <a:r>
              <a:rPr lang="en-US" sz="2000" dirty="0" smtClean="0"/>
              <a:t>3.4.A)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45798" y="3414639"/>
            <a:ext cx="52280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area of RCA…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Scholarship of Teaching and Learning (SoTL) is one of the recognized areas of research productivity </a:t>
            </a:r>
            <a:r>
              <a:rPr lang="en-US" sz="2000" i="1" dirty="0"/>
              <a:t>(KSU Faculty Handbook, </a:t>
            </a:r>
            <a:r>
              <a:rPr lang="en-US" sz="2000" dirty="0" smtClean="0"/>
              <a:t>3.3.B)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LC Program encourages SoTL projects and offers tailored professional development as well as one-on-one SoTL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57" y="4209741"/>
            <a:ext cx="3301045" cy="1856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5397" y="490732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Dr. Seneca Vaught</a:t>
            </a:r>
          </a:p>
          <a:p>
            <a:r>
              <a:rPr lang="en-US" sz="1200" i="1" dirty="0"/>
              <a:t>Associate Professor of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5228" y="6100003"/>
            <a:ext cx="856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</a:t>
            </a:r>
            <a:r>
              <a:rPr lang="en-US" sz="1600" i="1" dirty="0" smtClean="0"/>
              <a:t>e will provide letters for your portfolio indicating LC participation. Upon request, and based on submitted evidence, we will provide a </a:t>
            </a:r>
            <a:r>
              <a:rPr lang="en-US" sz="1600" i="1" u="sng" dirty="0" smtClean="0"/>
              <a:t>detailed</a:t>
            </a:r>
            <a:r>
              <a:rPr lang="en-US" sz="1600" i="1" dirty="0" smtClean="0"/>
              <a:t> letter that indicates how you’ve put scholarly teaching into practice!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798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461" y="344245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6297" y="849854"/>
            <a:ext cx="3334870" cy="182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Yeah, but… do I get any kind of incentives for doing this?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2315" y="435750"/>
            <a:ext cx="45827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LC Mini-Grant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LC teams may apply for funding for up to $500 for a creative teaching idea that meets one of the LC Program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Grant proposals are reviewed by the LC Advisory Council, consisting of faculty and staff from across both 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9487" y="4721563"/>
            <a:ext cx="185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Dr. </a:t>
            </a:r>
            <a:r>
              <a:rPr lang="en-US" sz="1200" i="1" dirty="0" err="1" smtClean="0"/>
              <a:t>Carola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Mattord</a:t>
            </a:r>
            <a:endParaRPr lang="en-US" sz="1200" i="1" dirty="0" smtClean="0"/>
          </a:p>
          <a:p>
            <a:r>
              <a:rPr lang="en-US" sz="1200" i="1" dirty="0" smtClean="0"/>
              <a:t>Lecturer of English</a:t>
            </a:r>
            <a:endParaRPr lang="en-U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1" y="3551421"/>
            <a:ext cx="2445758" cy="3006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1167" y="3721288"/>
            <a:ext cx="3935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Incentives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Tailored </a:t>
            </a:r>
            <a:r>
              <a:rPr lang="en-US" dirty="0">
                <a:hlinkClick r:id="rId3"/>
              </a:rPr>
              <a:t>faculty development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the LC Lounge and Lending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One-on-one consultation for assignments and SoTL projects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4" y="4175704"/>
            <a:ext cx="3125118" cy="17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183802" y="344244"/>
            <a:ext cx="4120179" cy="26786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1910" y="991073"/>
            <a:ext cx="3463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Hmm. What else will I get out of this experience?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641" y="3928986"/>
            <a:ext cx="2702321" cy="1452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4264" y="4066390"/>
            <a:ext cx="3119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Dr. Chris Hutt</a:t>
            </a:r>
          </a:p>
          <a:p>
            <a:r>
              <a:rPr lang="en-US" sz="1200" i="1" dirty="0"/>
              <a:t>Assistant Vice President </a:t>
            </a:r>
            <a:r>
              <a:rPr lang="en-US" sz="1200" i="1" dirty="0" smtClean="0"/>
              <a:t>&amp; </a:t>
            </a:r>
            <a:r>
              <a:rPr lang="en-US" sz="1200" i="1" dirty="0"/>
              <a:t>Executive Director of Academic Advising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4894" y="2946967"/>
            <a:ext cx="4453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chance to work with faculty in other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chance to collaborate on integrative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chance to incorporate a theme or “big question” into your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chance to target (or recruit) incoming majors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66" y="153965"/>
            <a:ext cx="3669321" cy="2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1086</TotalTime>
  <Words>778</Words>
  <Application>Microsoft Office PowerPoint</Application>
  <PresentationFormat>Widescreen</PresentationFormat>
  <Paragraphs>110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Calisto MT</vt:lpstr>
      <vt:lpstr>Comic Sans MS</vt:lpstr>
      <vt:lpstr>Trebuchet MS</vt:lpstr>
      <vt:lpstr>Wingdings 2</vt:lpstr>
      <vt:lpstr>Slate</vt:lpstr>
      <vt:lpstr>Learning Communities: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Kennesaw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Communities</dc:title>
  <dc:creator>Hillary H Steiner</dc:creator>
  <cp:lastModifiedBy>Carmen T Skaggs</cp:lastModifiedBy>
  <cp:revision>58</cp:revision>
  <cp:lastPrinted>2016-08-30T13:52:01Z</cp:lastPrinted>
  <dcterms:created xsi:type="dcterms:W3CDTF">2016-08-19T17:15:30Z</dcterms:created>
  <dcterms:modified xsi:type="dcterms:W3CDTF">2016-08-30T18:49:19Z</dcterms:modified>
</cp:coreProperties>
</file>