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70" r:id="rId3"/>
    <p:sldId id="257" r:id="rId4"/>
    <p:sldId id="275" r:id="rId5"/>
    <p:sldId id="348" r:id="rId6"/>
    <p:sldId id="342" r:id="rId7"/>
    <p:sldId id="351" r:id="rId8"/>
    <p:sldId id="349" r:id="rId9"/>
    <p:sldId id="355" r:id="rId10"/>
    <p:sldId id="3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66"/>
    <p:restoredTop sz="86369"/>
  </p:normalViewPr>
  <p:slideViewPr>
    <p:cSldViewPr snapToGrid="0">
      <p:cViewPr varScale="1">
        <p:scale>
          <a:sx n="85" d="100"/>
          <a:sy n="85" d="100"/>
        </p:scale>
        <p:origin x="192" y="13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0E91B-859B-6E4E-AE86-FB7F937CF604}" type="datetimeFigureOut">
              <a:rPr lang="en-US" smtClean="0"/>
              <a:t>5/10/24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23EF5-E980-A44D-9D56-60FE1D735324}" type="slidenum">
              <a:rPr lang="en-US" smtClean="0"/>
              <a:t>‹#›</a:t>
            </a:fld>
            <a:endParaRPr lang="en-US"/>
          </a:p>
        </p:txBody>
      </p:sp>
    </p:spTree>
    <p:extLst>
      <p:ext uri="{BB962C8B-B14F-4D97-AF65-F5344CB8AC3E}">
        <p14:creationId xmlns:p14="http://schemas.microsoft.com/office/powerpoint/2010/main" val="446642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623EF5-E980-A44D-9D56-60FE1D735324}" type="slidenum">
              <a:rPr lang="en-US" smtClean="0"/>
              <a:t>1</a:t>
            </a:fld>
            <a:endParaRPr lang="en-US"/>
          </a:p>
        </p:txBody>
      </p:sp>
    </p:spTree>
    <p:extLst>
      <p:ext uri="{BB962C8B-B14F-4D97-AF65-F5344CB8AC3E}">
        <p14:creationId xmlns:p14="http://schemas.microsoft.com/office/powerpoint/2010/main" val="1069998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325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24dc3920de_0_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124dc3920de_0_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23EF5-E980-A44D-9D56-60FE1D735324}" type="slidenum">
              <a:rPr lang="en-US" smtClean="0"/>
              <a:t>3</a:t>
            </a:fld>
            <a:endParaRPr lang="en-US"/>
          </a:p>
        </p:txBody>
      </p:sp>
    </p:spTree>
    <p:extLst>
      <p:ext uri="{BB962C8B-B14F-4D97-AF65-F5344CB8AC3E}">
        <p14:creationId xmlns:p14="http://schemas.microsoft.com/office/powerpoint/2010/main" val="381104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24dc3920de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24dc3920de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24dc3920d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124dc3920d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82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24dc3920d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124dc3920d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610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623EF5-E980-A44D-9D56-60FE1D735324}" type="slidenum">
              <a:rPr lang="en-US" smtClean="0"/>
              <a:t>7</a:t>
            </a:fld>
            <a:endParaRPr lang="en-US"/>
          </a:p>
        </p:txBody>
      </p:sp>
    </p:spTree>
    <p:extLst>
      <p:ext uri="{BB962C8B-B14F-4D97-AF65-F5344CB8AC3E}">
        <p14:creationId xmlns:p14="http://schemas.microsoft.com/office/powerpoint/2010/main" val="92477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623EF5-E980-A44D-9D56-60FE1D735324}" type="slidenum">
              <a:rPr lang="en-US" smtClean="0"/>
              <a:t>8</a:t>
            </a:fld>
            <a:endParaRPr lang="en-US"/>
          </a:p>
        </p:txBody>
      </p:sp>
    </p:spTree>
    <p:extLst>
      <p:ext uri="{BB962C8B-B14F-4D97-AF65-F5344CB8AC3E}">
        <p14:creationId xmlns:p14="http://schemas.microsoft.com/office/powerpoint/2010/main" val="40620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623EF5-E980-A44D-9D56-60FE1D735324}" type="slidenum">
              <a:rPr lang="en-US" smtClean="0"/>
              <a:t>9</a:t>
            </a:fld>
            <a:endParaRPr lang="en-US"/>
          </a:p>
        </p:txBody>
      </p:sp>
    </p:spTree>
    <p:extLst>
      <p:ext uri="{BB962C8B-B14F-4D97-AF65-F5344CB8AC3E}">
        <p14:creationId xmlns:p14="http://schemas.microsoft.com/office/powerpoint/2010/main" val="143504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91071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4374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358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2">
  <p:cSld name="Title and six columns 2">
    <p:spTree>
      <p:nvGrpSpPr>
        <p:cNvPr id="1" name="Shape 417"/>
        <p:cNvGrpSpPr/>
        <p:nvPr/>
      </p:nvGrpSpPr>
      <p:grpSpPr>
        <a:xfrm>
          <a:off x="0" y="0"/>
          <a:ext cx="0" cy="0"/>
          <a:chOff x="0" y="0"/>
          <a:chExt cx="0" cy="0"/>
        </a:xfrm>
      </p:grpSpPr>
      <p:sp>
        <p:nvSpPr>
          <p:cNvPr id="418" name="Google Shape;418;p42"/>
          <p:cNvSpPr/>
          <p:nvPr/>
        </p:nvSpPr>
        <p:spPr>
          <a:xfrm rot="-9339447">
            <a:off x="9129390" y="3960560"/>
            <a:ext cx="9962073" cy="6362309"/>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42"/>
          <p:cNvSpPr/>
          <p:nvPr/>
        </p:nvSpPr>
        <p:spPr>
          <a:xfrm rot="10285603" flipH="1">
            <a:off x="-7036953" y="-3285477"/>
            <a:ext cx="9962348"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42"/>
          <p:cNvSpPr/>
          <p:nvPr/>
        </p:nvSpPr>
        <p:spPr>
          <a:xfrm rot="-649785" flipH="1">
            <a:off x="-5452211" y="1408067"/>
            <a:ext cx="6078529" cy="182114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rgbClr val="AC9078">
              <a:alpha val="12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42"/>
          <p:cNvSpPr/>
          <p:nvPr/>
        </p:nvSpPr>
        <p:spPr>
          <a:xfrm rot="-813319" flipH="1">
            <a:off x="10260813" y="-4696230"/>
            <a:ext cx="8536145"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42"/>
          <p:cNvSpPr/>
          <p:nvPr/>
        </p:nvSpPr>
        <p:spPr>
          <a:xfrm rot="-9089871" flipH="1">
            <a:off x="-7462180" y="2525041"/>
            <a:ext cx="10434933" cy="383719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42"/>
          <p:cNvSpPr/>
          <p:nvPr/>
        </p:nvSpPr>
        <p:spPr>
          <a:xfrm rot="1476017" flipH="1">
            <a:off x="9083165" y="1034036"/>
            <a:ext cx="10434761" cy="3837131"/>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42"/>
          <p:cNvSpPr txBox="1">
            <a:spLocks noGrp="1"/>
          </p:cNvSpPr>
          <p:nvPr>
            <p:ph type="title"/>
          </p:nvPr>
        </p:nvSpPr>
        <p:spPr>
          <a:xfrm>
            <a:off x="1657184" y="2576300"/>
            <a:ext cx="24996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latin typeface="Kulim Park"/>
                <a:ea typeface="Kulim Park"/>
                <a:cs typeface="Kulim Park"/>
                <a:sym typeface="Kulim Park"/>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25" name="Google Shape;425;p42"/>
          <p:cNvSpPr txBox="1">
            <a:spLocks noGrp="1"/>
          </p:cNvSpPr>
          <p:nvPr>
            <p:ph type="subTitle" idx="1"/>
          </p:nvPr>
        </p:nvSpPr>
        <p:spPr>
          <a:xfrm>
            <a:off x="1657240" y="3050533"/>
            <a:ext cx="2499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26" name="Google Shape;426;p42"/>
          <p:cNvSpPr txBox="1">
            <a:spLocks noGrp="1"/>
          </p:cNvSpPr>
          <p:nvPr>
            <p:ph type="title" idx="2"/>
          </p:nvPr>
        </p:nvSpPr>
        <p:spPr>
          <a:xfrm>
            <a:off x="1657185" y="4784768"/>
            <a:ext cx="24996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latin typeface="Kulim Park"/>
                <a:ea typeface="Kulim Park"/>
                <a:cs typeface="Kulim Park"/>
                <a:sym typeface="Kulim Park"/>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27" name="Google Shape;427;p42"/>
          <p:cNvSpPr txBox="1">
            <a:spLocks noGrp="1"/>
          </p:cNvSpPr>
          <p:nvPr>
            <p:ph type="subTitle" idx="3"/>
          </p:nvPr>
        </p:nvSpPr>
        <p:spPr>
          <a:xfrm>
            <a:off x="1657212" y="5259001"/>
            <a:ext cx="2499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28" name="Google Shape;428;p42"/>
          <p:cNvSpPr txBox="1">
            <a:spLocks noGrp="1"/>
          </p:cNvSpPr>
          <p:nvPr>
            <p:ph type="title" idx="4"/>
          </p:nvPr>
        </p:nvSpPr>
        <p:spPr>
          <a:xfrm>
            <a:off x="5297551" y="2576300"/>
            <a:ext cx="24996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latin typeface="Kulim Park"/>
                <a:ea typeface="Kulim Park"/>
                <a:cs typeface="Kulim Park"/>
                <a:sym typeface="Kulim Park"/>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29" name="Google Shape;429;p42"/>
          <p:cNvSpPr txBox="1">
            <a:spLocks noGrp="1"/>
          </p:cNvSpPr>
          <p:nvPr>
            <p:ph type="subTitle" idx="5"/>
          </p:nvPr>
        </p:nvSpPr>
        <p:spPr>
          <a:xfrm>
            <a:off x="5297607" y="3050533"/>
            <a:ext cx="2499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30" name="Google Shape;430;p42"/>
          <p:cNvSpPr txBox="1">
            <a:spLocks noGrp="1"/>
          </p:cNvSpPr>
          <p:nvPr>
            <p:ph type="title" idx="6"/>
          </p:nvPr>
        </p:nvSpPr>
        <p:spPr>
          <a:xfrm>
            <a:off x="5297552" y="4784768"/>
            <a:ext cx="24996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latin typeface="Kulim Park"/>
                <a:ea typeface="Kulim Park"/>
                <a:cs typeface="Kulim Park"/>
                <a:sym typeface="Kulim Park"/>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31" name="Google Shape;431;p42"/>
          <p:cNvSpPr txBox="1">
            <a:spLocks noGrp="1"/>
          </p:cNvSpPr>
          <p:nvPr>
            <p:ph type="subTitle" idx="7"/>
          </p:nvPr>
        </p:nvSpPr>
        <p:spPr>
          <a:xfrm>
            <a:off x="5297579" y="5259001"/>
            <a:ext cx="2499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32" name="Google Shape;432;p42"/>
          <p:cNvSpPr txBox="1">
            <a:spLocks noGrp="1"/>
          </p:cNvSpPr>
          <p:nvPr>
            <p:ph type="title" idx="8"/>
          </p:nvPr>
        </p:nvSpPr>
        <p:spPr>
          <a:xfrm>
            <a:off x="8937985" y="2576300"/>
            <a:ext cx="24996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latin typeface="Kulim Park"/>
                <a:ea typeface="Kulim Park"/>
                <a:cs typeface="Kulim Park"/>
                <a:sym typeface="Kulim Park"/>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33" name="Google Shape;433;p42"/>
          <p:cNvSpPr txBox="1">
            <a:spLocks noGrp="1"/>
          </p:cNvSpPr>
          <p:nvPr>
            <p:ph type="subTitle" idx="9"/>
          </p:nvPr>
        </p:nvSpPr>
        <p:spPr>
          <a:xfrm>
            <a:off x="8938040" y="3050533"/>
            <a:ext cx="2499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34" name="Google Shape;434;p42"/>
          <p:cNvSpPr txBox="1">
            <a:spLocks noGrp="1"/>
          </p:cNvSpPr>
          <p:nvPr>
            <p:ph type="title" idx="13"/>
          </p:nvPr>
        </p:nvSpPr>
        <p:spPr>
          <a:xfrm>
            <a:off x="8937985" y="4784768"/>
            <a:ext cx="24996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latin typeface="Kulim Park"/>
                <a:ea typeface="Kulim Park"/>
                <a:cs typeface="Kulim Park"/>
                <a:sym typeface="Kulim Park"/>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35" name="Google Shape;435;p42"/>
          <p:cNvSpPr txBox="1">
            <a:spLocks noGrp="1"/>
          </p:cNvSpPr>
          <p:nvPr>
            <p:ph type="subTitle" idx="14"/>
          </p:nvPr>
        </p:nvSpPr>
        <p:spPr>
          <a:xfrm>
            <a:off x="8938012" y="5259001"/>
            <a:ext cx="2499600" cy="8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Manrope"/>
                <a:ea typeface="Manrope"/>
                <a:cs typeface="Manrope"/>
                <a:sym typeface="Manrop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36" name="Google Shape;436;p42"/>
          <p:cNvSpPr txBox="1">
            <a:spLocks noGrp="1"/>
          </p:cNvSpPr>
          <p:nvPr>
            <p:ph type="title" idx="15"/>
          </p:nvPr>
        </p:nvSpPr>
        <p:spPr>
          <a:xfrm flipH="1">
            <a:off x="959900" y="583600"/>
            <a:ext cx="10272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4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24518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48"/>
        <p:cNvGrpSpPr/>
        <p:nvPr/>
      </p:nvGrpSpPr>
      <p:grpSpPr>
        <a:xfrm>
          <a:off x="0" y="0"/>
          <a:ext cx="0" cy="0"/>
          <a:chOff x="0" y="0"/>
          <a:chExt cx="0" cy="0"/>
        </a:xfrm>
      </p:grpSpPr>
      <p:sp>
        <p:nvSpPr>
          <p:cNvPr id="249" name="Google Shape;249;p29"/>
          <p:cNvSpPr/>
          <p:nvPr/>
        </p:nvSpPr>
        <p:spPr>
          <a:xfrm rot="3214333">
            <a:off x="-7332032" y="-3183339"/>
            <a:ext cx="12628819" cy="806543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29"/>
          <p:cNvSpPr/>
          <p:nvPr/>
        </p:nvSpPr>
        <p:spPr>
          <a:xfrm rot="-4897667" flipH="1">
            <a:off x="5646357" y="-2993452"/>
            <a:ext cx="12555351" cy="801851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9"/>
          <p:cNvSpPr/>
          <p:nvPr/>
        </p:nvSpPr>
        <p:spPr>
          <a:xfrm rot="-8186671">
            <a:off x="4502401" y="5480534"/>
            <a:ext cx="8536075" cy="758547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9"/>
          <p:cNvSpPr/>
          <p:nvPr/>
        </p:nvSpPr>
        <p:spPr>
          <a:xfrm rot="-8100000">
            <a:off x="-5948314" y="1768596"/>
            <a:ext cx="9420643" cy="719514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49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9"/>
          <p:cNvSpPr txBox="1">
            <a:spLocks noGrp="1"/>
          </p:cNvSpPr>
          <p:nvPr>
            <p:ph type="subTitle" idx="1"/>
          </p:nvPr>
        </p:nvSpPr>
        <p:spPr>
          <a:xfrm>
            <a:off x="2049200" y="3055284"/>
            <a:ext cx="4046800" cy="18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4" name="Google Shape;254;p29"/>
          <p:cNvSpPr/>
          <p:nvPr/>
        </p:nvSpPr>
        <p:spPr>
          <a:xfrm rot="-9649797" flipH="1">
            <a:off x="8495805" y="5940411"/>
            <a:ext cx="6632729" cy="1987188"/>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9"/>
          <p:cNvSpPr txBox="1">
            <a:spLocks noGrp="1"/>
          </p:cNvSpPr>
          <p:nvPr>
            <p:ph type="title"/>
          </p:nvPr>
        </p:nvSpPr>
        <p:spPr>
          <a:xfrm>
            <a:off x="959900" y="583600"/>
            <a:ext cx="10272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4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6410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25"/>
        <p:cNvGrpSpPr/>
        <p:nvPr/>
      </p:nvGrpSpPr>
      <p:grpSpPr>
        <a:xfrm>
          <a:off x="0" y="0"/>
          <a:ext cx="0" cy="0"/>
          <a:chOff x="0" y="0"/>
          <a:chExt cx="0" cy="0"/>
        </a:xfrm>
      </p:grpSpPr>
      <p:sp>
        <p:nvSpPr>
          <p:cNvPr id="326" name="Google Shape;326;p36"/>
          <p:cNvSpPr txBox="1">
            <a:spLocks noGrp="1"/>
          </p:cNvSpPr>
          <p:nvPr>
            <p:ph type="title"/>
          </p:nvPr>
        </p:nvSpPr>
        <p:spPr>
          <a:xfrm>
            <a:off x="2769367" y="2024501"/>
            <a:ext cx="24200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latin typeface="Kulim Park"/>
                <a:ea typeface="Kulim Park"/>
                <a:cs typeface="Kulim Park"/>
                <a:sym typeface="Kulim Park"/>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27" name="Google Shape;327;p36"/>
          <p:cNvSpPr txBox="1">
            <a:spLocks noGrp="1"/>
          </p:cNvSpPr>
          <p:nvPr>
            <p:ph type="subTitle" idx="1"/>
          </p:nvPr>
        </p:nvSpPr>
        <p:spPr>
          <a:xfrm>
            <a:off x="2769567" y="2750935"/>
            <a:ext cx="7878800" cy="5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28" name="Google Shape;328;p36"/>
          <p:cNvSpPr txBox="1">
            <a:spLocks noGrp="1"/>
          </p:cNvSpPr>
          <p:nvPr>
            <p:ph type="title" idx="2"/>
          </p:nvPr>
        </p:nvSpPr>
        <p:spPr>
          <a:xfrm>
            <a:off x="2769369" y="3436168"/>
            <a:ext cx="24200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latin typeface="Kulim Park"/>
                <a:ea typeface="Kulim Park"/>
                <a:cs typeface="Kulim Park"/>
                <a:sym typeface="Kulim Park"/>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29" name="Google Shape;329;p36"/>
          <p:cNvSpPr txBox="1">
            <a:spLocks noGrp="1"/>
          </p:cNvSpPr>
          <p:nvPr>
            <p:ph type="subTitle" idx="3"/>
          </p:nvPr>
        </p:nvSpPr>
        <p:spPr>
          <a:xfrm>
            <a:off x="2769800" y="4162601"/>
            <a:ext cx="7878400" cy="5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30" name="Google Shape;330;p36"/>
          <p:cNvSpPr txBox="1">
            <a:spLocks noGrp="1"/>
          </p:cNvSpPr>
          <p:nvPr>
            <p:ph type="title" idx="4"/>
          </p:nvPr>
        </p:nvSpPr>
        <p:spPr>
          <a:xfrm>
            <a:off x="959900" y="583600"/>
            <a:ext cx="10272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4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36"/>
          <p:cNvSpPr/>
          <p:nvPr/>
        </p:nvSpPr>
        <p:spPr>
          <a:xfrm rot="10285629" flipH="1">
            <a:off x="-8708456" y="-2829064"/>
            <a:ext cx="12628784" cy="806541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6"/>
          <p:cNvSpPr/>
          <p:nvPr/>
        </p:nvSpPr>
        <p:spPr>
          <a:xfrm>
            <a:off x="-6021906" y="1339984"/>
            <a:ext cx="7689028" cy="4910623"/>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dk2">
              <a:alpha val="128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6"/>
          <p:cNvSpPr/>
          <p:nvPr/>
        </p:nvSpPr>
        <p:spPr>
          <a:xfrm rot="-2839443" flipH="1">
            <a:off x="1169963" y="4293679"/>
            <a:ext cx="8536188" cy="758557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6"/>
          <p:cNvSpPr/>
          <p:nvPr/>
        </p:nvSpPr>
        <p:spPr>
          <a:xfrm rot="-10305679" flipH="1">
            <a:off x="8548122" y="402635"/>
            <a:ext cx="9746773" cy="9133023"/>
          </a:xfrm>
          <a:custGeom>
            <a:avLst/>
            <a:gdLst/>
            <a:ahLst/>
            <a:cxnLst/>
            <a:rect l="l" t="t" r="r" b="b"/>
            <a:pathLst>
              <a:path w="93299" h="87424" extrusionOk="0">
                <a:moveTo>
                  <a:pt x="34162" y="1"/>
                </a:moveTo>
                <a:cubicBezTo>
                  <a:pt x="24245" y="1"/>
                  <a:pt x="25039" y="12520"/>
                  <a:pt x="13717" y="17147"/>
                </a:cubicBezTo>
                <a:cubicBezTo>
                  <a:pt x="1" y="22753"/>
                  <a:pt x="25599" y="33483"/>
                  <a:pt x="18923" y="50349"/>
                </a:cubicBezTo>
                <a:cubicBezTo>
                  <a:pt x="13077" y="65115"/>
                  <a:pt x="23069" y="87424"/>
                  <a:pt x="32143" y="87424"/>
                </a:cubicBezTo>
                <a:cubicBezTo>
                  <a:pt x="33432" y="87424"/>
                  <a:pt x="34703" y="86974"/>
                  <a:pt x="35906" y="85988"/>
                </a:cubicBezTo>
                <a:cubicBezTo>
                  <a:pt x="38841" y="83585"/>
                  <a:pt x="41192" y="82952"/>
                  <a:pt x="43240" y="82952"/>
                </a:cubicBezTo>
                <a:cubicBezTo>
                  <a:pt x="45526" y="82952"/>
                  <a:pt x="47435" y="83741"/>
                  <a:pt x="49356" y="83741"/>
                </a:cubicBezTo>
                <a:cubicBezTo>
                  <a:pt x="51391" y="83741"/>
                  <a:pt x="53441" y="82856"/>
                  <a:pt x="55968" y="79208"/>
                </a:cubicBezTo>
                <a:cubicBezTo>
                  <a:pt x="79663" y="45004"/>
                  <a:pt x="87416" y="44135"/>
                  <a:pt x="87416" y="44135"/>
                </a:cubicBezTo>
                <a:cubicBezTo>
                  <a:pt x="93298" y="21497"/>
                  <a:pt x="60858" y="9397"/>
                  <a:pt x="42111" y="1875"/>
                </a:cubicBezTo>
                <a:cubicBezTo>
                  <a:pt x="38838" y="561"/>
                  <a:pt x="36260" y="1"/>
                  <a:pt x="34162" y="1"/>
                </a:cubicBezTo>
                <a:close/>
              </a:path>
            </a:pathLst>
          </a:custGeom>
          <a:solidFill>
            <a:schemeClr val="accent3">
              <a:alpha val="335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36"/>
          <p:cNvSpPr/>
          <p:nvPr/>
        </p:nvSpPr>
        <p:spPr>
          <a:xfrm rot="3278516" flipH="1">
            <a:off x="6198849" y="-488134"/>
            <a:ext cx="10435028" cy="3837228"/>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36"/>
          <p:cNvSpPr/>
          <p:nvPr/>
        </p:nvSpPr>
        <p:spPr>
          <a:xfrm rot="-9555841">
            <a:off x="-8621933" y="3427342"/>
            <a:ext cx="10934589" cy="4020929"/>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36"/>
          <p:cNvSpPr txBox="1">
            <a:spLocks noGrp="1"/>
          </p:cNvSpPr>
          <p:nvPr>
            <p:ph type="title" idx="5"/>
          </p:nvPr>
        </p:nvSpPr>
        <p:spPr>
          <a:xfrm>
            <a:off x="2769369" y="4847835"/>
            <a:ext cx="2420000" cy="65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667">
                <a:latin typeface="Kulim Park"/>
                <a:ea typeface="Kulim Park"/>
                <a:cs typeface="Kulim Park"/>
                <a:sym typeface="Kulim Park"/>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38" name="Google Shape;338;p36"/>
          <p:cNvSpPr txBox="1">
            <a:spLocks noGrp="1"/>
          </p:cNvSpPr>
          <p:nvPr>
            <p:ph type="subTitle" idx="6"/>
          </p:nvPr>
        </p:nvSpPr>
        <p:spPr>
          <a:xfrm>
            <a:off x="2769800" y="5574268"/>
            <a:ext cx="7878400" cy="5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Manrope"/>
                <a:ea typeface="Manrope"/>
                <a:cs typeface="Manrope"/>
                <a:sym typeface="Manrop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267384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92"/>
        <p:cNvGrpSpPr/>
        <p:nvPr/>
      </p:nvGrpSpPr>
      <p:grpSpPr>
        <a:xfrm>
          <a:off x="0" y="0"/>
          <a:ext cx="0" cy="0"/>
          <a:chOff x="0" y="0"/>
          <a:chExt cx="0" cy="0"/>
        </a:xfrm>
      </p:grpSpPr>
      <p:sp>
        <p:nvSpPr>
          <p:cNvPr id="193" name="Google Shape;193;p21"/>
          <p:cNvSpPr/>
          <p:nvPr/>
        </p:nvSpPr>
        <p:spPr>
          <a:xfrm rot="-3394465">
            <a:off x="-4851259" y="6149191"/>
            <a:ext cx="11604457" cy="7410964"/>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flipH="1">
            <a:off x="-6687816" y="-540396"/>
            <a:ext cx="9420656" cy="7195189"/>
          </a:xfrm>
          <a:custGeom>
            <a:avLst/>
            <a:gdLst/>
            <a:ahLst/>
            <a:cxnLst/>
            <a:rect l="l" t="t" r="r" b="b"/>
            <a:pathLst>
              <a:path w="38799" h="29633" extrusionOk="0">
                <a:moveTo>
                  <a:pt x="24862" y="1"/>
                </a:moveTo>
                <a:cubicBezTo>
                  <a:pt x="17606" y="1"/>
                  <a:pt x="2522" y="6530"/>
                  <a:pt x="2408" y="6818"/>
                </a:cubicBezTo>
                <a:cubicBezTo>
                  <a:pt x="0" y="12908"/>
                  <a:pt x="709" y="23105"/>
                  <a:pt x="5362" y="28314"/>
                </a:cubicBezTo>
                <a:cubicBezTo>
                  <a:pt x="6190" y="29241"/>
                  <a:pt x="7638" y="29632"/>
                  <a:pt x="9471" y="29632"/>
                </a:cubicBezTo>
                <a:cubicBezTo>
                  <a:pt x="17936" y="29632"/>
                  <a:pt x="34625" y="21288"/>
                  <a:pt x="36508" y="18846"/>
                </a:cubicBezTo>
                <a:cubicBezTo>
                  <a:pt x="38798" y="15872"/>
                  <a:pt x="32779" y="1993"/>
                  <a:pt x="26923" y="249"/>
                </a:cubicBezTo>
                <a:cubicBezTo>
                  <a:pt x="26348" y="78"/>
                  <a:pt x="25651" y="1"/>
                  <a:pt x="24862" y="1"/>
                </a:cubicBezTo>
                <a:close/>
              </a:path>
            </a:pathLst>
          </a:custGeom>
          <a:solidFill>
            <a:schemeClr val="accent3">
              <a:alpha val="258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rot="-3052073" flipH="1">
            <a:off x="-6517749" y="1481174"/>
            <a:ext cx="10434825" cy="3837153"/>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rot="649760">
            <a:off x="-5683559" y="2522823"/>
            <a:ext cx="6632645" cy="1987163"/>
          </a:xfrm>
          <a:custGeom>
            <a:avLst/>
            <a:gdLst/>
            <a:ahLst/>
            <a:cxnLst/>
            <a:rect l="l" t="t" r="r" b="b"/>
            <a:pathLst>
              <a:path w="49165" h="14730" extrusionOk="0">
                <a:moveTo>
                  <a:pt x="10042" y="1"/>
                </a:moveTo>
                <a:cubicBezTo>
                  <a:pt x="7738" y="1"/>
                  <a:pt x="5495" y="326"/>
                  <a:pt x="4009" y="1712"/>
                </a:cubicBezTo>
                <a:cubicBezTo>
                  <a:pt x="1833" y="3743"/>
                  <a:pt x="1312" y="7198"/>
                  <a:pt x="759" y="9976"/>
                </a:cubicBezTo>
                <a:cubicBezTo>
                  <a:pt x="1" y="13802"/>
                  <a:pt x="5815" y="14642"/>
                  <a:pt x="11014" y="14723"/>
                </a:cubicBezTo>
                <a:cubicBezTo>
                  <a:pt x="11312" y="14728"/>
                  <a:pt x="11609" y="14730"/>
                  <a:pt x="11901" y="14730"/>
                </a:cubicBezTo>
                <a:cubicBezTo>
                  <a:pt x="14717" y="14730"/>
                  <a:pt x="17219" y="14537"/>
                  <a:pt x="18198" y="14531"/>
                </a:cubicBezTo>
                <a:cubicBezTo>
                  <a:pt x="20643" y="14515"/>
                  <a:pt x="23088" y="14508"/>
                  <a:pt x="25533" y="14508"/>
                </a:cubicBezTo>
                <a:cubicBezTo>
                  <a:pt x="31860" y="14508"/>
                  <a:pt x="38186" y="14553"/>
                  <a:pt x="44512" y="14593"/>
                </a:cubicBezTo>
                <a:cubicBezTo>
                  <a:pt x="44551" y="14593"/>
                  <a:pt x="44589" y="14594"/>
                  <a:pt x="44628" y="14594"/>
                </a:cubicBezTo>
                <a:cubicBezTo>
                  <a:pt x="45065" y="14594"/>
                  <a:pt x="45520" y="14568"/>
                  <a:pt x="45879" y="14323"/>
                </a:cubicBezTo>
                <a:cubicBezTo>
                  <a:pt x="46214" y="14095"/>
                  <a:pt x="46403" y="13708"/>
                  <a:pt x="46569" y="13337"/>
                </a:cubicBezTo>
                <a:cubicBezTo>
                  <a:pt x="47681" y="10865"/>
                  <a:pt x="49165" y="7692"/>
                  <a:pt x="48504" y="4911"/>
                </a:cubicBezTo>
                <a:cubicBezTo>
                  <a:pt x="47559" y="915"/>
                  <a:pt x="42091" y="691"/>
                  <a:pt x="37832" y="691"/>
                </a:cubicBezTo>
                <a:cubicBezTo>
                  <a:pt x="37295" y="691"/>
                  <a:pt x="36777" y="694"/>
                  <a:pt x="36289" y="694"/>
                </a:cubicBezTo>
                <a:cubicBezTo>
                  <a:pt x="35639" y="694"/>
                  <a:pt x="35044" y="688"/>
                  <a:pt x="34531" y="658"/>
                </a:cubicBezTo>
                <a:cubicBezTo>
                  <a:pt x="29340" y="361"/>
                  <a:pt x="24149" y="242"/>
                  <a:pt x="18952" y="242"/>
                </a:cubicBezTo>
                <a:cubicBezTo>
                  <a:pt x="17950" y="242"/>
                  <a:pt x="16949" y="246"/>
                  <a:pt x="15946" y="255"/>
                </a:cubicBezTo>
                <a:cubicBezTo>
                  <a:pt x="15904" y="255"/>
                  <a:pt x="15862" y="255"/>
                  <a:pt x="15819" y="255"/>
                </a:cubicBezTo>
                <a:cubicBezTo>
                  <a:pt x="14168" y="255"/>
                  <a:pt x="12081" y="1"/>
                  <a:pt x="10042" y="1"/>
                </a:cubicBezTo>
                <a:close/>
              </a:path>
            </a:pathLst>
          </a:custGeom>
          <a:solidFill>
            <a:schemeClr val="accent3">
              <a:alpha val="3464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p:nvPr/>
        </p:nvSpPr>
        <p:spPr>
          <a:xfrm rot="-813319" flipH="1">
            <a:off x="6339068" y="-3073447"/>
            <a:ext cx="8536145" cy="75855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dk2">
              <a:alpha val="67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21"/>
          <p:cNvSpPr/>
          <p:nvPr/>
        </p:nvSpPr>
        <p:spPr>
          <a:xfrm rot="10285603" flipH="1">
            <a:off x="6386835" y="4889223"/>
            <a:ext cx="9962348" cy="6362485"/>
          </a:xfrm>
          <a:custGeom>
            <a:avLst/>
            <a:gdLst/>
            <a:ahLst/>
            <a:cxnLst/>
            <a:rect l="l" t="t" r="r" b="b"/>
            <a:pathLst>
              <a:path w="87791" h="56068" extrusionOk="0">
                <a:moveTo>
                  <a:pt x="55192" y="1"/>
                </a:moveTo>
                <a:cubicBezTo>
                  <a:pt x="51710" y="1"/>
                  <a:pt x="48020" y="921"/>
                  <a:pt x="44301" y="3305"/>
                </a:cubicBezTo>
                <a:cubicBezTo>
                  <a:pt x="27981" y="13772"/>
                  <a:pt x="23752" y="23750"/>
                  <a:pt x="23752" y="23750"/>
                </a:cubicBezTo>
                <a:cubicBezTo>
                  <a:pt x="23752" y="23750"/>
                  <a:pt x="23199" y="30455"/>
                  <a:pt x="15945" y="30455"/>
                </a:cubicBezTo>
                <a:cubicBezTo>
                  <a:pt x="15648" y="30455"/>
                  <a:pt x="15339" y="30443"/>
                  <a:pt x="15019" y="30420"/>
                </a:cubicBezTo>
                <a:cubicBezTo>
                  <a:pt x="13947" y="30341"/>
                  <a:pt x="12915" y="30303"/>
                  <a:pt x="11930" y="30303"/>
                </a:cubicBezTo>
                <a:cubicBezTo>
                  <a:pt x="5447" y="30303"/>
                  <a:pt x="1013" y="31926"/>
                  <a:pt x="541" y="33999"/>
                </a:cubicBezTo>
                <a:cubicBezTo>
                  <a:pt x="1" y="36384"/>
                  <a:pt x="5151" y="43216"/>
                  <a:pt x="11333" y="45926"/>
                </a:cubicBezTo>
                <a:cubicBezTo>
                  <a:pt x="16519" y="48202"/>
                  <a:pt x="23841" y="53453"/>
                  <a:pt x="30900" y="53453"/>
                </a:cubicBezTo>
                <a:cubicBezTo>
                  <a:pt x="32256" y="53453"/>
                  <a:pt x="33602" y="53259"/>
                  <a:pt x="34921" y="52814"/>
                </a:cubicBezTo>
                <a:cubicBezTo>
                  <a:pt x="43110" y="50048"/>
                  <a:pt x="85188" y="56067"/>
                  <a:pt x="86489" y="38010"/>
                </a:cubicBezTo>
                <a:cubicBezTo>
                  <a:pt x="87791" y="19953"/>
                  <a:pt x="76403" y="10573"/>
                  <a:pt x="76403" y="10573"/>
                </a:cubicBezTo>
                <a:cubicBezTo>
                  <a:pt x="76403" y="10573"/>
                  <a:pt x="66995" y="1"/>
                  <a:pt x="55192" y="1"/>
                </a:cubicBezTo>
                <a:close/>
              </a:path>
            </a:pathLst>
          </a:custGeom>
          <a:solidFill>
            <a:schemeClr val="accent1">
              <a:alpha val="4637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21"/>
          <p:cNvSpPr/>
          <p:nvPr/>
        </p:nvSpPr>
        <p:spPr>
          <a:xfrm rot="4726292" flipH="1">
            <a:off x="7219511" y="3501443"/>
            <a:ext cx="10434692" cy="3837104"/>
          </a:xfrm>
          <a:custGeom>
            <a:avLst/>
            <a:gdLst/>
            <a:ahLst/>
            <a:cxnLst/>
            <a:rect l="l" t="t" r="r" b="b"/>
            <a:pathLst>
              <a:path w="76674" h="28195" fill="none" extrusionOk="0">
                <a:moveTo>
                  <a:pt x="76673" y="0"/>
                </a:moveTo>
                <a:cubicBezTo>
                  <a:pt x="76673" y="0"/>
                  <a:pt x="67374" y="14124"/>
                  <a:pt x="60786" y="16430"/>
                </a:cubicBezTo>
                <a:cubicBezTo>
                  <a:pt x="52981" y="19160"/>
                  <a:pt x="39856" y="7047"/>
                  <a:pt x="24779" y="17621"/>
                </a:cubicBezTo>
                <a:cubicBezTo>
                  <a:pt x="9706" y="28195"/>
                  <a:pt x="1302" y="23045"/>
                  <a:pt x="1" y="9868"/>
                </a:cubicBezTo>
              </a:path>
            </a:pathLst>
          </a:custGeom>
          <a:noFill/>
          <a:ln w="28575" cap="flat" cmpd="sng">
            <a:solidFill>
              <a:schemeClr val="accent3"/>
            </a:solidFill>
            <a:prstDash val="solid"/>
            <a:miter lim="3253"/>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21"/>
          <p:cNvSpPr txBox="1">
            <a:spLocks noGrp="1"/>
          </p:cNvSpPr>
          <p:nvPr>
            <p:ph type="title"/>
          </p:nvPr>
        </p:nvSpPr>
        <p:spPr>
          <a:xfrm flipH="1">
            <a:off x="959900" y="583600"/>
            <a:ext cx="10272000" cy="877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4000">
                <a:latin typeface="Kulim Park"/>
                <a:ea typeface="Kulim Park"/>
                <a:cs typeface="Kulim Park"/>
                <a:sym typeface="Kulim Par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9741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87283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7513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9405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956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8989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7461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41647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5/10/24</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36395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5/10/24</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717305221"/>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3" r:id="rId12"/>
    <p:sldLayoutId id="2147483674" r:id="rId13"/>
    <p:sldLayoutId id="2147483675" r:id="rId14"/>
    <p:sldLayoutId id="214748367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aegisdigitalmuseum.kennesaw.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Open parasols of various primary colors (red, yellow, and green) ">
            <a:extLst>
              <a:ext uri="{FF2B5EF4-FFF2-40B4-BE49-F238E27FC236}">
                <a16:creationId xmlns:a16="http://schemas.microsoft.com/office/drawing/2014/main" id="{EE93B807-6F96-7158-B3BA-96A274B3464B}"/>
              </a:ext>
            </a:extLst>
          </p:cNvPr>
          <p:cNvPicPr>
            <a:picLocks noChangeAspect="1"/>
          </p:cNvPicPr>
          <p:nvPr/>
        </p:nvPicPr>
        <p:blipFill rotWithShape="1">
          <a:blip r:embed="rId3"/>
          <a:srcRect t="11292" b="4439"/>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11" name="Freeform: Shape 1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11727"/>
            <a:ext cx="6130391" cy="654627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ubtitle 2" descr="DR. LYDIA E. FERGUSON&#13;&#10;KSU ENGLISH &amp; INTERDISCIPLINARY STUDIES&#13;&#10;">
            <a:extLst>
              <a:ext uri="{FF2B5EF4-FFF2-40B4-BE49-F238E27FC236}">
                <a16:creationId xmlns:a16="http://schemas.microsoft.com/office/drawing/2014/main" id="{46578F9B-81EA-0524-5E59-E41323BFBCA1}"/>
              </a:ext>
            </a:extLst>
          </p:cNvPr>
          <p:cNvSpPr>
            <a:spLocks noGrp="1"/>
          </p:cNvSpPr>
          <p:nvPr>
            <p:ph type="subTitle" idx="1"/>
          </p:nvPr>
        </p:nvSpPr>
        <p:spPr>
          <a:xfrm>
            <a:off x="6724891" y="4965768"/>
            <a:ext cx="5526079" cy="1524000"/>
          </a:xfrm>
        </p:spPr>
        <p:txBody>
          <a:bodyPr anchor="b">
            <a:normAutofit/>
          </a:bodyPr>
          <a:lstStyle/>
          <a:p>
            <a:pPr defTabSz="457200">
              <a:lnSpc>
                <a:spcPct val="90000"/>
              </a:lnSpc>
              <a:buSzPct val="80000"/>
            </a:pPr>
            <a:r>
              <a:rPr lang="en-US" sz="1800" cap="all" dirty="0">
                <a:solidFill>
                  <a:schemeClr val="accent1">
                    <a:lumMod val="60000"/>
                    <a:lumOff val="40000"/>
                  </a:schemeClr>
                </a:solidFill>
              </a:rPr>
              <a:t>DR. LYDIA E. FERGUSON</a:t>
            </a:r>
          </a:p>
          <a:p>
            <a:pPr defTabSz="457200">
              <a:lnSpc>
                <a:spcPct val="90000"/>
              </a:lnSpc>
              <a:buSzPct val="80000"/>
            </a:pPr>
            <a:r>
              <a:rPr lang="en-US" sz="1800" cap="all" dirty="0">
                <a:solidFill>
                  <a:schemeClr val="accent1">
                    <a:lumMod val="60000"/>
                    <a:lumOff val="40000"/>
                  </a:schemeClr>
                </a:solidFill>
              </a:rPr>
              <a:t>KSU ENGLISH &amp; </a:t>
            </a:r>
            <a:br>
              <a:rPr lang="en-US" sz="1800" cap="all" dirty="0">
                <a:solidFill>
                  <a:schemeClr val="accent1">
                    <a:lumMod val="60000"/>
                    <a:lumOff val="40000"/>
                  </a:schemeClr>
                </a:solidFill>
              </a:rPr>
            </a:br>
            <a:r>
              <a:rPr lang="en-US" sz="1800" cap="all" dirty="0">
                <a:solidFill>
                  <a:schemeClr val="accent1">
                    <a:lumMod val="60000"/>
                    <a:lumOff val="40000"/>
                  </a:schemeClr>
                </a:solidFill>
              </a:rPr>
              <a:t>INTERDISCIPLINARY STUDIES</a:t>
            </a:r>
          </a:p>
          <a:p>
            <a:pPr algn="l"/>
            <a:endParaRPr lang="en-US" dirty="0"/>
          </a:p>
        </p:txBody>
      </p:sp>
      <p:sp>
        <p:nvSpPr>
          <p:cNvPr id="2" name="Title 1" descr="Aegis Digital Museum &amp; Maker’s Space">
            <a:extLst>
              <a:ext uri="{FF2B5EF4-FFF2-40B4-BE49-F238E27FC236}">
                <a16:creationId xmlns:a16="http://schemas.microsoft.com/office/drawing/2014/main" id="{3011D388-7FB9-A44F-AED0-679E203FE7CC}"/>
              </a:ext>
            </a:extLst>
          </p:cNvPr>
          <p:cNvSpPr>
            <a:spLocks noGrp="1"/>
          </p:cNvSpPr>
          <p:nvPr>
            <p:ph type="ctrTitle"/>
          </p:nvPr>
        </p:nvSpPr>
        <p:spPr>
          <a:xfrm>
            <a:off x="6561849" y="2238828"/>
            <a:ext cx="5689121" cy="2114874"/>
          </a:xfrm>
        </p:spPr>
        <p:txBody>
          <a:bodyPr>
            <a:noAutofit/>
          </a:bodyPr>
          <a:lstStyle/>
          <a:p>
            <a:r>
              <a:rPr lang="en-US" dirty="0">
                <a:solidFill>
                  <a:srgbClr val="EBEBEB"/>
                </a:solidFill>
              </a:rPr>
              <a:t>Aegis</a:t>
            </a:r>
            <a:r>
              <a:rPr lang="en-US" sz="4800" dirty="0">
                <a:solidFill>
                  <a:srgbClr val="EBEBEB"/>
                </a:solidFill>
              </a:rPr>
              <a:t> </a:t>
            </a:r>
            <a:br>
              <a:rPr lang="en-US" sz="4800" dirty="0">
                <a:solidFill>
                  <a:srgbClr val="EBEBEB"/>
                </a:solidFill>
              </a:rPr>
            </a:br>
            <a:r>
              <a:rPr lang="en-US" sz="4800" dirty="0">
                <a:solidFill>
                  <a:srgbClr val="EBEBEB"/>
                </a:solidFill>
              </a:rPr>
              <a:t>Digital Museum </a:t>
            </a:r>
            <a:br>
              <a:rPr lang="en-US" sz="4800" dirty="0">
                <a:solidFill>
                  <a:srgbClr val="EBEBEB"/>
                </a:solidFill>
              </a:rPr>
            </a:br>
            <a:r>
              <a:rPr lang="en-US" sz="4800" dirty="0">
                <a:solidFill>
                  <a:srgbClr val="EBEBEB"/>
                </a:solidFill>
              </a:rPr>
              <a:t>&amp; Maker’s Space</a:t>
            </a:r>
            <a:endParaRPr lang="en-US" sz="4800" dirty="0"/>
          </a:p>
        </p:txBody>
      </p:sp>
      <p:sp>
        <p:nvSpPr>
          <p:cNvPr id="5" name="Google Shape;552;p57">
            <a:extLst>
              <a:ext uri="{FF2B5EF4-FFF2-40B4-BE49-F238E27FC236}">
                <a16:creationId xmlns:a16="http://schemas.microsoft.com/office/drawing/2014/main" id="{5B2EC6A4-BA6F-BDCF-8F31-96D9701258F4}"/>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6120579" y="834796"/>
            <a:ext cx="2536723" cy="2461468"/>
          </a:xfrm>
          <a:prstGeom prst="rect">
            <a:avLst/>
          </a:prstGeom>
        </p:spPr>
        <p:txBody>
          <a:bodyPr spcFirstLastPara="1" vert="horz" lIns="91440" tIns="45720" rIns="91440" bIns="45720" rtlCol="0"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Kulim Park"/>
              <a:buNone/>
              <a:defRPr sz="2000" b="0" i="0" u="none" strike="noStrike" cap="none">
                <a:solidFill>
                  <a:schemeClr val="dk1"/>
                </a:solidFill>
                <a:latin typeface="Kulim Park"/>
                <a:ea typeface="Kulim Park"/>
                <a:cs typeface="Kulim Park"/>
                <a:sym typeface="Kulim Park"/>
              </a:defRPr>
            </a:lvl1pPr>
            <a:lvl2pPr marR="0" lvl="1" algn="ctr" rtl="0">
              <a:lnSpc>
                <a:spcPct val="100000"/>
              </a:lnSpc>
              <a:spcBef>
                <a:spcPts val="0"/>
              </a:spcBef>
              <a:spcAft>
                <a:spcPts val="0"/>
              </a:spcAft>
              <a:buClr>
                <a:schemeClr val="dk1"/>
              </a:buClr>
              <a:buSzPts val="2500"/>
              <a:buFont typeface="Kulim Park"/>
              <a:buNone/>
              <a:defRPr sz="2500" b="0" i="0" u="none" strike="noStrike" cap="none">
                <a:solidFill>
                  <a:schemeClr val="dk1"/>
                </a:solidFill>
                <a:latin typeface="Kulim Park"/>
                <a:ea typeface="Kulim Park"/>
                <a:cs typeface="Kulim Park"/>
                <a:sym typeface="Kulim Park"/>
              </a:defRPr>
            </a:lvl2pPr>
            <a:lvl3pPr marR="0" lvl="2" algn="ctr" rtl="0">
              <a:lnSpc>
                <a:spcPct val="100000"/>
              </a:lnSpc>
              <a:spcBef>
                <a:spcPts val="0"/>
              </a:spcBef>
              <a:spcAft>
                <a:spcPts val="0"/>
              </a:spcAft>
              <a:buClr>
                <a:schemeClr val="dk1"/>
              </a:buClr>
              <a:buSzPts val="2500"/>
              <a:buFont typeface="Kulim Park"/>
              <a:buNone/>
              <a:defRPr sz="2500" b="0" i="0" u="none" strike="noStrike" cap="none">
                <a:solidFill>
                  <a:schemeClr val="dk1"/>
                </a:solidFill>
                <a:latin typeface="Kulim Park"/>
                <a:ea typeface="Kulim Park"/>
                <a:cs typeface="Kulim Park"/>
                <a:sym typeface="Kulim Park"/>
              </a:defRPr>
            </a:lvl3pPr>
            <a:lvl4pPr marR="0" lvl="3" algn="ctr" rtl="0">
              <a:lnSpc>
                <a:spcPct val="100000"/>
              </a:lnSpc>
              <a:spcBef>
                <a:spcPts val="0"/>
              </a:spcBef>
              <a:spcAft>
                <a:spcPts val="0"/>
              </a:spcAft>
              <a:buClr>
                <a:schemeClr val="dk1"/>
              </a:buClr>
              <a:buSzPts val="2500"/>
              <a:buFont typeface="Kulim Park"/>
              <a:buNone/>
              <a:defRPr sz="2500" b="0" i="0" u="none" strike="noStrike" cap="none">
                <a:solidFill>
                  <a:schemeClr val="dk1"/>
                </a:solidFill>
                <a:latin typeface="Kulim Park"/>
                <a:ea typeface="Kulim Park"/>
                <a:cs typeface="Kulim Park"/>
                <a:sym typeface="Kulim Park"/>
              </a:defRPr>
            </a:lvl4pPr>
            <a:lvl5pPr marR="0" lvl="4" algn="ctr" rtl="0">
              <a:lnSpc>
                <a:spcPct val="100000"/>
              </a:lnSpc>
              <a:spcBef>
                <a:spcPts val="0"/>
              </a:spcBef>
              <a:spcAft>
                <a:spcPts val="0"/>
              </a:spcAft>
              <a:buClr>
                <a:schemeClr val="dk1"/>
              </a:buClr>
              <a:buSzPts val="2500"/>
              <a:buFont typeface="Kulim Park"/>
              <a:buNone/>
              <a:defRPr sz="2500" b="0" i="0" u="none" strike="noStrike" cap="none">
                <a:solidFill>
                  <a:schemeClr val="dk1"/>
                </a:solidFill>
                <a:latin typeface="Kulim Park"/>
                <a:ea typeface="Kulim Park"/>
                <a:cs typeface="Kulim Park"/>
                <a:sym typeface="Kulim Park"/>
              </a:defRPr>
            </a:lvl5pPr>
            <a:lvl6pPr marR="0" lvl="5" algn="ctr" rtl="0">
              <a:lnSpc>
                <a:spcPct val="100000"/>
              </a:lnSpc>
              <a:spcBef>
                <a:spcPts val="0"/>
              </a:spcBef>
              <a:spcAft>
                <a:spcPts val="0"/>
              </a:spcAft>
              <a:buClr>
                <a:schemeClr val="dk1"/>
              </a:buClr>
              <a:buSzPts val="2500"/>
              <a:buFont typeface="Kulim Park"/>
              <a:buNone/>
              <a:defRPr sz="2500" b="0" i="0" u="none" strike="noStrike" cap="none">
                <a:solidFill>
                  <a:schemeClr val="dk1"/>
                </a:solidFill>
                <a:latin typeface="Kulim Park"/>
                <a:ea typeface="Kulim Park"/>
                <a:cs typeface="Kulim Park"/>
                <a:sym typeface="Kulim Park"/>
              </a:defRPr>
            </a:lvl6pPr>
            <a:lvl7pPr marR="0" lvl="6" algn="ctr" rtl="0">
              <a:lnSpc>
                <a:spcPct val="100000"/>
              </a:lnSpc>
              <a:spcBef>
                <a:spcPts val="0"/>
              </a:spcBef>
              <a:spcAft>
                <a:spcPts val="0"/>
              </a:spcAft>
              <a:buClr>
                <a:schemeClr val="dk1"/>
              </a:buClr>
              <a:buSzPts val="2500"/>
              <a:buFont typeface="Kulim Park"/>
              <a:buNone/>
              <a:defRPr sz="2500" b="0" i="0" u="none" strike="noStrike" cap="none">
                <a:solidFill>
                  <a:schemeClr val="dk1"/>
                </a:solidFill>
                <a:latin typeface="Kulim Park"/>
                <a:ea typeface="Kulim Park"/>
                <a:cs typeface="Kulim Park"/>
                <a:sym typeface="Kulim Park"/>
              </a:defRPr>
            </a:lvl7pPr>
            <a:lvl8pPr marR="0" lvl="7" algn="ctr" rtl="0">
              <a:lnSpc>
                <a:spcPct val="100000"/>
              </a:lnSpc>
              <a:spcBef>
                <a:spcPts val="0"/>
              </a:spcBef>
              <a:spcAft>
                <a:spcPts val="0"/>
              </a:spcAft>
              <a:buClr>
                <a:schemeClr val="dk1"/>
              </a:buClr>
              <a:buSzPts val="2500"/>
              <a:buFont typeface="Kulim Park"/>
              <a:buNone/>
              <a:defRPr sz="2500" b="0" i="0" u="none" strike="noStrike" cap="none">
                <a:solidFill>
                  <a:schemeClr val="dk1"/>
                </a:solidFill>
                <a:latin typeface="Kulim Park"/>
                <a:ea typeface="Kulim Park"/>
                <a:cs typeface="Kulim Park"/>
                <a:sym typeface="Kulim Park"/>
              </a:defRPr>
            </a:lvl8pPr>
            <a:lvl9pPr marR="0" lvl="8" algn="ctr" rtl="0">
              <a:lnSpc>
                <a:spcPct val="100000"/>
              </a:lnSpc>
              <a:spcBef>
                <a:spcPts val="0"/>
              </a:spcBef>
              <a:spcAft>
                <a:spcPts val="0"/>
              </a:spcAft>
              <a:buClr>
                <a:schemeClr val="dk1"/>
              </a:buClr>
              <a:buSzPts val="2500"/>
              <a:buFont typeface="Kulim Park"/>
              <a:buNone/>
              <a:defRPr sz="2500" b="0" i="0" u="none" strike="noStrike" cap="none">
                <a:solidFill>
                  <a:schemeClr val="dk1"/>
                </a:solidFill>
                <a:latin typeface="Kulim Park"/>
                <a:ea typeface="Kulim Park"/>
                <a:cs typeface="Kulim Park"/>
                <a:sym typeface="Kulim Park"/>
              </a:defRPr>
            </a:lvl9pPr>
          </a:lstStyle>
          <a:p>
            <a:pPr algn="l">
              <a:lnSpc>
                <a:spcPct val="90000"/>
              </a:lnSpc>
              <a:spcBef>
                <a:spcPct val="0"/>
              </a:spcBef>
              <a:spcAft>
                <a:spcPts val="600"/>
              </a:spcAft>
            </a:pPr>
            <a:br>
              <a:rPr lang="en-US" sz="2200" b="0" i="0" kern="1200" dirty="0">
                <a:solidFill>
                  <a:srgbClr val="EBEBEB"/>
                </a:solidFill>
                <a:latin typeface="+mj-lt"/>
                <a:ea typeface="+mj-ea"/>
                <a:cs typeface="+mj-cs"/>
              </a:rPr>
            </a:br>
            <a:br>
              <a:rPr lang="en-US" sz="2200" b="0" i="0" kern="1200" dirty="0">
                <a:solidFill>
                  <a:srgbClr val="EBEBEB"/>
                </a:solidFill>
                <a:latin typeface="+mj-lt"/>
                <a:ea typeface="+mj-ea"/>
                <a:cs typeface="+mj-cs"/>
              </a:rPr>
            </a:br>
            <a:br>
              <a:rPr lang="en-US" sz="2200" b="0" i="0" kern="1200" dirty="0">
                <a:solidFill>
                  <a:srgbClr val="EBEBEB"/>
                </a:solidFill>
                <a:latin typeface="+mj-lt"/>
                <a:ea typeface="+mj-ea"/>
                <a:cs typeface="+mj-cs"/>
              </a:rPr>
            </a:br>
            <a:r>
              <a:rPr lang="en-US" sz="2200" b="0" i="0" kern="1200" dirty="0">
                <a:solidFill>
                  <a:srgbClr val="EBEBEB"/>
                </a:solidFill>
                <a:latin typeface="+mj-lt"/>
                <a:ea typeface="+mj-ea"/>
                <a:cs typeface="+mj-cs"/>
              </a:rPr>
              <a:t>  </a:t>
            </a:r>
            <a:br>
              <a:rPr lang="en-US" sz="2200" b="0" i="0" kern="1200" dirty="0">
                <a:solidFill>
                  <a:srgbClr val="EBEBEB"/>
                </a:solidFill>
                <a:latin typeface="+mj-lt"/>
                <a:ea typeface="+mj-ea"/>
                <a:cs typeface="+mj-cs"/>
              </a:rPr>
            </a:br>
            <a:endParaRPr lang="en-US" sz="2200" b="0" i="0" kern="1200" dirty="0">
              <a:solidFill>
                <a:srgbClr val="EBEBEB"/>
              </a:solidFill>
              <a:latin typeface="+mj-lt"/>
              <a:ea typeface="+mj-ea"/>
              <a:cs typeface="+mj-cs"/>
            </a:endParaRPr>
          </a:p>
        </p:txBody>
      </p:sp>
    </p:spTree>
    <p:extLst>
      <p:ext uri="{BB962C8B-B14F-4D97-AF65-F5344CB8AC3E}">
        <p14:creationId xmlns:p14="http://schemas.microsoft.com/office/powerpoint/2010/main" val="23261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6">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0" name="Freeform: Shape 8">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1" name="Freeform: Shape 10">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2" name="Rectangle 21">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Freeform: Shape 14">
            <a:extLst>
              <a:ext uri="{FF2B5EF4-FFF2-40B4-BE49-F238E27FC236}">
                <a16:creationId xmlns:a16="http://schemas.microsoft.com/office/drawing/2014/main" id="{5832FD91-6E45-4C1D-B22F-1CC8B92A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custGeom>
            <a:avLst/>
            <a:gdLst>
              <a:gd name="connsiteX0" fmla="*/ 0 w 6096000"/>
              <a:gd name="connsiteY0" fmla="*/ 0 h 6858000"/>
              <a:gd name="connsiteX1" fmla="*/ 2758239 w 6096000"/>
              <a:gd name="connsiteY1" fmla="*/ 0 h 6858000"/>
              <a:gd name="connsiteX2" fmla="*/ 2916747 w 6096000"/>
              <a:gd name="connsiteY2" fmla="*/ 218181 h 6858000"/>
              <a:gd name="connsiteX3" fmla="*/ 4839749 w 6096000"/>
              <a:gd name="connsiteY3" fmla="*/ 2631787 h 6858000"/>
              <a:gd name="connsiteX4" fmla="*/ 6095001 w 6096000"/>
              <a:gd name="connsiteY4" fmla="*/ 5672947 h 6858000"/>
              <a:gd name="connsiteX5" fmla="*/ 5792922 w 6096000"/>
              <a:gd name="connsiteY5" fmla="*/ 6612444 h 6858000"/>
              <a:gd name="connsiteX6" fmla="*/ 5671607 w 6096000"/>
              <a:gd name="connsiteY6" fmla="*/ 6771753 h 6858000"/>
              <a:gd name="connsiteX7" fmla="*/ 5591643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6">
            <a:extLst>
              <a:ext uri="{FF2B5EF4-FFF2-40B4-BE49-F238E27FC236}">
                <a16:creationId xmlns:a16="http://schemas.microsoft.com/office/drawing/2014/main" id="{55F5D1E8-E605-4EFC-8912-6E191F84F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 name="TextBox 3">
            <a:extLst>
              <a:ext uri="{FF2B5EF4-FFF2-40B4-BE49-F238E27FC236}">
                <a16:creationId xmlns:a16="http://schemas.microsoft.com/office/drawing/2014/main" id="{23E8349E-B132-5B00-33EB-0C1E070DC9EA}"/>
              </a:ext>
            </a:extLst>
          </p:cNvPr>
          <p:cNvSpPr txBox="1"/>
          <p:nvPr/>
        </p:nvSpPr>
        <p:spPr>
          <a:xfrm>
            <a:off x="1662520" y="1244564"/>
            <a:ext cx="9630136" cy="3016210"/>
          </a:xfrm>
          <a:prstGeom prst="rect">
            <a:avLst/>
          </a:prstGeom>
          <a:noFill/>
        </p:spPr>
        <p:txBody>
          <a:bodyPr wrap="square">
            <a:spAutoFit/>
          </a:bodyPr>
          <a:lstStyle/>
          <a:p>
            <a:r>
              <a:rPr lang="en-US" sz="3800" kern="1200" dirty="0">
                <a:solidFill>
                  <a:schemeClr val="tx1"/>
                </a:solidFill>
                <a:latin typeface="+mj-lt"/>
                <a:ea typeface="+mj-ea"/>
                <a:cs typeface="+mj-cs"/>
              </a:rPr>
              <a:t>To procure space we need to argue it will be beneficial to KSU students on the Marietta campus looking to incorporate Humanities &amp; Social Sciences perspectives into their work in STEM.</a:t>
            </a:r>
            <a:endParaRPr lang="en-US" sz="3800" dirty="0"/>
          </a:p>
        </p:txBody>
      </p:sp>
      <p:sp>
        <p:nvSpPr>
          <p:cNvPr id="2" name="Title 1">
            <a:extLst>
              <a:ext uri="{FF2B5EF4-FFF2-40B4-BE49-F238E27FC236}">
                <a16:creationId xmlns:a16="http://schemas.microsoft.com/office/drawing/2014/main" id="{FA32E8A9-1F05-1C68-2349-C16B54FE6FE1}"/>
              </a:ext>
            </a:extLst>
          </p:cNvPr>
          <p:cNvSpPr>
            <a:spLocks noGrp="1"/>
          </p:cNvSpPr>
          <p:nvPr>
            <p:ph type="title"/>
          </p:nvPr>
        </p:nvSpPr>
        <p:spPr>
          <a:xfrm>
            <a:off x="6313080" y="4124116"/>
            <a:ext cx="5562545" cy="2358145"/>
          </a:xfrm>
        </p:spPr>
        <p:txBody>
          <a:bodyPr vert="horz" lIns="91440" tIns="45720" rIns="91440" bIns="45720" rtlCol="0" anchor="b">
            <a:normAutofit fontScale="90000"/>
          </a:bodyPr>
          <a:lstStyle/>
          <a:p>
            <a:pPr>
              <a:spcBef>
                <a:spcPct val="0"/>
              </a:spcBef>
              <a:spcAft>
                <a:spcPts val="800"/>
              </a:spcAft>
            </a:pP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3100" kern="1200" dirty="0">
                <a:solidFill>
                  <a:schemeClr val="tx1"/>
                </a:solidFill>
                <a:latin typeface="+mj-lt"/>
                <a:ea typeface="+mj-ea"/>
                <a:cs typeface="+mj-cs"/>
              </a:rPr>
              <a:t>How might a Maker’s Space enhance instruction opportunities </a:t>
            </a:r>
            <a:br>
              <a:rPr lang="en-US" sz="3100" kern="1200" dirty="0">
                <a:solidFill>
                  <a:schemeClr val="tx1"/>
                </a:solidFill>
                <a:latin typeface="+mj-lt"/>
                <a:ea typeface="+mj-ea"/>
                <a:cs typeface="+mj-cs"/>
              </a:rPr>
            </a:br>
            <a:r>
              <a:rPr lang="en-US" sz="3100" kern="1200" dirty="0">
                <a:solidFill>
                  <a:schemeClr val="tx1"/>
                </a:solidFill>
                <a:latin typeface="+mj-lt"/>
                <a:ea typeface="+mj-ea"/>
                <a:cs typeface="+mj-cs"/>
              </a:rPr>
              <a:t>for your students?</a:t>
            </a:r>
            <a:br>
              <a:rPr lang="en-US" sz="1400" kern="1200" dirty="0">
                <a:solidFill>
                  <a:schemeClr val="tx1"/>
                </a:solidFill>
                <a:latin typeface="+mj-lt"/>
                <a:ea typeface="+mj-ea"/>
                <a:cs typeface="+mj-cs"/>
              </a:rPr>
            </a:br>
            <a:br>
              <a:rPr lang="en-US" sz="1400" kern="1200" dirty="0">
                <a:solidFill>
                  <a:schemeClr val="tx1"/>
                </a:solidFill>
                <a:latin typeface="+mj-lt"/>
                <a:ea typeface="+mj-ea"/>
                <a:cs typeface="+mj-cs"/>
              </a:rPr>
            </a:br>
            <a:endParaRPr lang="en-US" sz="1400" kern="1200" dirty="0">
              <a:solidFill>
                <a:schemeClr val="tx1"/>
              </a:solidFill>
              <a:latin typeface="+mj-lt"/>
              <a:ea typeface="+mj-ea"/>
              <a:cs typeface="+mj-cs"/>
            </a:endParaRPr>
          </a:p>
        </p:txBody>
      </p:sp>
    </p:spTree>
    <p:extLst>
      <p:ext uri="{BB962C8B-B14F-4D97-AF65-F5344CB8AC3E}">
        <p14:creationId xmlns:p14="http://schemas.microsoft.com/office/powerpoint/2010/main" val="133937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26" name="Google Shape;726;p71"/>
          <p:cNvSpPr txBox="1">
            <a:spLocks noGrp="1"/>
          </p:cNvSpPr>
          <p:nvPr>
            <p:ph type="title" idx="5"/>
          </p:nvPr>
        </p:nvSpPr>
        <p:spPr>
          <a:xfrm>
            <a:off x="8222982" y="5104773"/>
            <a:ext cx="2420000" cy="650000"/>
          </a:xfrm>
          <a:prstGeom prst="rect">
            <a:avLst/>
          </a:prstGeom>
        </p:spPr>
        <p:txBody>
          <a:bodyPr spcFirstLastPara="1" vert="horz" wrap="square" lIns="121900" tIns="121900" rIns="121900" bIns="121900" rtlCol="0" anchor="b" anchorCtr="0">
            <a:noAutofit/>
          </a:bodyPr>
          <a:lstStyle/>
          <a:p>
            <a:r>
              <a:rPr lang="en" sz="3200" dirty="0"/>
              <a:t>Sustainable</a:t>
            </a:r>
            <a:endParaRPr sz="3200" dirty="0"/>
          </a:p>
        </p:txBody>
      </p:sp>
      <p:sp>
        <p:nvSpPr>
          <p:cNvPr id="2" name="Google Shape;11873;p138" descr="&quot;Sustainable&quot; Clipart image of a nondescript flower with leaves">
            <a:extLst>
              <a:ext uri="{FF2B5EF4-FFF2-40B4-BE49-F238E27FC236}">
                <a16:creationId xmlns:a16="http://schemas.microsoft.com/office/drawing/2014/main" id="{AD0C6EF1-958B-BD08-8AF2-2279D656A2F3}"/>
              </a:ext>
            </a:extLst>
          </p:cNvPr>
          <p:cNvSpPr/>
          <p:nvPr/>
        </p:nvSpPr>
        <p:spPr>
          <a:xfrm>
            <a:off x="8699149" y="3754020"/>
            <a:ext cx="948981" cy="1375743"/>
          </a:xfrm>
          <a:custGeom>
            <a:avLst/>
            <a:gdLst/>
            <a:ahLst/>
            <a:cxnLst/>
            <a:rect l="l" t="t" r="r" b="b"/>
            <a:pathLst>
              <a:path w="9295" h="12194" extrusionOk="0">
                <a:moveTo>
                  <a:pt x="4568" y="662"/>
                </a:moveTo>
                <a:cubicBezTo>
                  <a:pt x="5167" y="662"/>
                  <a:pt x="5639" y="1135"/>
                  <a:pt x="5639" y="1734"/>
                </a:cubicBezTo>
                <a:cubicBezTo>
                  <a:pt x="5639" y="2301"/>
                  <a:pt x="5167" y="2773"/>
                  <a:pt x="4568" y="2773"/>
                </a:cubicBezTo>
                <a:cubicBezTo>
                  <a:pt x="3970" y="2773"/>
                  <a:pt x="3497" y="2301"/>
                  <a:pt x="3497" y="1734"/>
                </a:cubicBezTo>
                <a:cubicBezTo>
                  <a:pt x="3497" y="1135"/>
                  <a:pt x="3970" y="662"/>
                  <a:pt x="4568" y="662"/>
                </a:cubicBezTo>
                <a:close/>
                <a:moveTo>
                  <a:pt x="7750" y="3529"/>
                </a:moveTo>
                <a:cubicBezTo>
                  <a:pt x="8160" y="3529"/>
                  <a:pt x="8475" y="3844"/>
                  <a:pt x="8475" y="4254"/>
                </a:cubicBezTo>
                <a:cubicBezTo>
                  <a:pt x="8475" y="4632"/>
                  <a:pt x="8160" y="4947"/>
                  <a:pt x="7750" y="4947"/>
                </a:cubicBezTo>
                <a:cubicBezTo>
                  <a:pt x="7372" y="4947"/>
                  <a:pt x="7057" y="4632"/>
                  <a:pt x="7057" y="4254"/>
                </a:cubicBezTo>
                <a:cubicBezTo>
                  <a:pt x="7057" y="3876"/>
                  <a:pt x="7372" y="3529"/>
                  <a:pt x="7750" y="3529"/>
                </a:cubicBezTo>
                <a:close/>
                <a:moveTo>
                  <a:pt x="1733" y="4254"/>
                </a:moveTo>
                <a:cubicBezTo>
                  <a:pt x="2836" y="4254"/>
                  <a:pt x="3812" y="4979"/>
                  <a:pt x="4127" y="6018"/>
                </a:cubicBezTo>
                <a:lnTo>
                  <a:pt x="2678" y="5042"/>
                </a:lnTo>
                <a:cubicBezTo>
                  <a:pt x="2615" y="4991"/>
                  <a:pt x="2537" y="4966"/>
                  <a:pt x="2460" y="4966"/>
                </a:cubicBezTo>
                <a:cubicBezTo>
                  <a:pt x="2344" y="4966"/>
                  <a:pt x="2231" y="5023"/>
                  <a:pt x="2174" y="5136"/>
                </a:cubicBezTo>
                <a:cubicBezTo>
                  <a:pt x="2048" y="5294"/>
                  <a:pt x="2079" y="5546"/>
                  <a:pt x="2268" y="5672"/>
                </a:cubicBezTo>
                <a:lnTo>
                  <a:pt x="3434" y="6459"/>
                </a:lnTo>
                <a:lnTo>
                  <a:pt x="3182" y="6459"/>
                </a:lnTo>
                <a:cubicBezTo>
                  <a:pt x="1890" y="6396"/>
                  <a:pt x="819" y="5451"/>
                  <a:pt x="662" y="4254"/>
                </a:cubicBezTo>
                <a:close/>
                <a:moveTo>
                  <a:pt x="1355" y="7814"/>
                </a:moveTo>
                <a:cubicBezTo>
                  <a:pt x="1733" y="7814"/>
                  <a:pt x="2048" y="8129"/>
                  <a:pt x="2048" y="8539"/>
                </a:cubicBezTo>
                <a:cubicBezTo>
                  <a:pt x="2048" y="8917"/>
                  <a:pt x="1733" y="9232"/>
                  <a:pt x="1355" y="9232"/>
                </a:cubicBezTo>
                <a:cubicBezTo>
                  <a:pt x="945" y="9232"/>
                  <a:pt x="630" y="8917"/>
                  <a:pt x="630" y="8539"/>
                </a:cubicBezTo>
                <a:cubicBezTo>
                  <a:pt x="630" y="8129"/>
                  <a:pt x="945" y="7814"/>
                  <a:pt x="1355" y="7814"/>
                </a:cubicBezTo>
                <a:close/>
                <a:moveTo>
                  <a:pt x="8506" y="8476"/>
                </a:moveTo>
                <a:cubicBezTo>
                  <a:pt x="8317" y="9767"/>
                  <a:pt x="7246" y="10681"/>
                  <a:pt x="5986" y="10681"/>
                </a:cubicBezTo>
                <a:lnTo>
                  <a:pt x="5734" y="10681"/>
                </a:lnTo>
                <a:lnTo>
                  <a:pt x="6900" y="9893"/>
                </a:lnTo>
                <a:cubicBezTo>
                  <a:pt x="7057" y="9799"/>
                  <a:pt x="7089" y="9578"/>
                  <a:pt x="7026" y="9389"/>
                </a:cubicBezTo>
                <a:cubicBezTo>
                  <a:pt x="6940" y="9282"/>
                  <a:pt x="6809" y="9233"/>
                  <a:pt x="6675" y="9233"/>
                </a:cubicBezTo>
                <a:cubicBezTo>
                  <a:pt x="6613" y="9233"/>
                  <a:pt x="6550" y="9243"/>
                  <a:pt x="6490" y="9263"/>
                </a:cubicBezTo>
                <a:lnTo>
                  <a:pt x="5041" y="10271"/>
                </a:lnTo>
                <a:cubicBezTo>
                  <a:pt x="5356" y="9232"/>
                  <a:pt x="6301" y="8476"/>
                  <a:pt x="7435" y="8476"/>
                </a:cubicBezTo>
                <a:close/>
                <a:moveTo>
                  <a:pt x="4600" y="1"/>
                </a:moveTo>
                <a:cubicBezTo>
                  <a:pt x="3623" y="1"/>
                  <a:pt x="2836" y="788"/>
                  <a:pt x="2836" y="1765"/>
                </a:cubicBezTo>
                <a:cubicBezTo>
                  <a:pt x="2836" y="2616"/>
                  <a:pt x="3466" y="3340"/>
                  <a:pt x="4253" y="3498"/>
                </a:cubicBezTo>
                <a:lnTo>
                  <a:pt x="4253" y="4758"/>
                </a:lnTo>
                <a:cubicBezTo>
                  <a:pt x="3655" y="4033"/>
                  <a:pt x="2741" y="3561"/>
                  <a:pt x="1764" y="3561"/>
                </a:cubicBezTo>
                <a:lnTo>
                  <a:pt x="347" y="3561"/>
                </a:lnTo>
                <a:cubicBezTo>
                  <a:pt x="158" y="3561"/>
                  <a:pt x="0" y="3718"/>
                  <a:pt x="0" y="3939"/>
                </a:cubicBezTo>
                <a:cubicBezTo>
                  <a:pt x="0" y="5703"/>
                  <a:pt x="1449" y="7152"/>
                  <a:pt x="3214" y="7152"/>
                </a:cubicBezTo>
                <a:lnTo>
                  <a:pt x="4285" y="7152"/>
                </a:lnTo>
                <a:lnTo>
                  <a:pt x="4285" y="9988"/>
                </a:lnTo>
                <a:cubicBezTo>
                  <a:pt x="3844" y="9547"/>
                  <a:pt x="3340" y="9232"/>
                  <a:pt x="2804" y="9074"/>
                </a:cubicBezTo>
                <a:cubicBezTo>
                  <a:pt x="2836" y="8917"/>
                  <a:pt x="2867" y="8759"/>
                  <a:pt x="2867" y="8602"/>
                </a:cubicBezTo>
                <a:cubicBezTo>
                  <a:pt x="2867" y="7814"/>
                  <a:pt x="2237" y="7184"/>
                  <a:pt x="1449" y="7184"/>
                </a:cubicBezTo>
                <a:cubicBezTo>
                  <a:pt x="662" y="7184"/>
                  <a:pt x="32" y="7814"/>
                  <a:pt x="32" y="8602"/>
                </a:cubicBezTo>
                <a:cubicBezTo>
                  <a:pt x="32" y="9389"/>
                  <a:pt x="662" y="10019"/>
                  <a:pt x="1449" y="10019"/>
                </a:cubicBezTo>
                <a:cubicBezTo>
                  <a:pt x="1796" y="10019"/>
                  <a:pt x="2111" y="9893"/>
                  <a:pt x="2363" y="9673"/>
                </a:cubicBezTo>
                <a:cubicBezTo>
                  <a:pt x="3182" y="9862"/>
                  <a:pt x="3907" y="10429"/>
                  <a:pt x="4285" y="11153"/>
                </a:cubicBezTo>
                <a:lnTo>
                  <a:pt x="4285" y="11847"/>
                </a:lnTo>
                <a:cubicBezTo>
                  <a:pt x="4285" y="12036"/>
                  <a:pt x="4442" y="12193"/>
                  <a:pt x="4631" y="12193"/>
                </a:cubicBezTo>
                <a:cubicBezTo>
                  <a:pt x="4852" y="12193"/>
                  <a:pt x="5009" y="12036"/>
                  <a:pt x="5009" y="11847"/>
                </a:cubicBezTo>
                <a:lnTo>
                  <a:pt x="5009" y="11437"/>
                </a:lnTo>
                <a:lnTo>
                  <a:pt x="6049" y="11437"/>
                </a:lnTo>
                <a:cubicBezTo>
                  <a:pt x="7845" y="11437"/>
                  <a:pt x="9294" y="9988"/>
                  <a:pt x="9294" y="8224"/>
                </a:cubicBezTo>
                <a:cubicBezTo>
                  <a:pt x="9231" y="7971"/>
                  <a:pt x="9042" y="7814"/>
                  <a:pt x="8853" y="7814"/>
                </a:cubicBezTo>
                <a:lnTo>
                  <a:pt x="7435" y="7814"/>
                </a:lnTo>
                <a:cubicBezTo>
                  <a:pt x="6427" y="7814"/>
                  <a:pt x="5545" y="8287"/>
                  <a:pt x="4946" y="9011"/>
                </a:cubicBezTo>
                <a:lnTo>
                  <a:pt x="4946" y="6837"/>
                </a:lnTo>
                <a:cubicBezTo>
                  <a:pt x="5356" y="6081"/>
                  <a:pt x="6081" y="5546"/>
                  <a:pt x="6900" y="5357"/>
                </a:cubicBezTo>
                <a:cubicBezTo>
                  <a:pt x="7120" y="5546"/>
                  <a:pt x="7467" y="5703"/>
                  <a:pt x="7813" y="5703"/>
                </a:cubicBezTo>
                <a:cubicBezTo>
                  <a:pt x="8601" y="5703"/>
                  <a:pt x="9231" y="5073"/>
                  <a:pt x="9231" y="4285"/>
                </a:cubicBezTo>
                <a:cubicBezTo>
                  <a:pt x="9231" y="3498"/>
                  <a:pt x="8601" y="2868"/>
                  <a:pt x="7813" y="2868"/>
                </a:cubicBezTo>
                <a:cubicBezTo>
                  <a:pt x="7026" y="2868"/>
                  <a:pt x="6396" y="3498"/>
                  <a:pt x="6396" y="4285"/>
                </a:cubicBezTo>
                <a:cubicBezTo>
                  <a:pt x="6396" y="4443"/>
                  <a:pt x="6427" y="4600"/>
                  <a:pt x="6459" y="4758"/>
                </a:cubicBezTo>
                <a:cubicBezTo>
                  <a:pt x="5860" y="4947"/>
                  <a:pt x="5356" y="5262"/>
                  <a:pt x="4946" y="5672"/>
                </a:cubicBezTo>
                <a:lnTo>
                  <a:pt x="4946" y="3498"/>
                </a:lnTo>
                <a:cubicBezTo>
                  <a:pt x="5797" y="3340"/>
                  <a:pt x="6364" y="2584"/>
                  <a:pt x="6364" y="1765"/>
                </a:cubicBezTo>
                <a:cubicBezTo>
                  <a:pt x="6364" y="788"/>
                  <a:pt x="5576" y="1"/>
                  <a:pt x="4600"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719" name="Google Shape;719;p71"/>
          <p:cNvSpPr txBox="1">
            <a:spLocks noGrp="1"/>
          </p:cNvSpPr>
          <p:nvPr>
            <p:ph type="title" idx="2"/>
          </p:nvPr>
        </p:nvSpPr>
        <p:spPr>
          <a:xfrm>
            <a:off x="5154494" y="5119786"/>
            <a:ext cx="2420000" cy="650000"/>
          </a:xfrm>
          <a:prstGeom prst="rect">
            <a:avLst/>
          </a:prstGeom>
        </p:spPr>
        <p:txBody>
          <a:bodyPr spcFirstLastPara="1" vert="horz" wrap="square" lIns="121900" tIns="121900" rIns="121900" bIns="121900" rtlCol="0" anchor="b" anchorCtr="0">
            <a:noAutofit/>
          </a:bodyPr>
          <a:lstStyle/>
          <a:p>
            <a:r>
              <a:rPr lang="en" sz="3200" dirty="0"/>
              <a:t>Accessible</a:t>
            </a:r>
            <a:endParaRPr sz="3200" dirty="0"/>
          </a:p>
        </p:txBody>
      </p:sp>
      <p:sp>
        <p:nvSpPr>
          <p:cNvPr id="5" name="Google Shape;11178;p136" descr="&quot;Accessible&quot; Clipart image of two hands supporting a nondescript person">
            <a:extLst>
              <a:ext uri="{FF2B5EF4-FFF2-40B4-BE49-F238E27FC236}">
                <a16:creationId xmlns:a16="http://schemas.microsoft.com/office/drawing/2014/main" id="{36950A7A-BFB4-EDD7-F3F9-E6B5C61C1135}"/>
              </a:ext>
            </a:extLst>
          </p:cNvPr>
          <p:cNvSpPr/>
          <p:nvPr/>
        </p:nvSpPr>
        <p:spPr>
          <a:xfrm>
            <a:off x="5451515" y="3890022"/>
            <a:ext cx="1288969" cy="1214751"/>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717" name="Google Shape;717;p71"/>
          <p:cNvSpPr txBox="1">
            <a:spLocks noGrp="1"/>
          </p:cNvSpPr>
          <p:nvPr>
            <p:ph type="title"/>
          </p:nvPr>
        </p:nvSpPr>
        <p:spPr>
          <a:xfrm>
            <a:off x="2346251" y="5119786"/>
            <a:ext cx="2420000" cy="650000"/>
          </a:xfrm>
          <a:prstGeom prst="rect">
            <a:avLst/>
          </a:prstGeom>
        </p:spPr>
        <p:txBody>
          <a:bodyPr spcFirstLastPara="1" vert="horz" wrap="square" lIns="121900" tIns="121900" rIns="121900" bIns="121900" rtlCol="0" anchor="b" anchorCtr="0">
            <a:noAutofit/>
          </a:bodyPr>
          <a:lstStyle/>
          <a:p>
            <a:r>
              <a:rPr lang="en" sz="3200" dirty="0"/>
              <a:t>Ethical </a:t>
            </a:r>
            <a:endParaRPr sz="3200" dirty="0"/>
          </a:p>
        </p:txBody>
      </p:sp>
      <p:grpSp>
        <p:nvGrpSpPr>
          <p:cNvPr id="6" name="Google Shape;11044;p135" descr="&quot;Ethical&quot; Clipart image of a power fist raised in solidarity ">
            <a:extLst>
              <a:ext uri="{FF2B5EF4-FFF2-40B4-BE49-F238E27FC236}">
                <a16:creationId xmlns:a16="http://schemas.microsoft.com/office/drawing/2014/main" id="{27F82D36-8D9B-3B7D-B4C8-467FBADB1EC8}"/>
              </a:ext>
            </a:extLst>
          </p:cNvPr>
          <p:cNvGrpSpPr/>
          <p:nvPr/>
        </p:nvGrpSpPr>
        <p:grpSpPr>
          <a:xfrm>
            <a:off x="2247584" y="3521302"/>
            <a:ext cx="1547815" cy="1598484"/>
            <a:chOff x="5421475" y="1945825"/>
            <a:chExt cx="278050" cy="296150"/>
          </a:xfrm>
        </p:grpSpPr>
        <p:sp>
          <p:nvSpPr>
            <p:cNvPr id="7" name="Google Shape;11045;p135" descr="&quot;Ethical&quot; Clipart image of a power fist raised in solidarity ">
              <a:extLst>
                <a:ext uri="{FF2B5EF4-FFF2-40B4-BE49-F238E27FC236}">
                  <a16:creationId xmlns:a16="http://schemas.microsoft.com/office/drawing/2014/main" id="{07695368-9BA2-6DA3-BD4B-6224D4476F9A}"/>
                </a:ext>
              </a:extLst>
            </p:cNvPr>
            <p:cNvSpPr>
              <a:spLocks noGrp="1" noRot="1" noMove="1" noResize="1" noEditPoints="1" noAdjustHandles="1" noChangeArrowheads="1" noChangeShapeType="1"/>
            </p:cNvSpPr>
            <p:nvPr/>
          </p:nvSpPr>
          <p:spPr>
            <a:xfrm>
              <a:off x="5472650" y="1999375"/>
              <a:ext cx="172525" cy="242600"/>
            </a:xfrm>
            <a:custGeom>
              <a:avLst/>
              <a:gdLst/>
              <a:ahLst/>
              <a:cxnLst/>
              <a:rect l="l" t="t" r="r" b="b"/>
              <a:pathLst>
                <a:path w="6901" h="9704" extrusionOk="0">
                  <a:moveTo>
                    <a:pt x="1765" y="1355"/>
                  </a:moveTo>
                  <a:cubicBezTo>
                    <a:pt x="1986" y="1355"/>
                    <a:pt x="2143" y="1513"/>
                    <a:pt x="2143" y="1702"/>
                  </a:cubicBezTo>
                  <a:lnTo>
                    <a:pt x="2143" y="2048"/>
                  </a:lnTo>
                  <a:lnTo>
                    <a:pt x="1765" y="2048"/>
                  </a:lnTo>
                  <a:cubicBezTo>
                    <a:pt x="1671" y="2048"/>
                    <a:pt x="1545" y="2048"/>
                    <a:pt x="1419" y="2111"/>
                  </a:cubicBezTo>
                  <a:lnTo>
                    <a:pt x="1419" y="1702"/>
                  </a:lnTo>
                  <a:cubicBezTo>
                    <a:pt x="1419" y="1513"/>
                    <a:pt x="1576" y="1355"/>
                    <a:pt x="1765" y="1355"/>
                  </a:cubicBezTo>
                  <a:close/>
                  <a:moveTo>
                    <a:pt x="3151" y="631"/>
                  </a:moveTo>
                  <a:cubicBezTo>
                    <a:pt x="3341" y="631"/>
                    <a:pt x="3498" y="788"/>
                    <a:pt x="3498" y="1009"/>
                  </a:cubicBezTo>
                  <a:lnTo>
                    <a:pt x="3498" y="2111"/>
                  </a:lnTo>
                  <a:cubicBezTo>
                    <a:pt x="3404" y="2048"/>
                    <a:pt x="3277" y="2017"/>
                    <a:pt x="3151" y="2017"/>
                  </a:cubicBezTo>
                  <a:lnTo>
                    <a:pt x="2805" y="2017"/>
                  </a:lnTo>
                  <a:lnTo>
                    <a:pt x="2805" y="1009"/>
                  </a:lnTo>
                  <a:cubicBezTo>
                    <a:pt x="2805" y="788"/>
                    <a:pt x="2962" y="631"/>
                    <a:pt x="3151" y="631"/>
                  </a:cubicBezTo>
                  <a:close/>
                  <a:moveTo>
                    <a:pt x="4538" y="1355"/>
                  </a:moveTo>
                  <a:cubicBezTo>
                    <a:pt x="4727" y="1355"/>
                    <a:pt x="4884" y="1513"/>
                    <a:pt x="4884" y="1702"/>
                  </a:cubicBezTo>
                  <a:lnTo>
                    <a:pt x="4884" y="3088"/>
                  </a:lnTo>
                  <a:cubicBezTo>
                    <a:pt x="4884" y="3277"/>
                    <a:pt x="4727" y="3435"/>
                    <a:pt x="4538" y="3435"/>
                  </a:cubicBezTo>
                  <a:cubicBezTo>
                    <a:pt x="4349" y="3435"/>
                    <a:pt x="4191" y="3277"/>
                    <a:pt x="4191" y="3088"/>
                  </a:cubicBezTo>
                  <a:lnTo>
                    <a:pt x="4191" y="1702"/>
                  </a:lnTo>
                  <a:cubicBezTo>
                    <a:pt x="4191" y="1513"/>
                    <a:pt x="4349" y="1355"/>
                    <a:pt x="4538" y="1355"/>
                  </a:cubicBezTo>
                  <a:close/>
                  <a:moveTo>
                    <a:pt x="5924" y="2017"/>
                  </a:moveTo>
                  <a:cubicBezTo>
                    <a:pt x="6113" y="2017"/>
                    <a:pt x="6270" y="2174"/>
                    <a:pt x="6270" y="2363"/>
                  </a:cubicBezTo>
                  <a:lnTo>
                    <a:pt x="6270" y="3088"/>
                  </a:lnTo>
                  <a:cubicBezTo>
                    <a:pt x="6270" y="3277"/>
                    <a:pt x="6113" y="3435"/>
                    <a:pt x="5924" y="3435"/>
                  </a:cubicBezTo>
                  <a:cubicBezTo>
                    <a:pt x="5703" y="3435"/>
                    <a:pt x="5546" y="3277"/>
                    <a:pt x="5546" y="3088"/>
                  </a:cubicBezTo>
                  <a:lnTo>
                    <a:pt x="5546" y="2363"/>
                  </a:lnTo>
                  <a:cubicBezTo>
                    <a:pt x="5546" y="2174"/>
                    <a:pt x="5703" y="2017"/>
                    <a:pt x="5924" y="2017"/>
                  </a:cubicBezTo>
                  <a:close/>
                  <a:moveTo>
                    <a:pt x="3120" y="2741"/>
                  </a:moveTo>
                  <a:cubicBezTo>
                    <a:pt x="3309" y="2741"/>
                    <a:pt x="3467" y="2899"/>
                    <a:pt x="3467" y="3088"/>
                  </a:cubicBezTo>
                  <a:cubicBezTo>
                    <a:pt x="3467" y="3277"/>
                    <a:pt x="3309" y="3435"/>
                    <a:pt x="3120" y="3435"/>
                  </a:cubicBezTo>
                  <a:lnTo>
                    <a:pt x="1734" y="3435"/>
                  </a:lnTo>
                  <a:cubicBezTo>
                    <a:pt x="1545" y="3435"/>
                    <a:pt x="1387" y="3592"/>
                    <a:pt x="1387" y="3781"/>
                  </a:cubicBezTo>
                  <a:cubicBezTo>
                    <a:pt x="1387" y="4002"/>
                    <a:pt x="1545" y="4159"/>
                    <a:pt x="1734" y="4159"/>
                  </a:cubicBezTo>
                  <a:cubicBezTo>
                    <a:pt x="2679" y="4159"/>
                    <a:pt x="3467" y="4947"/>
                    <a:pt x="3467" y="5892"/>
                  </a:cubicBezTo>
                  <a:cubicBezTo>
                    <a:pt x="3467" y="6081"/>
                    <a:pt x="3624" y="6238"/>
                    <a:pt x="3845" y="6238"/>
                  </a:cubicBezTo>
                  <a:cubicBezTo>
                    <a:pt x="4034" y="6238"/>
                    <a:pt x="4191" y="6081"/>
                    <a:pt x="4191" y="5892"/>
                  </a:cubicBezTo>
                  <a:cubicBezTo>
                    <a:pt x="4191" y="5167"/>
                    <a:pt x="3876" y="4537"/>
                    <a:pt x="3435" y="4096"/>
                  </a:cubicBezTo>
                  <a:cubicBezTo>
                    <a:pt x="3593" y="4065"/>
                    <a:pt x="3750" y="4002"/>
                    <a:pt x="3876" y="3876"/>
                  </a:cubicBezTo>
                  <a:cubicBezTo>
                    <a:pt x="4065" y="4033"/>
                    <a:pt x="4317" y="4159"/>
                    <a:pt x="4569" y="4159"/>
                  </a:cubicBezTo>
                  <a:cubicBezTo>
                    <a:pt x="4853" y="4159"/>
                    <a:pt x="5073" y="4033"/>
                    <a:pt x="5294" y="3876"/>
                  </a:cubicBezTo>
                  <a:cubicBezTo>
                    <a:pt x="5483" y="4033"/>
                    <a:pt x="5703" y="4159"/>
                    <a:pt x="5987" y="4159"/>
                  </a:cubicBezTo>
                  <a:cubicBezTo>
                    <a:pt x="6113" y="4159"/>
                    <a:pt x="6239" y="4096"/>
                    <a:pt x="6333" y="4065"/>
                  </a:cubicBezTo>
                  <a:lnTo>
                    <a:pt x="6333" y="5167"/>
                  </a:lnTo>
                  <a:cubicBezTo>
                    <a:pt x="6333" y="5923"/>
                    <a:pt x="5861" y="6554"/>
                    <a:pt x="5199" y="6774"/>
                  </a:cubicBezTo>
                  <a:cubicBezTo>
                    <a:pt x="5042" y="6837"/>
                    <a:pt x="4979" y="6995"/>
                    <a:pt x="4979" y="7089"/>
                  </a:cubicBezTo>
                  <a:lnTo>
                    <a:pt x="4979" y="7562"/>
                  </a:lnTo>
                  <a:lnTo>
                    <a:pt x="2206" y="7562"/>
                  </a:lnTo>
                  <a:lnTo>
                    <a:pt x="2206" y="7089"/>
                  </a:lnTo>
                  <a:cubicBezTo>
                    <a:pt x="2206" y="6932"/>
                    <a:pt x="2143" y="6837"/>
                    <a:pt x="1986" y="6774"/>
                  </a:cubicBezTo>
                  <a:cubicBezTo>
                    <a:pt x="1261" y="6554"/>
                    <a:pt x="820" y="5892"/>
                    <a:pt x="820" y="5167"/>
                  </a:cubicBezTo>
                  <a:lnTo>
                    <a:pt x="820" y="3750"/>
                  </a:lnTo>
                  <a:lnTo>
                    <a:pt x="726" y="3750"/>
                  </a:lnTo>
                  <a:cubicBezTo>
                    <a:pt x="726" y="3151"/>
                    <a:pt x="1198" y="2741"/>
                    <a:pt x="1734" y="2741"/>
                  </a:cubicBezTo>
                  <a:close/>
                  <a:moveTo>
                    <a:pt x="5199" y="8286"/>
                  </a:moveTo>
                  <a:cubicBezTo>
                    <a:pt x="5388" y="8286"/>
                    <a:pt x="5546" y="8444"/>
                    <a:pt x="5546" y="8633"/>
                  </a:cubicBezTo>
                  <a:lnTo>
                    <a:pt x="5546" y="8979"/>
                  </a:lnTo>
                  <a:lnTo>
                    <a:pt x="1387" y="8979"/>
                  </a:lnTo>
                  <a:lnTo>
                    <a:pt x="1387" y="8633"/>
                  </a:lnTo>
                  <a:cubicBezTo>
                    <a:pt x="1387" y="8444"/>
                    <a:pt x="1545" y="8286"/>
                    <a:pt x="1734" y="8286"/>
                  </a:cubicBezTo>
                  <a:close/>
                  <a:moveTo>
                    <a:pt x="3120" y="1"/>
                  </a:moveTo>
                  <a:cubicBezTo>
                    <a:pt x="2647" y="1"/>
                    <a:pt x="2269" y="316"/>
                    <a:pt x="2143" y="757"/>
                  </a:cubicBezTo>
                  <a:cubicBezTo>
                    <a:pt x="2017" y="725"/>
                    <a:pt x="1891" y="694"/>
                    <a:pt x="1734" y="694"/>
                  </a:cubicBezTo>
                  <a:cubicBezTo>
                    <a:pt x="1167" y="694"/>
                    <a:pt x="726" y="1166"/>
                    <a:pt x="726" y="1702"/>
                  </a:cubicBezTo>
                  <a:lnTo>
                    <a:pt x="726" y="2426"/>
                  </a:lnTo>
                  <a:cubicBezTo>
                    <a:pt x="285" y="2678"/>
                    <a:pt x="1" y="3214"/>
                    <a:pt x="1" y="3750"/>
                  </a:cubicBezTo>
                  <a:lnTo>
                    <a:pt x="1" y="5136"/>
                  </a:lnTo>
                  <a:cubicBezTo>
                    <a:pt x="1" y="6081"/>
                    <a:pt x="568" y="6932"/>
                    <a:pt x="1387" y="7341"/>
                  </a:cubicBezTo>
                  <a:lnTo>
                    <a:pt x="1387" y="7656"/>
                  </a:lnTo>
                  <a:cubicBezTo>
                    <a:pt x="1009" y="7814"/>
                    <a:pt x="694" y="8160"/>
                    <a:pt x="694" y="8633"/>
                  </a:cubicBezTo>
                  <a:lnTo>
                    <a:pt x="694" y="9357"/>
                  </a:lnTo>
                  <a:cubicBezTo>
                    <a:pt x="694" y="9546"/>
                    <a:pt x="852" y="9704"/>
                    <a:pt x="1041" y="9704"/>
                  </a:cubicBezTo>
                  <a:lnTo>
                    <a:pt x="5892" y="9704"/>
                  </a:lnTo>
                  <a:cubicBezTo>
                    <a:pt x="6081" y="9704"/>
                    <a:pt x="6239" y="9546"/>
                    <a:pt x="6239" y="9357"/>
                  </a:cubicBezTo>
                  <a:lnTo>
                    <a:pt x="6239" y="8633"/>
                  </a:lnTo>
                  <a:cubicBezTo>
                    <a:pt x="6239" y="8192"/>
                    <a:pt x="5955" y="7814"/>
                    <a:pt x="5514" y="7656"/>
                  </a:cubicBezTo>
                  <a:lnTo>
                    <a:pt x="5514" y="7341"/>
                  </a:lnTo>
                  <a:cubicBezTo>
                    <a:pt x="6365" y="6932"/>
                    <a:pt x="6901" y="6081"/>
                    <a:pt x="6901" y="5136"/>
                  </a:cubicBezTo>
                  <a:lnTo>
                    <a:pt x="6901" y="2363"/>
                  </a:lnTo>
                  <a:cubicBezTo>
                    <a:pt x="6901" y="1796"/>
                    <a:pt x="6428" y="1355"/>
                    <a:pt x="5892" y="1355"/>
                  </a:cubicBezTo>
                  <a:cubicBezTo>
                    <a:pt x="5766" y="1355"/>
                    <a:pt x="5609" y="1387"/>
                    <a:pt x="5483" y="1418"/>
                  </a:cubicBezTo>
                  <a:cubicBezTo>
                    <a:pt x="5357" y="1009"/>
                    <a:pt x="4979" y="694"/>
                    <a:pt x="4506" y="694"/>
                  </a:cubicBezTo>
                  <a:cubicBezTo>
                    <a:pt x="4380" y="694"/>
                    <a:pt x="4223" y="725"/>
                    <a:pt x="4097" y="757"/>
                  </a:cubicBezTo>
                  <a:cubicBezTo>
                    <a:pt x="4002" y="316"/>
                    <a:pt x="3593" y="1"/>
                    <a:pt x="3120" y="1"/>
                  </a:cubicBezTo>
                  <a:close/>
                </a:path>
              </a:pathLst>
            </a:custGeom>
            <a:solidFill>
              <a:srgbClr val="5F7D95"/>
            </a:solidFill>
            <a:ln>
              <a:noFill/>
            </a:ln>
          </p:spPr>
          <p:txBody>
            <a:bodyPr spcFirstLastPara="1" wrap="square" lIns="121900" tIns="121900" rIns="121900" bIns="121900" anchor="ctr" anchorCtr="0">
              <a:noAutofit/>
            </a:bodyPr>
            <a:lstStyle/>
            <a:p>
              <a:endParaRPr sz="2400" dirty="0"/>
            </a:p>
          </p:txBody>
        </p:sp>
        <p:sp>
          <p:nvSpPr>
            <p:cNvPr id="8" name="Google Shape;11046;p135">
              <a:extLst>
                <a:ext uri="{FF2B5EF4-FFF2-40B4-BE49-F238E27FC236}">
                  <a16:creationId xmlns:a16="http://schemas.microsoft.com/office/drawing/2014/main" id="{909AFA45-D4FA-869D-0901-E5592096FED4}"/>
                </a:ext>
              </a:extLst>
            </p:cNvPr>
            <p:cNvSpPr>
              <a:spLocks noGrp="1" noRot="1" noMove="1" noResize="1" noEditPoints="1" noAdjustHandles="1" noChangeArrowheads="1" noChangeShapeType="1"/>
            </p:cNvSpPr>
            <p:nvPr/>
          </p:nvSpPr>
          <p:spPr>
            <a:xfrm>
              <a:off x="5559300" y="1945825"/>
              <a:ext cx="18150" cy="44125"/>
            </a:xfrm>
            <a:custGeom>
              <a:avLst/>
              <a:gdLst/>
              <a:ahLst/>
              <a:cxnLst/>
              <a:rect l="l" t="t" r="r" b="b"/>
              <a:pathLst>
                <a:path w="726" h="1765" extrusionOk="0">
                  <a:moveTo>
                    <a:pt x="379" y="0"/>
                  </a:moveTo>
                  <a:cubicBezTo>
                    <a:pt x="158" y="0"/>
                    <a:pt x="1" y="158"/>
                    <a:pt x="1" y="347"/>
                  </a:cubicBezTo>
                  <a:lnTo>
                    <a:pt x="1" y="1418"/>
                  </a:lnTo>
                  <a:cubicBezTo>
                    <a:pt x="1" y="1607"/>
                    <a:pt x="158" y="1764"/>
                    <a:pt x="379" y="1764"/>
                  </a:cubicBezTo>
                  <a:cubicBezTo>
                    <a:pt x="568" y="1764"/>
                    <a:pt x="725" y="1607"/>
                    <a:pt x="725" y="1418"/>
                  </a:cubicBezTo>
                  <a:lnTo>
                    <a:pt x="725" y="347"/>
                  </a:lnTo>
                  <a:cubicBezTo>
                    <a:pt x="725" y="158"/>
                    <a:pt x="568" y="0"/>
                    <a:pt x="379"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9" name="Google Shape;11047;p135">
              <a:extLst>
                <a:ext uri="{FF2B5EF4-FFF2-40B4-BE49-F238E27FC236}">
                  <a16:creationId xmlns:a16="http://schemas.microsoft.com/office/drawing/2014/main" id="{033A4F6B-F91C-A4E7-3DBB-13A305C537A3}"/>
                </a:ext>
              </a:extLst>
            </p:cNvPr>
            <p:cNvSpPr>
              <a:spLocks noGrp="1" noRot="1" noMove="1" noResize="1" noEditPoints="1" noAdjustHandles="1" noChangeArrowheads="1" noChangeShapeType="1"/>
            </p:cNvSpPr>
            <p:nvPr/>
          </p:nvSpPr>
          <p:spPr>
            <a:xfrm>
              <a:off x="5611275" y="1963925"/>
              <a:ext cx="35475" cy="34500"/>
            </a:xfrm>
            <a:custGeom>
              <a:avLst/>
              <a:gdLst/>
              <a:ahLst/>
              <a:cxnLst/>
              <a:rect l="l" t="t" r="r" b="b"/>
              <a:pathLst>
                <a:path w="1419" h="1380" extrusionOk="0">
                  <a:moveTo>
                    <a:pt x="1076" y="1"/>
                  </a:moveTo>
                  <a:cubicBezTo>
                    <a:pt x="985" y="1"/>
                    <a:pt x="899" y="32"/>
                    <a:pt x="851" y="95"/>
                  </a:cubicBezTo>
                  <a:lnTo>
                    <a:pt x="127" y="788"/>
                  </a:lnTo>
                  <a:cubicBezTo>
                    <a:pt x="1" y="914"/>
                    <a:pt x="1" y="1166"/>
                    <a:pt x="127" y="1261"/>
                  </a:cubicBezTo>
                  <a:cubicBezTo>
                    <a:pt x="190" y="1340"/>
                    <a:pt x="284" y="1379"/>
                    <a:pt x="375" y="1379"/>
                  </a:cubicBezTo>
                  <a:cubicBezTo>
                    <a:pt x="466" y="1379"/>
                    <a:pt x="552" y="1340"/>
                    <a:pt x="599" y="1261"/>
                  </a:cubicBezTo>
                  <a:lnTo>
                    <a:pt x="1324" y="568"/>
                  </a:lnTo>
                  <a:cubicBezTo>
                    <a:pt x="1419" y="442"/>
                    <a:pt x="1419" y="221"/>
                    <a:pt x="1324" y="95"/>
                  </a:cubicBezTo>
                  <a:cubicBezTo>
                    <a:pt x="1261" y="32"/>
                    <a:pt x="1167" y="1"/>
                    <a:pt x="1076"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10" name="Google Shape;11048;p135">
              <a:extLst>
                <a:ext uri="{FF2B5EF4-FFF2-40B4-BE49-F238E27FC236}">
                  <a16:creationId xmlns:a16="http://schemas.microsoft.com/office/drawing/2014/main" id="{49677D00-3960-26D3-E3E3-F0BC4A70BA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664050" y="2067900"/>
              <a:ext cx="35475" cy="17350"/>
            </a:xfrm>
            <a:custGeom>
              <a:avLst/>
              <a:gdLst/>
              <a:ahLst/>
              <a:cxnLst/>
              <a:rect l="l" t="t" r="r" b="b"/>
              <a:pathLst>
                <a:path w="1419" h="694" extrusionOk="0">
                  <a:moveTo>
                    <a:pt x="347" y="0"/>
                  </a:moveTo>
                  <a:cubicBezTo>
                    <a:pt x="158" y="0"/>
                    <a:pt x="1" y="158"/>
                    <a:pt x="1" y="347"/>
                  </a:cubicBezTo>
                  <a:cubicBezTo>
                    <a:pt x="1" y="536"/>
                    <a:pt x="158" y="694"/>
                    <a:pt x="347" y="694"/>
                  </a:cubicBezTo>
                  <a:lnTo>
                    <a:pt x="1040" y="694"/>
                  </a:lnTo>
                  <a:cubicBezTo>
                    <a:pt x="1261" y="694"/>
                    <a:pt x="1418" y="536"/>
                    <a:pt x="1418" y="347"/>
                  </a:cubicBezTo>
                  <a:cubicBezTo>
                    <a:pt x="1418" y="158"/>
                    <a:pt x="1261" y="0"/>
                    <a:pt x="1040"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11" name="Google Shape;11049;p135">
              <a:extLst>
                <a:ext uri="{FF2B5EF4-FFF2-40B4-BE49-F238E27FC236}">
                  <a16:creationId xmlns:a16="http://schemas.microsoft.com/office/drawing/2014/main" id="{209712A8-EF66-5F47-C627-47AA349E97F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21475" y="2067900"/>
              <a:ext cx="35450" cy="17350"/>
            </a:xfrm>
            <a:custGeom>
              <a:avLst/>
              <a:gdLst/>
              <a:ahLst/>
              <a:cxnLst/>
              <a:rect l="l" t="t" r="r" b="b"/>
              <a:pathLst>
                <a:path w="1418" h="694" extrusionOk="0">
                  <a:moveTo>
                    <a:pt x="378" y="0"/>
                  </a:moveTo>
                  <a:cubicBezTo>
                    <a:pt x="158" y="0"/>
                    <a:pt x="0" y="158"/>
                    <a:pt x="0" y="347"/>
                  </a:cubicBezTo>
                  <a:cubicBezTo>
                    <a:pt x="0" y="536"/>
                    <a:pt x="158" y="694"/>
                    <a:pt x="378"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12" name="Google Shape;11050;p135">
              <a:extLst>
                <a:ext uri="{FF2B5EF4-FFF2-40B4-BE49-F238E27FC236}">
                  <a16:creationId xmlns:a16="http://schemas.microsoft.com/office/drawing/2014/main" id="{B1AC9DBC-DD10-129E-FA4B-09964518AA3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90000" y="1963925"/>
              <a:ext cx="35450" cy="33900"/>
            </a:xfrm>
            <a:custGeom>
              <a:avLst/>
              <a:gdLst/>
              <a:ahLst/>
              <a:cxnLst/>
              <a:rect l="l" t="t" r="r" b="b"/>
              <a:pathLst>
                <a:path w="1418" h="1356" extrusionOk="0">
                  <a:moveTo>
                    <a:pt x="343" y="1"/>
                  </a:moveTo>
                  <a:cubicBezTo>
                    <a:pt x="252" y="1"/>
                    <a:pt x="158" y="32"/>
                    <a:pt x="95" y="95"/>
                  </a:cubicBezTo>
                  <a:cubicBezTo>
                    <a:pt x="0" y="221"/>
                    <a:pt x="0" y="442"/>
                    <a:pt x="95" y="568"/>
                  </a:cubicBezTo>
                  <a:lnTo>
                    <a:pt x="819" y="1261"/>
                  </a:lnTo>
                  <a:cubicBezTo>
                    <a:pt x="866" y="1324"/>
                    <a:pt x="953" y="1356"/>
                    <a:pt x="1044" y="1356"/>
                  </a:cubicBezTo>
                  <a:cubicBezTo>
                    <a:pt x="1134" y="1356"/>
                    <a:pt x="1229" y="1324"/>
                    <a:pt x="1292" y="1261"/>
                  </a:cubicBezTo>
                  <a:cubicBezTo>
                    <a:pt x="1418" y="1166"/>
                    <a:pt x="1418" y="914"/>
                    <a:pt x="1292" y="788"/>
                  </a:cubicBezTo>
                  <a:lnTo>
                    <a:pt x="567" y="95"/>
                  </a:lnTo>
                  <a:cubicBezTo>
                    <a:pt x="520" y="32"/>
                    <a:pt x="433" y="1"/>
                    <a:pt x="343" y="1"/>
                  </a:cubicBezTo>
                  <a:close/>
                </a:path>
              </a:pathLst>
            </a:custGeom>
            <a:solidFill>
              <a:srgbClr val="5F7D95"/>
            </a:solidFill>
            <a:ln>
              <a:noFill/>
            </a:ln>
          </p:spPr>
          <p:txBody>
            <a:bodyPr spcFirstLastPara="1" wrap="square" lIns="121900" tIns="121900" rIns="121900" bIns="121900" anchor="ctr" anchorCtr="0">
              <a:noAutofit/>
            </a:bodyPr>
            <a:lstStyle/>
            <a:p>
              <a:endParaRPr sz="2400" dirty="0"/>
            </a:p>
          </p:txBody>
        </p:sp>
        <p:sp>
          <p:nvSpPr>
            <p:cNvPr id="13" name="Google Shape;11051;p135">
              <a:extLst>
                <a:ext uri="{FF2B5EF4-FFF2-40B4-BE49-F238E27FC236}">
                  <a16:creationId xmlns:a16="http://schemas.microsoft.com/office/drawing/2014/main" id="{5D2EA33E-EFFD-07E9-F64D-9D7B42A23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437225" y="1997650"/>
              <a:ext cx="37825" cy="26325"/>
            </a:xfrm>
            <a:custGeom>
              <a:avLst/>
              <a:gdLst/>
              <a:ahLst/>
              <a:cxnLst/>
              <a:rect l="l" t="t" r="r" b="b"/>
              <a:pathLst>
                <a:path w="1513" h="1053" extrusionOk="0">
                  <a:moveTo>
                    <a:pt x="422" y="0"/>
                  </a:moveTo>
                  <a:cubicBezTo>
                    <a:pt x="285" y="0"/>
                    <a:pt x="140" y="81"/>
                    <a:pt x="95" y="196"/>
                  </a:cubicBezTo>
                  <a:cubicBezTo>
                    <a:pt x="0" y="353"/>
                    <a:pt x="95" y="574"/>
                    <a:pt x="252" y="668"/>
                  </a:cubicBezTo>
                  <a:lnTo>
                    <a:pt x="945" y="1015"/>
                  </a:lnTo>
                  <a:cubicBezTo>
                    <a:pt x="989" y="1041"/>
                    <a:pt x="1039" y="1052"/>
                    <a:pt x="1091" y="1052"/>
                  </a:cubicBezTo>
                  <a:cubicBezTo>
                    <a:pt x="1227" y="1052"/>
                    <a:pt x="1372" y="971"/>
                    <a:pt x="1418" y="857"/>
                  </a:cubicBezTo>
                  <a:cubicBezTo>
                    <a:pt x="1512" y="700"/>
                    <a:pt x="1418" y="479"/>
                    <a:pt x="1260" y="385"/>
                  </a:cubicBezTo>
                  <a:lnTo>
                    <a:pt x="567" y="38"/>
                  </a:lnTo>
                  <a:cubicBezTo>
                    <a:pt x="524" y="12"/>
                    <a:pt x="473" y="0"/>
                    <a:pt x="422"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14" name="Google Shape;11052;p135">
              <a:extLst>
                <a:ext uri="{FF2B5EF4-FFF2-40B4-BE49-F238E27FC236}">
                  <a16:creationId xmlns:a16="http://schemas.microsoft.com/office/drawing/2014/main" id="{C2989E0F-A947-0E43-75B9-6A72A9DFEE4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645151" y="1998300"/>
              <a:ext cx="37825" cy="26900"/>
            </a:xfrm>
            <a:custGeom>
              <a:avLst/>
              <a:gdLst/>
              <a:ahLst/>
              <a:cxnLst/>
              <a:rect l="l" t="t" r="r" b="b"/>
              <a:pathLst>
                <a:path w="1513" h="1076" extrusionOk="0">
                  <a:moveTo>
                    <a:pt x="1098" y="0"/>
                  </a:moveTo>
                  <a:cubicBezTo>
                    <a:pt x="1046" y="0"/>
                    <a:pt x="994" y="14"/>
                    <a:pt x="946" y="44"/>
                  </a:cubicBezTo>
                  <a:lnTo>
                    <a:pt x="253" y="422"/>
                  </a:lnTo>
                  <a:cubicBezTo>
                    <a:pt x="95" y="485"/>
                    <a:pt x="1" y="674"/>
                    <a:pt x="95" y="894"/>
                  </a:cubicBezTo>
                  <a:cubicBezTo>
                    <a:pt x="142" y="1011"/>
                    <a:pt x="258" y="1076"/>
                    <a:pt x="405" y="1076"/>
                  </a:cubicBezTo>
                  <a:cubicBezTo>
                    <a:pt x="456" y="1076"/>
                    <a:pt x="511" y="1068"/>
                    <a:pt x="568" y="1052"/>
                  </a:cubicBezTo>
                  <a:lnTo>
                    <a:pt x="1261" y="674"/>
                  </a:lnTo>
                  <a:cubicBezTo>
                    <a:pt x="1418" y="611"/>
                    <a:pt x="1513" y="422"/>
                    <a:pt x="1418" y="201"/>
                  </a:cubicBezTo>
                  <a:cubicBezTo>
                    <a:pt x="1331" y="71"/>
                    <a:pt x="1214" y="0"/>
                    <a:pt x="1098"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grpSp>
      <p:sp>
        <p:nvSpPr>
          <p:cNvPr id="716" name="Google Shape;716;p71" descr="The Vision in 3 Core Concepts: Creating a public-education resource that is&#10;Ethical, accessible, and sustainable"/>
          <p:cNvSpPr txBox="1">
            <a:spLocks noGrp="1"/>
          </p:cNvSpPr>
          <p:nvPr>
            <p:ph type="title" idx="4"/>
          </p:nvPr>
        </p:nvSpPr>
        <p:spPr>
          <a:xfrm>
            <a:off x="958784" y="1853431"/>
            <a:ext cx="10695552" cy="730535"/>
          </a:xfrm>
          <a:prstGeom prst="rect">
            <a:avLst/>
          </a:prstGeom>
        </p:spPr>
        <p:txBody>
          <a:bodyPr spcFirstLastPara="1" vert="horz" wrap="square" lIns="121900" tIns="121900" rIns="121900" bIns="121900" rtlCol="0" anchor="ctr" anchorCtr="0">
            <a:noAutofit/>
          </a:bodyPr>
          <a:lstStyle/>
          <a:p>
            <a:pPr algn="ctr"/>
            <a:r>
              <a:rPr lang="en-US" sz="4800" dirty="0">
                <a:solidFill>
                  <a:schemeClr val="lt1"/>
                </a:solidFill>
              </a:rPr>
              <a:t>The</a:t>
            </a:r>
            <a:r>
              <a:rPr lang="en" sz="4800" dirty="0">
                <a:solidFill>
                  <a:schemeClr val="lt1"/>
                </a:solidFill>
              </a:rPr>
              <a:t> Vision in 3 Core Concepts</a:t>
            </a:r>
            <a:r>
              <a:rPr lang="en" dirty="0">
                <a:solidFill>
                  <a:schemeClr val="lt1"/>
                </a:solidFill>
              </a:rPr>
              <a:t>:</a:t>
            </a:r>
            <a:br>
              <a:rPr lang="en" dirty="0">
                <a:solidFill>
                  <a:schemeClr val="lt1"/>
                </a:solidFill>
              </a:rPr>
            </a:br>
            <a:br>
              <a:rPr lang="en" dirty="0">
                <a:solidFill>
                  <a:schemeClr val="lt1"/>
                </a:solidFill>
              </a:rPr>
            </a:br>
            <a:r>
              <a:rPr lang="en" dirty="0">
                <a:solidFill>
                  <a:schemeClr val="lt1"/>
                </a:solidFill>
              </a:rPr>
              <a:t> Creating a public-education resource that is</a:t>
            </a:r>
            <a:endParaRPr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7"/>
                                        </p:tgtEl>
                                        <p:attrNameLst>
                                          <p:attrName>style.visibility</p:attrName>
                                        </p:attrNameLst>
                                      </p:cBhvr>
                                      <p:to>
                                        <p:strVal val="visible"/>
                                      </p:to>
                                    </p:set>
                                    <p:anim calcmode="lin" valueType="num">
                                      <p:cBhvr additive="base">
                                        <p:cTn id="7" dur="1000"/>
                                        <p:tgtEl>
                                          <p:spTgt spid="71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719"/>
                                        </p:tgtEl>
                                        <p:attrNameLst>
                                          <p:attrName>style.visibility</p:attrName>
                                        </p:attrNameLst>
                                      </p:cBhvr>
                                      <p:to>
                                        <p:strVal val="visible"/>
                                      </p:to>
                                    </p:set>
                                    <p:anim calcmode="lin" valueType="num">
                                      <p:cBhvr additive="base">
                                        <p:cTn id="10" dur="1000"/>
                                        <p:tgtEl>
                                          <p:spTgt spid="719"/>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726"/>
                                        </p:tgtEl>
                                        <p:attrNameLst>
                                          <p:attrName>style.visibility</p:attrName>
                                        </p:attrNameLst>
                                      </p:cBhvr>
                                      <p:to>
                                        <p:strVal val="visible"/>
                                      </p:to>
                                    </p:set>
                                    <p:anim calcmode="lin" valueType="num">
                                      <p:cBhvr additive="base">
                                        <p:cTn id="13" dur="1000"/>
                                        <p:tgtEl>
                                          <p:spTgt spid="72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93000"/>
          </a:schemeClr>
        </a:solidFill>
        <a:effectLst/>
      </p:bgPr>
    </p:bg>
    <p:spTree>
      <p:nvGrpSpPr>
        <p:cNvPr id="1" name=""/>
        <p:cNvGrpSpPr/>
        <p:nvPr/>
      </p:nvGrpSpPr>
      <p:grpSpPr>
        <a:xfrm>
          <a:off x="0" y="0"/>
          <a:ext cx="0" cy="0"/>
          <a:chOff x="0" y="0"/>
          <a:chExt cx="0" cy="0"/>
        </a:xfrm>
      </p:grpSpPr>
      <p:sp>
        <p:nvSpPr>
          <p:cNvPr id="12" name="Google Shape;10497;p134" descr="Clipart image of graduation board/cap">
            <a:extLst>
              <a:ext uri="{FF2B5EF4-FFF2-40B4-BE49-F238E27FC236}">
                <a16:creationId xmlns:a16="http://schemas.microsoft.com/office/drawing/2014/main" id="{9913139B-315A-1088-8534-34B59A4DB934}"/>
              </a:ext>
            </a:extLst>
          </p:cNvPr>
          <p:cNvSpPr/>
          <p:nvPr/>
        </p:nvSpPr>
        <p:spPr>
          <a:xfrm>
            <a:off x="10415798" y="5328345"/>
            <a:ext cx="986823" cy="1053761"/>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0579;p134" descr="Clipart image of an academic degree">
            <a:extLst>
              <a:ext uri="{FF2B5EF4-FFF2-40B4-BE49-F238E27FC236}">
                <a16:creationId xmlns:a16="http://schemas.microsoft.com/office/drawing/2014/main" id="{7C83B872-7A09-A59F-EED8-63798F23E106}"/>
              </a:ext>
            </a:extLst>
          </p:cNvPr>
          <p:cNvSpPr/>
          <p:nvPr/>
        </p:nvSpPr>
        <p:spPr>
          <a:xfrm>
            <a:off x="10861496" y="3517454"/>
            <a:ext cx="774639" cy="873089"/>
          </a:xfrm>
          <a:custGeom>
            <a:avLst/>
            <a:gdLst/>
            <a:ahLst/>
            <a:cxnLst/>
            <a:rect l="l" t="t" r="r" b="b"/>
            <a:pathLst>
              <a:path w="13107" h="12729" extrusionOk="0">
                <a:moveTo>
                  <a:pt x="10240" y="838"/>
                </a:moveTo>
                <a:cubicBezTo>
                  <a:pt x="10457" y="838"/>
                  <a:pt x="10681" y="882"/>
                  <a:pt x="10902" y="977"/>
                </a:cubicBezTo>
                <a:cubicBezTo>
                  <a:pt x="11752" y="1323"/>
                  <a:pt x="12130" y="2332"/>
                  <a:pt x="11784" y="3151"/>
                </a:cubicBezTo>
                <a:cubicBezTo>
                  <a:pt x="11505" y="3793"/>
                  <a:pt x="10877" y="4159"/>
                  <a:pt x="10226" y="4159"/>
                </a:cubicBezTo>
                <a:cubicBezTo>
                  <a:pt x="9920" y="4159"/>
                  <a:pt x="9609" y="4078"/>
                  <a:pt x="9326" y="3907"/>
                </a:cubicBezTo>
                <a:cubicBezTo>
                  <a:pt x="8917" y="3592"/>
                  <a:pt x="8602" y="3056"/>
                  <a:pt x="8602" y="2521"/>
                </a:cubicBezTo>
                <a:cubicBezTo>
                  <a:pt x="8627" y="1538"/>
                  <a:pt x="9377" y="838"/>
                  <a:pt x="10240" y="838"/>
                </a:cubicBezTo>
                <a:close/>
                <a:moveTo>
                  <a:pt x="11059" y="4852"/>
                </a:moveTo>
                <a:lnTo>
                  <a:pt x="11059" y="5990"/>
                </a:lnTo>
                <a:lnTo>
                  <a:pt x="10555" y="5514"/>
                </a:lnTo>
                <a:cubicBezTo>
                  <a:pt x="10476" y="5435"/>
                  <a:pt x="10366" y="5395"/>
                  <a:pt x="10256" y="5395"/>
                </a:cubicBezTo>
                <a:cubicBezTo>
                  <a:pt x="10146" y="5395"/>
                  <a:pt x="10035" y="5435"/>
                  <a:pt x="9957" y="5514"/>
                </a:cubicBezTo>
                <a:lnTo>
                  <a:pt x="9421" y="6049"/>
                </a:lnTo>
                <a:lnTo>
                  <a:pt x="9421" y="4852"/>
                </a:lnTo>
                <a:cubicBezTo>
                  <a:pt x="9673" y="4946"/>
                  <a:pt x="9949" y="4994"/>
                  <a:pt x="10228" y="4994"/>
                </a:cubicBezTo>
                <a:cubicBezTo>
                  <a:pt x="10508" y="4994"/>
                  <a:pt x="10791" y="4946"/>
                  <a:pt x="11059" y="4852"/>
                </a:cubicBezTo>
                <a:close/>
                <a:moveTo>
                  <a:pt x="11847" y="11027"/>
                </a:moveTo>
                <a:cubicBezTo>
                  <a:pt x="11658" y="11531"/>
                  <a:pt x="11217" y="11846"/>
                  <a:pt x="10681" y="11846"/>
                </a:cubicBezTo>
                <a:lnTo>
                  <a:pt x="3782" y="11846"/>
                </a:lnTo>
                <a:cubicBezTo>
                  <a:pt x="3971" y="11625"/>
                  <a:pt x="4097" y="11342"/>
                  <a:pt x="4128" y="11027"/>
                </a:cubicBezTo>
                <a:close/>
                <a:moveTo>
                  <a:pt x="8444" y="851"/>
                </a:moveTo>
                <a:cubicBezTo>
                  <a:pt x="7531" y="1890"/>
                  <a:pt x="7594" y="3466"/>
                  <a:pt x="8633" y="4379"/>
                </a:cubicBezTo>
                <a:lnTo>
                  <a:pt x="8633" y="7089"/>
                </a:lnTo>
                <a:cubicBezTo>
                  <a:pt x="8633" y="7246"/>
                  <a:pt x="8759" y="7404"/>
                  <a:pt x="8854" y="7467"/>
                </a:cubicBezTo>
                <a:cubicBezTo>
                  <a:pt x="8916" y="7504"/>
                  <a:pt x="8978" y="7522"/>
                  <a:pt x="9038" y="7522"/>
                </a:cubicBezTo>
                <a:cubicBezTo>
                  <a:pt x="9131" y="7522"/>
                  <a:pt x="9219" y="7480"/>
                  <a:pt x="9295" y="7404"/>
                </a:cubicBezTo>
                <a:lnTo>
                  <a:pt x="10240" y="6459"/>
                </a:lnTo>
                <a:lnTo>
                  <a:pt x="10240" y="10271"/>
                </a:lnTo>
                <a:lnTo>
                  <a:pt x="3782" y="10271"/>
                </a:lnTo>
                <a:cubicBezTo>
                  <a:pt x="3752" y="10262"/>
                  <a:pt x="3724" y="10258"/>
                  <a:pt x="3697" y="10258"/>
                </a:cubicBezTo>
                <a:cubicBezTo>
                  <a:pt x="3522" y="10258"/>
                  <a:pt x="3404" y="10426"/>
                  <a:pt x="3404" y="10617"/>
                </a:cubicBezTo>
                <a:cubicBezTo>
                  <a:pt x="3404" y="11331"/>
                  <a:pt x="2805" y="11880"/>
                  <a:pt x="2143" y="11880"/>
                </a:cubicBezTo>
                <a:cubicBezTo>
                  <a:pt x="1987" y="11880"/>
                  <a:pt x="1827" y="11849"/>
                  <a:pt x="1671" y="11783"/>
                </a:cubicBezTo>
                <a:cubicBezTo>
                  <a:pt x="1293" y="11625"/>
                  <a:pt x="1072" y="11342"/>
                  <a:pt x="946" y="10995"/>
                </a:cubicBezTo>
                <a:cubicBezTo>
                  <a:pt x="883" y="10743"/>
                  <a:pt x="915" y="10617"/>
                  <a:pt x="915" y="10302"/>
                </a:cubicBezTo>
                <a:lnTo>
                  <a:pt x="915" y="851"/>
                </a:lnTo>
                <a:close/>
                <a:moveTo>
                  <a:pt x="442" y="0"/>
                </a:moveTo>
                <a:cubicBezTo>
                  <a:pt x="190" y="0"/>
                  <a:pt x="1" y="189"/>
                  <a:pt x="1" y="441"/>
                </a:cubicBezTo>
                <a:lnTo>
                  <a:pt x="1" y="10617"/>
                </a:lnTo>
                <a:cubicBezTo>
                  <a:pt x="1" y="11783"/>
                  <a:pt x="946" y="12728"/>
                  <a:pt x="2080" y="12728"/>
                </a:cubicBezTo>
                <a:lnTo>
                  <a:pt x="10650" y="12728"/>
                </a:lnTo>
                <a:cubicBezTo>
                  <a:pt x="11784" y="12728"/>
                  <a:pt x="12729" y="11783"/>
                  <a:pt x="12729" y="10617"/>
                </a:cubicBezTo>
                <a:cubicBezTo>
                  <a:pt x="12760" y="10397"/>
                  <a:pt x="12571" y="10208"/>
                  <a:pt x="12319" y="10208"/>
                </a:cubicBezTo>
                <a:lnTo>
                  <a:pt x="11122" y="10208"/>
                </a:lnTo>
                <a:lnTo>
                  <a:pt x="11122" y="7215"/>
                </a:lnTo>
                <a:lnTo>
                  <a:pt x="11217" y="7309"/>
                </a:lnTo>
                <a:cubicBezTo>
                  <a:pt x="11301" y="7393"/>
                  <a:pt x="11413" y="7435"/>
                  <a:pt x="11515" y="7435"/>
                </a:cubicBezTo>
                <a:cubicBezTo>
                  <a:pt x="11567" y="7435"/>
                  <a:pt x="11616" y="7425"/>
                  <a:pt x="11658" y="7404"/>
                </a:cubicBezTo>
                <a:cubicBezTo>
                  <a:pt x="11815" y="7309"/>
                  <a:pt x="11910" y="7215"/>
                  <a:pt x="11910" y="6994"/>
                </a:cubicBezTo>
                <a:lnTo>
                  <a:pt x="11910" y="4285"/>
                </a:lnTo>
                <a:cubicBezTo>
                  <a:pt x="13107" y="3214"/>
                  <a:pt x="12950" y="1292"/>
                  <a:pt x="11626" y="378"/>
                </a:cubicBezTo>
                <a:cubicBezTo>
                  <a:pt x="11437" y="221"/>
                  <a:pt x="11154" y="126"/>
                  <a:pt x="10902" y="63"/>
                </a:cubicBezTo>
                <a:cubicBezTo>
                  <a:pt x="10839" y="0"/>
                  <a:pt x="10744" y="0"/>
                  <a:pt x="1065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2192;p139" descr="Clipper image of megaphone ">
            <a:extLst>
              <a:ext uri="{FF2B5EF4-FFF2-40B4-BE49-F238E27FC236}">
                <a16:creationId xmlns:a16="http://schemas.microsoft.com/office/drawing/2014/main" id="{F13C6108-5894-778B-2773-EDBFCEB93283}"/>
              </a:ext>
            </a:extLst>
          </p:cNvPr>
          <p:cNvSpPr/>
          <p:nvPr/>
        </p:nvSpPr>
        <p:spPr>
          <a:xfrm rot="19825433">
            <a:off x="681652" y="4556565"/>
            <a:ext cx="1119998" cy="805357"/>
          </a:xfrm>
          <a:custGeom>
            <a:avLst/>
            <a:gdLst/>
            <a:ahLst/>
            <a:cxnLst/>
            <a:rect l="l" t="t" r="r" b="b"/>
            <a:pathLst>
              <a:path w="11689" h="8853" extrusionOk="0">
                <a:moveTo>
                  <a:pt x="1040" y="2709"/>
                </a:moveTo>
                <a:cubicBezTo>
                  <a:pt x="1229" y="2709"/>
                  <a:pt x="1386" y="2867"/>
                  <a:pt x="1386" y="3056"/>
                </a:cubicBezTo>
                <a:lnTo>
                  <a:pt x="1386" y="5828"/>
                </a:lnTo>
                <a:cubicBezTo>
                  <a:pt x="1386" y="6017"/>
                  <a:pt x="1229" y="6175"/>
                  <a:pt x="1040" y="6175"/>
                </a:cubicBezTo>
                <a:cubicBezTo>
                  <a:pt x="819" y="6175"/>
                  <a:pt x="662" y="6017"/>
                  <a:pt x="662" y="5828"/>
                </a:cubicBezTo>
                <a:lnTo>
                  <a:pt x="662" y="3056"/>
                </a:lnTo>
                <a:cubicBezTo>
                  <a:pt x="662" y="2867"/>
                  <a:pt x="819" y="2709"/>
                  <a:pt x="1040" y="2709"/>
                </a:cubicBezTo>
                <a:close/>
                <a:moveTo>
                  <a:pt x="9641" y="1449"/>
                </a:moveTo>
                <a:lnTo>
                  <a:pt x="9641" y="7435"/>
                </a:lnTo>
                <a:lnTo>
                  <a:pt x="2079" y="5545"/>
                </a:lnTo>
                <a:lnTo>
                  <a:pt x="2079" y="3340"/>
                </a:lnTo>
                <a:lnTo>
                  <a:pt x="9641" y="1449"/>
                </a:lnTo>
                <a:close/>
                <a:moveTo>
                  <a:pt x="3466" y="6616"/>
                </a:moveTo>
                <a:lnTo>
                  <a:pt x="6112" y="7278"/>
                </a:lnTo>
                <a:cubicBezTo>
                  <a:pt x="5954" y="7845"/>
                  <a:pt x="5450" y="8223"/>
                  <a:pt x="4820" y="8223"/>
                </a:cubicBezTo>
                <a:cubicBezTo>
                  <a:pt x="4064" y="8223"/>
                  <a:pt x="3434" y="7593"/>
                  <a:pt x="3434" y="6837"/>
                </a:cubicBezTo>
                <a:cubicBezTo>
                  <a:pt x="3434" y="6774"/>
                  <a:pt x="3434" y="6679"/>
                  <a:pt x="3466" y="6616"/>
                </a:cubicBezTo>
                <a:close/>
                <a:moveTo>
                  <a:pt x="10680" y="662"/>
                </a:moveTo>
                <a:cubicBezTo>
                  <a:pt x="10869" y="662"/>
                  <a:pt x="11027" y="819"/>
                  <a:pt x="11027" y="1008"/>
                </a:cubicBezTo>
                <a:lnTo>
                  <a:pt x="11027" y="7876"/>
                </a:lnTo>
                <a:cubicBezTo>
                  <a:pt x="11027" y="8065"/>
                  <a:pt x="10869" y="8223"/>
                  <a:pt x="10680" y="8223"/>
                </a:cubicBezTo>
                <a:cubicBezTo>
                  <a:pt x="10491" y="8223"/>
                  <a:pt x="10334" y="8065"/>
                  <a:pt x="10334" y="7876"/>
                </a:cubicBezTo>
                <a:lnTo>
                  <a:pt x="10334" y="1008"/>
                </a:lnTo>
                <a:cubicBezTo>
                  <a:pt x="10334" y="819"/>
                  <a:pt x="10491" y="662"/>
                  <a:pt x="10680" y="662"/>
                </a:cubicBezTo>
                <a:close/>
                <a:moveTo>
                  <a:pt x="10680" y="0"/>
                </a:moveTo>
                <a:cubicBezTo>
                  <a:pt x="10208" y="0"/>
                  <a:pt x="9798" y="315"/>
                  <a:pt x="9704" y="756"/>
                </a:cubicBezTo>
                <a:lnTo>
                  <a:pt x="1985" y="2678"/>
                </a:lnTo>
                <a:cubicBezTo>
                  <a:pt x="1827" y="2331"/>
                  <a:pt x="1449" y="2048"/>
                  <a:pt x="1040" y="2048"/>
                </a:cubicBezTo>
                <a:cubicBezTo>
                  <a:pt x="473" y="2048"/>
                  <a:pt x="0" y="2520"/>
                  <a:pt x="0" y="3056"/>
                </a:cubicBezTo>
                <a:lnTo>
                  <a:pt x="0" y="5828"/>
                </a:lnTo>
                <a:cubicBezTo>
                  <a:pt x="0" y="6364"/>
                  <a:pt x="473" y="6837"/>
                  <a:pt x="1040" y="6837"/>
                </a:cubicBezTo>
                <a:cubicBezTo>
                  <a:pt x="1449" y="6837"/>
                  <a:pt x="1827" y="6616"/>
                  <a:pt x="1985" y="6206"/>
                </a:cubicBezTo>
                <a:lnTo>
                  <a:pt x="2804" y="6427"/>
                </a:lnTo>
                <a:cubicBezTo>
                  <a:pt x="2772" y="6522"/>
                  <a:pt x="2772" y="6679"/>
                  <a:pt x="2772" y="6805"/>
                </a:cubicBezTo>
                <a:cubicBezTo>
                  <a:pt x="2772" y="7939"/>
                  <a:pt x="3655" y="8853"/>
                  <a:pt x="4820" y="8853"/>
                </a:cubicBezTo>
                <a:cubicBezTo>
                  <a:pt x="5324" y="8853"/>
                  <a:pt x="5828" y="8664"/>
                  <a:pt x="6175" y="8317"/>
                </a:cubicBezTo>
                <a:cubicBezTo>
                  <a:pt x="6459" y="8065"/>
                  <a:pt x="6648" y="7719"/>
                  <a:pt x="6774" y="7341"/>
                </a:cubicBezTo>
                <a:lnTo>
                  <a:pt x="9704" y="8065"/>
                </a:lnTo>
                <a:cubicBezTo>
                  <a:pt x="9798" y="8506"/>
                  <a:pt x="10208" y="8821"/>
                  <a:pt x="10680" y="8821"/>
                </a:cubicBezTo>
                <a:cubicBezTo>
                  <a:pt x="11216" y="8821"/>
                  <a:pt x="11688" y="8349"/>
                  <a:pt x="11688" y="7782"/>
                </a:cubicBezTo>
                <a:lnTo>
                  <a:pt x="11688" y="945"/>
                </a:lnTo>
                <a:cubicBezTo>
                  <a:pt x="11688" y="473"/>
                  <a:pt x="11279" y="0"/>
                  <a:pt x="1068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TextBox 9">
            <a:extLst>
              <a:ext uri="{FF2B5EF4-FFF2-40B4-BE49-F238E27FC236}">
                <a16:creationId xmlns:a16="http://schemas.microsoft.com/office/drawing/2014/main" id="{83C8E327-11B9-9042-01BF-7A39C0A6915B}"/>
              </a:ext>
            </a:extLst>
          </p:cNvPr>
          <p:cNvSpPr txBox="1"/>
          <p:nvPr/>
        </p:nvSpPr>
        <p:spPr>
          <a:xfrm>
            <a:off x="1330504" y="2990726"/>
            <a:ext cx="9386331" cy="3231654"/>
          </a:xfrm>
          <a:prstGeom prst="rect">
            <a:avLst/>
          </a:prstGeom>
          <a:noFill/>
        </p:spPr>
        <p:txBody>
          <a:bodyPr wrap="square">
            <a:spAutoFit/>
          </a:bodyPr>
          <a:lstStyle/>
          <a:p>
            <a:pPr marL="0" marR="0" fontAlgn="base">
              <a:spcBef>
                <a:spcPts val="0"/>
              </a:spcBef>
              <a:spcAft>
                <a:spcPts val="0"/>
              </a:spcAft>
            </a:pPr>
            <a:r>
              <a:rPr lang="en-US" sz="1700" kern="0" dirty="0">
                <a:effectLst/>
                <a:latin typeface="Barlow" pitchFamily="2" charset="77"/>
                <a:ea typeface="Times New Roman" panose="02020603050405020304" pitchFamily="18" charset="0"/>
                <a:cs typeface="Times New Roman" panose="02020603050405020304" pitchFamily="18" charset="0"/>
              </a:rPr>
              <a:t>Additionally, we are working to create a Marietta Maker’s Space: a Hands-on  Museum &amp; Humanities Studio </a:t>
            </a:r>
            <a:r>
              <a:rPr lang="en-US" sz="1700" dirty="0">
                <a:latin typeface="Barlow" pitchFamily="2" charset="77"/>
                <a:ea typeface="Times New Roman" panose="02020603050405020304" pitchFamily="18" charset="0"/>
                <a:cs typeface="Times New Roman" panose="02020603050405020304" pitchFamily="18" charset="0"/>
              </a:rPr>
              <a:t>aimed at the following student-success initiatives:</a:t>
            </a:r>
            <a:br>
              <a:rPr lang="en-US" sz="1700" kern="0" dirty="0">
                <a:effectLst/>
                <a:latin typeface="Barlow" pitchFamily="2" charset="77"/>
                <a:ea typeface="Times New Roman" panose="02020603050405020304" pitchFamily="18" charset="0"/>
                <a:cs typeface="Times New Roman" panose="02020603050405020304" pitchFamily="18" charset="0"/>
              </a:rPr>
            </a:br>
            <a:endParaRPr lang="en-US" sz="1700" kern="0" dirty="0">
              <a:effectLst/>
              <a:latin typeface="Barlow" pitchFamily="2" charset="77"/>
              <a:ea typeface="Times New Roman" panose="02020603050405020304" pitchFamily="18" charset="0"/>
              <a:cs typeface="Times New Roman" panose="02020603050405020304" pitchFamily="18" charset="0"/>
            </a:endParaRPr>
          </a:p>
          <a:p>
            <a:pPr marL="0" marR="0" fontAlgn="base">
              <a:spcBef>
                <a:spcPts val="0"/>
              </a:spcBef>
              <a:spcAft>
                <a:spcPts val="0"/>
              </a:spcAft>
            </a:pPr>
            <a:r>
              <a:rPr lang="en-US" sz="1700" kern="0" dirty="0">
                <a:effectLst/>
                <a:latin typeface="Barlow" pitchFamily="2" charset="77"/>
                <a:ea typeface="Times New Roman" panose="02020603050405020304" pitchFamily="18" charset="0"/>
                <a:cs typeface="Times New Roman" panose="02020603050405020304" pitchFamily="18" charset="0"/>
              </a:rPr>
              <a:t>	1) </a:t>
            </a:r>
            <a:r>
              <a:rPr lang="en-US" sz="1700" b="1" kern="0" dirty="0">
                <a:effectLst/>
                <a:latin typeface="Barlow" pitchFamily="2" charset="77"/>
                <a:ea typeface="Times New Roman" panose="02020603050405020304" pitchFamily="18" charset="0"/>
                <a:cs typeface="Times New Roman" panose="02020603050405020304" pitchFamily="18" charset="0"/>
              </a:rPr>
              <a:t>bolste</a:t>
            </a:r>
            <a:r>
              <a:rPr lang="en-US" sz="1700" b="1" kern="0" dirty="0">
                <a:latin typeface="Barlow" pitchFamily="2" charset="77"/>
                <a:ea typeface="Times New Roman" panose="02020603050405020304" pitchFamily="18" charset="0"/>
                <a:cs typeface="Times New Roman" panose="02020603050405020304" pitchFamily="18" charset="0"/>
              </a:rPr>
              <a:t>r</a:t>
            </a:r>
            <a:r>
              <a:rPr lang="en-US" sz="1700" b="1" kern="0" dirty="0">
                <a:effectLst/>
                <a:latin typeface="Barlow" pitchFamily="2" charset="77"/>
                <a:ea typeface="Times New Roman" panose="02020603050405020304" pitchFamily="18" charset="0"/>
                <a:cs typeface="Times New Roman" panose="02020603050405020304" pitchFamily="18" charset="0"/>
              </a:rPr>
              <a:t>ing interdisciplinary engagement and collaboration </a:t>
            </a:r>
            <a:r>
              <a:rPr lang="en-US" sz="1700" kern="0" dirty="0">
                <a:effectLst/>
                <a:latin typeface="Barlow" pitchFamily="2" charset="77"/>
                <a:ea typeface="Times New Roman" panose="02020603050405020304" pitchFamily="18" charset="0"/>
                <a:cs typeface="Times New Roman" panose="02020603050405020304" pitchFamily="18" charset="0"/>
              </a:rPr>
              <a:t>amongst Humanities and 	STEM interests at KSU;</a:t>
            </a:r>
            <a:br>
              <a:rPr lang="en-US" sz="1700" kern="0" dirty="0">
                <a:effectLst/>
                <a:latin typeface="Barlow" pitchFamily="2" charset="77"/>
                <a:ea typeface="Times New Roman" panose="02020603050405020304" pitchFamily="18" charset="0"/>
                <a:cs typeface="Times New Roman" panose="02020603050405020304" pitchFamily="18" charset="0"/>
              </a:rPr>
            </a:br>
            <a:br>
              <a:rPr lang="en-US" sz="1700" kern="0" dirty="0">
                <a:effectLst/>
                <a:latin typeface="Barlow" pitchFamily="2" charset="77"/>
                <a:ea typeface="Times New Roman" panose="02020603050405020304" pitchFamily="18" charset="0"/>
                <a:cs typeface="Times New Roman" panose="02020603050405020304" pitchFamily="18" charset="0"/>
              </a:rPr>
            </a:br>
            <a:r>
              <a:rPr lang="en-US" sz="1700" kern="0" dirty="0">
                <a:effectLst/>
                <a:latin typeface="Barlow" pitchFamily="2" charset="77"/>
                <a:ea typeface="Times New Roman" panose="02020603050405020304" pitchFamily="18" charset="0"/>
                <a:cs typeface="Times New Roman" panose="02020603050405020304" pitchFamily="18" charset="0"/>
              </a:rPr>
              <a:t>	2) </a:t>
            </a:r>
            <a:r>
              <a:rPr lang="en-US" sz="1700" b="1" kern="0" dirty="0">
                <a:effectLst/>
                <a:latin typeface="Barlow" pitchFamily="2" charset="77"/>
                <a:ea typeface="Times New Roman" panose="02020603050405020304" pitchFamily="18" charset="0"/>
                <a:cs typeface="Times New Roman" panose="02020603050405020304" pitchFamily="18" charset="0"/>
              </a:rPr>
              <a:t>exposing students </a:t>
            </a:r>
            <a:r>
              <a:rPr lang="en-US" sz="1700" kern="0" dirty="0">
                <a:effectLst/>
                <a:latin typeface="Barlow" pitchFamily="2" charset="77"/>
                <a:ea typeface="Times New Roman" panose="02020603050405020304" pitchFamily="18" charset="0"/>
                <a:cs typeface="Times New Roman" panose="02020603050405020304" pitchFamily="18" charset="0"/>
              </a:rPr>
              <a:t>to increased local (KSU), national, and international </a:t>
            </a:r>
            <a:r>
              <a:rPr lang="en-US" sz="1700" b="1" kern="0" dirty="0">
                <a:effectLst/>
                <a:latin typeface="Barlow" pitchFamily="2" charset="77"/>
                <a:ea typeface="Times New Roman" panose="02020603050405020304" pitchFamily="18" charset="0"/>
                <a:cs typeface="Times New Roman" panose="02020603050405020304" pitchFamily="18" charset="0"/>
              </a:rPr>
              <a:t>publication, 	conference, and internship opportunitie</a:t>
            </a:r>
            <a:r>
              <a:rPr lang="en-US" sz="1700" kern="0" dirty="0">
                <a:effectLst/>
                <a:latin typeface="Barlow" pitchFamily="2" charset="77"/>
                <a:ea typeface="Times New Roman" panose="02020603050405020304" pitchFamily="18" charset="0"/>
                <a:cs typeface="Times New Roman" panose="02020603050405020304" pitchFamily="18" charset="0"/>
              </a:rPr>
              <a:t>s;</a:t>
            </a:r>
            <a:br>
              <a:rPr lang="en-US" sz="1700" kern="0" dirty="0">
                <a:effectLst/>
                <a:latin typeface="Barlow" pitchFamily="2" charset="77"/>
                <a:ea typeface="Times New Roman" panose="02020603050405020304" pitchFamily="18" charset="0"/>
                <a:cs typeface="Times New Roman" panose="02020603050405020304" pitchFamily="18" charset="0"/>
              </a:rPr>
            </a:br>
            <a:br>
              <a:rPr lang="en-US" sz="1700" kern="0" dirty="0">
                <a:effectLst/>
                <a:latin typeface="Barlow" pitchFamily="2" charset="77"/>
                <a:ea typeface="Times New Roman" panose="02020603050405020304" pitchFamily="18" charset="0"/>
                <a:cs typeface="Times New Roman" panose="02020603050405020304" pitchFamily="18" charset="0"/>
              </a:rPr>
            </a:br>
            <a:r>
              <a:rPr lang="en-US" sz="1700" kern="0" dirty="0">
                <a:effectLst/>
                <a:latin typeface="Barlow" pitchFamily="2" charset="77"/>
                <a:ea typeface="Times New Roman" panose="02020603050405020304" pitchFamily="18" charset="0"/>
                <a:cs typeface="Times New Roman" panose="02020603050405020304" pitchFamily="18" charset="0"/>
              </a:rPr>
              <a:t>	3) </a:t>
            </a:r>
            <a:r>
              <a:rPr lang="en-US" sz="1700" b="1" kern="0" dirty="0">
                <a:effectLst/>
                <a:latin typeface="Barlow" pitchFamily="2" charset="77"/>
                <a:ea typeface="Times New Roman" panose="02020603050405020304" pitchFamily="18" charset="0"/>
                <a:cs typeface="Times New Roman" panose="02020603050405020304" pitchFamily="18" charset="0"/>
              </a:rPr>
              <a:t>providing</a:t>
            </a:r>
            <a:r>
              <a:rPr lang="en-US" sz="1700" kern="0" dirty="0">
                <a:effectLst/>
                <a:latin typeface="Barlow" pitchFamily="2" charset="77"/>
                <a:ea typeface="Times New Roman" panose="02020603050405020304" pitchFamily="18" charset="0"/>
                <a:cs typeface="Times New Roman" panose="02020603050405020304" pitchFamily="18" charset="0"/>
              </a:rPr>
              <a:t> General Education students with </a:t>
            </a:r>
            <a:r>
              <a:rPr lang="en-US" sz="1700" b="1" kern="0" dirty="0">
                <a:effectLst/>
                <a:latin typeface="Barlow" pitchFamily="2" charset="77"/>
                <a:ea typeface="Times New Roman" panose="02020603050405020304" pitchFamily="18" charset="0"/>
                <a:cs typeface="Times New Roman" panose="02020603050405020304" pitchFamily="18" charset="0"/>
              </a:rPr>
              <a:t>relevant and valuable experiences </a:t>
            </a:r>
            <a:r>
              <a:rPr lang="en-US" sz="1700" kern="0" dirty="0">
                <a:effectLst/>
                <a:latin typeface="Barlow" pitchFamily="2" charset="77"/>
                <a:ea typeface="Times New Roman" panose="02020603050405020304" pitchFamily="18" charset="0"/>
                <a:cs typeface="Times New Roman" panose="02020603050405020304" pitchFamily="18" charset="0"/>
              </a:rPr>
              <a:t>that </a:t>
            </a:r>
            <a:br>
              <a:rPr lang="en-US" sz="1700" kern="0" dirty="0">
                <a:effectLst/>
                <a:latin typeface="Barlow" pitchFamily="2" charset="77"/>
                <a:ea typeface="Times New Roman" panose="02020603050405020304" pitchFamily="18" charset="0"/>
                <a:cs typeface="Times New Roman" panose="02020603050405020304" pitchFamily="18" charset="0"/>
              </a:rPr>
            </a:br>
            <a:br>
              <a:rPr lang="en-US" sz="1700" kern="0" dirty="0">
                <a:effectLst/>
                <a:latin typeface="Barlow" pitchFamily="2" charset="77"/>
                <a:ea typeface="Times New Roman" panose="02020603050405020304" pitchFamily="18" charset="0"/>
                <a:cs typeface="Times New Roman" panose="02020603050405020304" pitchFamily="18" charset="0"/>
              </a:rPr>
            </a:br>
            <a:r>
              <a:rPr lang="en-US" sz="1700" kern="0" dirty="0">
                <a:effectLst/>
                <a:latin typeface="Barlow" pitchFamily="2" charset="77"/>
                <a:ea typeface="Times New Roman" panose="02020603050405020304" pitchFamily="18" charset="0"/>
                <a:cs typeface="Times New Roman" panose="02020603050405020304" pitchFamily="18" charset="0"/>
              </a:rPr>
              <a:t>	4) aid in </a:t>
            </a:r>
            <a:r>
              <a:rPr lang="en-US" sz="1700" b="1" kern="0" dirty="0">
                <a:effectLst/>
                <a:latin typeface="Barlow" pitchFamily="2" charset="77"/>
                <a:ea typeface="Times New Roman" panose="02020603050405020304" pitchFamily="18" charset="0"/>
                <a:cs typeface="Times New Roman" panose="02020603050405020304" pitchFamily="18" charset="0"/>
              </a:rPr>
              <a:t>building resumes that secure KSU graduates rewarding jobs </a:t>
            </a:r>
            <a:r>
              <a:rPr lang="en-US" sz="1700" b="1" i="1" kern="0" dirty="0">
                <a:effectLst/>
                <a:latin typeface="Barlow" pitchFamily="2" charset="77"/>
                <a:ea typeface="Times New Roman" panose="02020603050405020304" pitchFamily="18" charset="0"/>
                <a:cs typeface="Times New Roman" panose="02020603050405020304" pitchFamily="18" charset="0"/>
              </a:rPr>
              <a:t>and lives</a:t>
            </a:r>
            <a:r>
              <a:rPr lang="en-US" sz="1700" kern="0" dirty="0">
                <a:effectLst/>
                <a:latin typeface="Barlow" pitchFamily="2" charset="77"/>
                <a:ea typeface="Times New Roman" panose="02020603050405020304" pitchFamily="18" charset="0"/>
                <a:cs typeface="Times New Roman" panose="02020603050405020304" pitchFamily="18" charset="0"/>
              </a:rPr>
              <a:t>.</a:t>
            </a:r>
            <a:endParaRPr lang="en-US" sz="1700" kern="100" dirty="0">
              <a:effectLst/>
              <a:latin typeface="Barlow" pitchFamily="2" charset="77"/>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DC4860F-01DE-1140-00CF-C098DFEB694E}"/>
              </a:ext>
            </a:extLst>
          </p:cNvPr>
          <p:cNvSpPr txBox="1">
            <a:spLocks/>
          </p:cNvSpPr>
          <p:nvPr/>
        </p:nvSpPr>
        <p:spPr>
          <a:xfrm>
            <a:off x="498388" y="1765229"/>
            <a:ext cx="11195223" cy="113877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chemeClr val="tx1"/>
              </a:solidFill>
              <a:effectLst/>
              <a:uLnTx/>
              <a:uFillTx/>
              <a:latin typeface="Barlow" pitchFamily="2" charset="77"/>
              <a:ea typeface="Times New Roman" panose="02020603050405020304" pitchFamily="18" charset="0"/>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chemeClr val="tx1"/>
                </a:solidFill>
                <a:effectLst/>
                <a:uLnTx/>
                <a:uFillTx/>
                <a:latin typeface="Barlow" pitchFamily="2" charset="77"/>
                <a:ea typeface="Times New Roman" panose="02020603050405020304" pitchFamily="18" charset="0"/>
                <a:cs typeface="+mn-cs"/>
              </a:rPr>
              <a:t>The </a:t>
            </a:r>
            <a:r>
              <a:rPr kumimoji="0" lang="en-US" sz="1700" b="1" i="1" u="none" strike="noStrike" kern="1200" cap="none" spc="0" normalizeH="0" baseline="0" noProof="0" dirty="0">
                <a:ln>
                  <a:noFill/>
                </a:ln>
                <a:solidFill>
                  <a:schemeClr val="tx1"/>
                </a:solidFill>
                <a:effectLst/>
                <a:uLnTx/>
                <a:uFillTx/>
                <a:latin typeface="Barlow" pitchFamily="2" charset="77"/>
                <a:ea typeface="Times New Roman" panose="02020603050405020304" pitchFamily="18" charset="0"/>
                <a:cs typeface="+mn-cs"/>
              </a:rPr>
              <a:t>Aegis Digital Museum &amp; Maker’s Space</a:t>
            </a:r>
            <a:r>
              <a:rPr kumimoji="0" lang="en-US" sz="1700" b="1" i="0" u="none" strike="noStrike" kern="1200" cap="none" spc="0" normalizeH="0" baseline="0" noProof="0" dirty="0">
                <a:ln>
                  <a:noFill/>
                </a:ln>
                <a:solidFill>
                  <a:schemeClr val="tx1"/>
                </a:solidFill>
                <a:effectLst/>
                <a:uLnTx/>
                <a:uFillTx/>
                <a:latin typeface="Barlow" pitchFamily="2" charset="77"/>
                <a:ea typeface="Times New Roman" panose="02020603050405020304" pitchFamily="18" charset="0"/>
                <a:cs typeface="+mn-cs"/>
              </a:rPr>
              <a:t> </a:t>
            </a:r>
            <a:r>
              <a:rPr kumimoji="0" lang="en-US" sz="1700" b="0" i="0" u="none" strike="noStrike" kern="1200" cap="none" spc="0" normalizeH="0" baseline="0" noProof="0" dirty="0">
                <a:ln>
                  <a:noFill/>
                </a:ln>
                <a:solidFill>
                  <a:schemeClr val="tx1"/>
                </a:solidFill>
                <a:effectLst/>
                <a:uLnTx/>
                <a:uFillTx/>
                <a:latin typeface="Barlow" pitchFamily="2" charset="77"/>
                <a:ea typeface="Times New Roman" panose="02020603050405020304" pitchFamily="18" charset="0"/>
                <a:cs typeface="+mn-cs"/>
              </a:rPr>
              <a:t>are public-education resources designed to direct and house remarkable student work that 1) contributes to the fields within the Humanities &amp; Social Sciences and 2) provides KSU students with professional-development experiences they’ll be proud to reference in resumes, applications, and interviews.</a:t>
            </a:r>
          </a:p>
        </p:txBody>
      </p:sp>
      <p:sp>
        <p:nvSpPr>
          <p:cNvPr id="2" name="Title 1">
            <a:extLst>
              <a:ext uri="{FF2B5EF4-FFF2-40B4-BE49-F238E27FC236}">
                <a16:creationId xmlns:a16="http://schemas.microsoft.com/office/drawing/2014/main" id="{6CA62C5B-B512-3D14-74F4-E2A4487F234B}"/>
              </a:ext>
            </a:extLst>
          </p:cNvPr>
          <p:cNvSpPr>
            <a:spLocks noGrp="1"/>
          </p:cNvSpPr>
          <p:nvPr>
            <p:ph type="title"/>
          </p:nvPr>
        </p:nvSpPr>
        <p:spPr>
          <a:xfrm>
            <a:off x="498388" y="336601"/>
            <a:ext cx="11863825" cy="1524000"/>
          </a:xfrm>
        </p:spPr>
        <p:txBody>
          <a:bodyPr>
            <a:normAutofit/>
          </a:bodyPr>
          <a:lstStyle/>
          <a:p>
            <a:pPr marL="0" marR="0" fontAlgn="base">
              <a:spcBef>
                <a:spcPts val="0"/>
              </a:spcBef>
              <a:spcAft>
                <a:spcPts val="0"/>
              </a:spcAft>
            </a:pPr>
            <a:r>
              <a:rPr lang="en-US" sz="2400" dirty="0">
                <a:latin typeface="Barlow" pitchFamily="2" charset="77"/>
                <a:ea typeface="Times New Roman" panose="02020603050405020304" pitchFamily="18" charset="0"/>
              </a:rPr>
              <a:t>Many </a:t>
            </a:r>
            <a:r>
              <a:rPr lang="en-US" sz="2400" dirty="0">
                <a:effectLst/>
                <a:latin typeface="Barlow" pitchFamily="2" charset="77"/>
                <a:ea typeface="Times New Roman" panose="02020603050405020304" pitchFamily="18" charset="0"/>
              </a:rPr>
              <a:t>KSU students want to work in/with fields like </a:t>
            </a:r>
            <a:r>
              <a:rPr lang="en-US" sz="2400" b="1" i="1" dirty="0">
                <a:effectLst/>
                <a:latin typeface="Barlow" pitchFamily="2" charset="77"/>
                <a:ea typeface="Times New Roman" panose="02020603050405020304" pitchFamily="18" charset="0"/>
              </a:rPr>
              <a:t>game development, virtual reality, computer science, marketing, data analysis, ethics, language, accessibility, sustainability</a:t>
            </a:r>
            <a:r>
              <a:rPr lang="en-US" sz="2400" dirty="0">
                <a:effectLst/>
                <a:latin typeface="Barlow" pitchFamily="2" charset="77"/>
                <a:ea typeface="Times New Roman" panose="02020603050405020304" pitchFamily="18" charset="0"/>
              </a:rPr>
              <a:t>, etc., and many of these same students are</a:t>
            </a:r>
            <a:r>
              <a:rPr lang="en-US" sz="2400" b="1" i="1" dirty="0">
                <a:effectLst/>
                <a:latin typeface="Barlow" pitchFamily="2" charset="77"/>
                <a:ea typeface="Times New Roman" panose="02020603050405020304" pitchFamily="18" charset="0"/>
              </a:rPr>
              <a:t> likewise concerned with the preservation of varied stories and authentic voices</a:t>
            </a:r>
            <a:r>
              <a:rPr lang="en-US" sz="2400" dirty="0">
                <a:effectLst/>
                <a:latin typeface="Barlow" pitchFamily="2" charset="77"/>
                <a:ea typeface="Times New Roman" panose="02020603050405020304" pitchFamily="18" charset="0"/>
              </a:rPr>
              <a:t>. </a:t>
            </a:r>
          </a:p>
        </p:txBody>
      </p:sp>
    </p:spTree>
    <p:extLst>
      <p:ext uri="{BB962C8B-B14F-4D97-AF65-F5344CB8AC3E}">
        <p14:creationId xmlns:p14="http://schemas.microsoft.com/office/powerpoint/2010/main" val="406523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89000"/>
          </a:schemeClr>
        </a:solidFill>
        <a:effectLst/>
      </p:bgPr>
    </p:bg>
    <p:spTree>
      <p:nvGrpSpPr>
        <p:cNvPr id="1" name="Shape 774"/>
        <p:cNvGrpSpPr/>
        <p:nvPr/>
      </p:nvGrpSpPr>
      <p:grpSpPr>
        <a:xfrm>
          <a:off x="0" y="0"/>
          <a:ext cx="0" cy="0"/>
          <a:chOff x="0" y="0"/>
          <a:chExt cx="0" cy="0"/>
        </a:xfrm>
      </p:grpSpPr>
      <p:pic>
        <p:nvPicPr>
          <p:cNvPr id="11" name="Picture 10" descr="Digital tablet featuring a list of various fields (Art &amp; Design, Humanities, Engineering, Law &amp; Government, Science, and Technology), with accompanying clipart designed functioning as decorative bullet points. ">
            <a:extLst>
              <a:ext uri="{FF2B5EF4-FFF2-40B4-BE49-F238E27FC236}">
                <a16:creationId xmlns:a16="http://schemas.microsoft.com/office/drawing/2014/main" id="{1E019D33-2297-9B41-948D-CB77C792C42E}"/>
              </a:ext>
            </a:extLst>
          </p:cNvPr>
          <p:cNvPicPr>
            <a:picLocks noGrp="1" noRot="1" noChangeAspect="1" noMove="1" noResize="1" noEditPoints="1" noAdjustHandles="1" noChangeArrowheads="1" noChangeShapeType="1" noCrop="1"/>
          </p:cNvPicPr>
          <p:nvPr/>
        </p:nvPicPr>
        <p:blipFill>
          <a:blip r:embed="rId3"/>
          <a:stretch>
            <a:fillRect/>
          </a:stretch>
        </p:blipFill>
        <p:spPr>
          <a:xfrm rot="21370159">
            <a:off x="8814548" y="2504635"/>
            <a:ext cx="2642208" cy="3379057"/>
          </a:xfrm>
          <a:prstGeom prst="rect">
            <a:avLst/>
          </a:prstGeom>
        </p:spPr>
      </p:pic>
      <p:grpSp>
        <p:nvGrpSpPr>
          <p:cNvPr id="2" name="Google Shape;766;p75">
            <a:extLst>
              <a:ext uri="{FF2B5EF4-FFF2-40B4-BE49-F238E27FC236}">
                <a16:creationId xmlns:a16="http://schemas.microsoft.com/office/drawing/2014/main" id="{037C411E-030D-3AFE-6659-C36AC8979058}"/>
              </a:ext>
              <a:ext uri="{C183D7F6-B498-43B3-948B-1728B52AA6E4}">
                <adec:decorative xmlns:adec="http://schemas.microsoft.com/office/drawing/2017/decorative" val="1"/>
              </a:ext>
            </a:extLst>
          </p:cNvPr>
          <p:cNvGrpSpPr/>
          <p:nvPr/>
        </p:nvGrpSpPr>
        <p:grpSpPr>
          <a:xfrm rot="-227136" flipH="1">
            <a:off x="8549965" y="2222887"/>
            <a:ext cx="3202807" cy="3901247"/>
            <a:chOff x="1835466" y="929768"/>
            <a:chExt cx="2388300" cy="3284100"/>
          </a:xfrm>
        </p:grpSpPr>
        <p:sp>
          <p:nvSpPr>
            <p:cNvPr id="3" name="Google Shape;767;p75">
              <a:extLst>
                <a:ext uri="{FF2B5EF4-FFF2-40B4-BE49-F238E27FC236}">
                  <a16:creationId xmlns:a16="http://schemas.microsoft.com/office/drawing/2014/main" id="{91AE4B15-CAE9-0F27-9670-B8AB7FB6824C}"/>
                </a:ext>
              </a:extLst>
            </p:cNvPr>
            <p:cNvSpPr>
              <a:spLocks noGrp="1" noRot="1" noMove="1" noResize="1" noEditPoints="1" noAdjustHandles="1" noChangeArrowheads="1" noChangeShapeType="1"/>
            </p:cNvSpPr>
            <p:nvPr/>
          </p:nvSpPr>
          <p:spPr>
            <a:xfrm>
              <a:off x="1835466" y="929768"/>
              <a:ext cx="2388300" cy="3284100"/>
            </a:xfrm>
            <a:prstGeom prst="roundRect">
              <a:avLst>
                <a:gd name="adj" fmla="val 4846"/>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4" name="Google Shape;768;p75">
              <a:extLst>
                <a:ext uri="{FF2B5EF4-FFF2-40B4-BE49-F238E27FC236}">
                  <a16:creationId xmlns:a16="http://schemas.microsoft.com/office/drawing/2014/main" id="{5E153A19-A208-2ADF-9D36-5180CE0274EB}"/>
                </a:ext>
              </a:extLst>
            </p:cNvPr>
            <p:cNvSpPr>
              <a:spLocks noGrp="1" noRot="1" noMove="1" noResize="1" noEditPoints="1" noAdjustHandles="1" noChangeArrowheads="1" noChangeShapeType="1"/>
            </p:cNvSpPr>
            <p:nvPr/>
          </p:nvSpPr>
          <p:spPr>
            <a:xfrm>
              <a:off x="2010540" y="1124747"/>
              <a:ext cx="2038200" cy="2909100"/>
            </a:xfrm>
            <a:prstGeom prst="rect">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 name="Google Shape;769;p75">
              <a:extLst>
                <a:ext uri="{FF2B5EF4-FFF2-40B4-BE49-F238E27FC236}">
                  <a16:creationId xmlns:a16="http://schemas.microsoft.com/office/drawing/2014/main" id="{26279FFF-2662-4F38-3BB7-48E4F0396025}"/>
                </a:ext>
              </a:extLst>
            </p:cNvPr>
            <p:cNvSpPr>
              <a:spLocks noGrp="1" noRot="1" noMove="1" noResize="1" noEditPoints="1" noAdjustHandles="1" noChangeArrowheads="1" noChangeShapeType="1"/>
            </p:cNvSpPr>
            <p:nvPr/>
          </p:nvSpPr>
          <p:spPr>
            <a:xfrm>
              <a:off x="2947423" y="4083887"/>
              <a:ext cx="164400" cy="77100"/>
            </a:xfrm>
            <a:prstGeom prst="roundRect">
              <a:avLst>
                <a:gd name="adj" fmla="val 50000"/>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pic>
        <p:nvPicPr>
          <p:cNvPr id="13" name="Picture 12" descr="Sample Aegis flyer for students situated on a cellphone ">
            <a:extLst>
              <a:ext uri="{FF2B5EF4-FFF2-40B4-BE49-F238E27FC236}">
                <a16:creationId xmlns:a16="http://schemas.microsoft.com/office/drawing/2014/main" id="{B8105096-CA11-AB33-F51E-3F152BE4205B}"/>
              </a:ext>
            </a:extLst>
          </p:cNvPr>
          <p:cNvPicPr>
            <a:picLocks noGrp="1" noRot="1" noChangeAspect="1" noMove="1" noResize="1" noEditPoints="1" noAdjustHandles="1" noChangeArrowheads="1" noChangeShapeType="1" noCrop="1"/>
          </p:cNvPicPr>
          <p:nvPr/>
        </p:nvPicPr>
        <p:blipFill>
          <a:blip r:embed="rId4"/>
          <a:stretch>
            <a:fillRect/>
          </a:stretch>
        </p:blipFill>
        <p:spPr>
          <a:xfrm rot="376126">
            <a:off x="6639777" y="4042448"/>
            <a:ext cx="1489875" cy="2343393"/>
          </a:xfrm>
          <a:prstGeom prst="rect">
            <a:avLst/>
          </a:prstGeom>
        </p:spPr>
      </p:pic>
      <p:sp>
        <p:nvSpPr>
          <p:cNvPr id="776" name="Google Shape;776;p76" descr="Sample Aegis flyer for students situated on a cellphone "/>
          <p:cNvSpPr/>
          <p:nvPr/>
        </p:nvSpPr>
        <p:spPr>
          <a:xfrm rot="405871">
            <a:off x="6550522" y="3729192"/>
            <a:ext cx="1667025" cy="2951517"/>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nvGrpSpPr>
          <p:cNvPr id="7" name="Google Shape;754;p74" descr="Aegis Logo situated on a computer screen ">
            <a:extLst>
              <a:ext uri="{FF2B5EF4-FFF2-40B4-BE49-F238E27FC236}">
                <a16:creationId xmlns:a16="http://schemas.microsoft.com/office/drawing/2014/main" id="{0B044267-18A5-D2C4-7424-7A781668FE48}"/>
              </a:ext>
            </a:extLst>
          </p:cNvPr>
          <p:cNvGrpSpPr/>
          <p:nvPr/>
        </p:nvGrpSpPr>
        <p:grpSpPr>
          <a:xfrm rot="171949">
            <a:off x="217697" y="2119686"/>
            <a:ext cx="6083200" cy="4501204"/>
            <a:chOff x="2144600" y="1557475"/>
            <a:chExt cx="3330800" cy="2596750"/>
          </a:xfrm>
        </p:grpSpPr>
        <p:sp>
          <p:nvSpPr>
            <p:cNvPr id="8" name="Google Shape;755;p74">
              <a:extLst>
                <a:ext uri="{FF2B5EF4-FFF2-40B4-BE49-F238E27FC236}">
                  <a16:creationId xmlns:a16="http://schemas.microsoft.com/office/drawing/2014/main" id="{B3B3B4C3-42C6-0696-F687-6F0089B3D9CF}"/>
                </a:ext>
              </a:extLst>
            </p:cNvPr>
            <p:cNvSpPr>
              <a:spLocks noGrp="1" noRot="1" noMove="1" noResize="1" noEditPoints="1" noAdjustHandles="1" noChangeArrowheads="1" noChangeShapeType="1"/>
            </p:cNvSpPr>
            <p:nvPr/>
          </p:nvSpPr>
          <p:spPr>
            <a:xfrm>
              <a:off x="2144600" y="1557475"/>
              <a:ext cx="3330800" cy="2596750"/>
            </a:xfrm>
            <a:custGeom>
              <a:avLst/>
              <a:gdLst/>
              <a:ahLst/>
              <a:cxnLst/>
              <a:rect l="l" t="t" r="r" b="b"/>
              <a:pathLst>
                <a:path w="133232" h="103870" extrusionOk="0">
                  <a:moveTo>
                    <a:pt x="129564" y="869"/>
                  </a:moveTo>
                  <a:cubicBezTo>
                    <a:pt x="130314" y="869"/>
                    <a:pt x="131017" y="1155"/>
                    <a:pt x="131541" y="1691"/>
                  </a:cubicBezTo>
                  <a:cubicBezTo>
                    <a:pt x="132065" y="2215"/>
                    <a:pt x="132362" y="2917"/>
                    <a:pt x="132362" y="3655"/>
                  </a:cubicBezTo>
                  <a:lnTo>
                    <a:pt x="132362" y="6239"/>
                  </a:lnTo>
                  <a:lnTo>
                    <a:pt x="870" y="6239"/>
                  </a:lnTo>
                  <a:lnTo>
                    <a:pt x="870" y="3655"/>
                  </a:lnTo>
                  <a:cubicBezTo>
                    <a:pt x="870" y="2917"/>
                    <a:pt x="1167" y="2215"/>
                    <a:pt x="1691" y="1691"/>
                  </a:cubicBezTo>
                  <a:cubicBezTo>
                    <a:pt x="2215" y="1155"/>
                    <a:pt x="2918" y="869"/>
                    <a:pt x="3668" y="869"/>
                  </a:cubicBezTo>
                  <a:close/>
                  <a:moveTo>
                    <a:pt x="132362" y="7108"/>
                  </a:moveTo>
                  <a:lnTo>
                    <a:pt x="132362" y="76771"/>
                  </a:lnTo>
                  <a:lnTo>
                    <a:pt x="870" y="76771"/>
                  </a:lnTo>
                  <a:lnTo>
                    <a:pt x="870" y="7108"/>
                  </a:lnTo>
                  <a:close/>
                  <a:moveTo>
                    <a:pt x="132362" y="77641"/>
                  </a:moveTo>
                  <a:lnTo>
                    <a:pt x="132362" y="82939"/>
                  </a:lnTo>
                  <a:cubicBezTo>
                    <a:pt x="132362" y="83677"/>
                    <a:pt x="132065" y="84379"/>
                    <a:pt x="131541" y="84903"/>
                  </a:cubicBezTo>
                  <a:cubicBezTo>
                    <a:pt x="131017" y="85439"/>
                    <a:pt x="130314" y="85725"/>
                    <a:pt x="129564" y="85725"/>
                  </a:cubicBezTo>
                  <a:lnTo>
                    <a:pt x="3668" y="85725"/>
                  </a:lnTo>
                  <a:cubicBezTo>
                    <a:pt x="2918" y="85725"/>
                    <a:pt x="2215" y="85439"/>
                    <a:pt x="1691" y="84903"/>
                  </a:cubicBezTo>
                  <a:cubicBezTo>
                    <a:pt x="1167" y="84379"/>
                    <a:pt x="870" y="83677"/>
                    <a:pt x="870" y="82939"/>
                  </a:cubicBezTo>
                  <a:lnTo>
                    <a:pt x="870" y="77641"/>
                  </a:lnTo>
                  <a:close/>
                  <a:moveTo>
                    <a:pt x="78987" y="86594"/>
                  </a:moveTo>
                  <a:lnTo>
                    <a:pt x="78987" y="86665"/>
                  </a:lnTo>
                  <a:cubicBezTo>
                    <a:pt x="79058" y="94214"/>
                    <a:pt x="80951" y="97560"/>
                    <a:pt x="82082" y="98881"/>
                  </a:cubicBezTo>
                  <a:lnTo>
                    <a:pt x="82177" y="99000"/>
                  </a:lnTo>
                  <a:lnTo>
                    <a:pt x="51043" y="99000"/>
                  </a:lnTo>
                  <a:lnTo>
                    <a:pt x="51150" y="98881"/>
                  </a:lnTo>
                  <a:cubicBezTo>
                    <a:pt x="52281" y="97560"/>
                    <a:pt x="54174" y="94214"/>
                    <a:pt x="54257" y="86665"/>
                  </a:cubicBezTo>
                  <a:lnTo>
                    <a:pt x="54257" y="86594"/>
                  </a:lnTo>
                  <a:close/>
                  <a:moveTo>
                    <a:pt x="89833" y="99869"/>
                  </a:moveTo>
                  <a:cubicBezTo>
                    <a:pt x="90417" y="99869"/>
                    <a:pt x="91071" y="100108"/>
                    <a:pt x="91595" y="100501"/>
                  </a:cubicBezTo>
                  <a:cubicBezTo>
                    <a:pt x="92155" y="100917"/>
                    <a:pt x="92464" y="101453"/>
                    <a:pt x="92464" y="101965"/>
                  </a:cubicBezTo>
                  <a:lnTo>
                    <a:pt x="92464" y="103001"/>
                  </a:lnTo>
                  <a:lnTo>
                    <a:pt x="40768" y="103001"/>
                  </a:lnTo>
                  <a:lnTo>
                    <a:pt x="40768" y="101965"/>
                  </a:lnTo>
                  <a:cubicBezTo>
                    <a:pt x="40768" y="101453"/>
                    <a:pt x="41089" y="100917"/>
                    <a:pt x="41637" y="100501"/>
                  </a:cubicBezTo>
                  <a:cubicBezTo>
                    <a:pt x="42161" y="100108"/>
                    <a:pt x="42815" y="99869"/>
                    <a:pt x="43399" y="99869"/>
                  </a:cubicBezTo>
                  <a:close/>
                  <a:moveTo>
                    <a:pt x="3668" y="0"/>
                  </a:moveTo>
                  <a:cubicBezTo>
                    <a:pt x="1644" y="0"/>
                    <a:pt x="1" y="1643"/>
                    <a:pt x="1" y="3655"/>
                  </a:cubicBezTo>
                  <a:lnTo>
                    <a:pt x="1" y="82939"/>
                  </a:lnTo>
                  <a:cubicBezTo>
                    <a:pt x="1" y="84951"/>
                    <a:pt x="1644" y="86594"/>
                    <a:pt x="3668" y="86594"/>
                  </a:cubicBezTo>
                  <a:lnTo>
                    <a:pt x="53388" y="86594"/>
                  </a:lnTo>
                  <a:lnTo>
                    <a:pt x="53388" y="86665"/>
                  </a:lnTo>
                  <a:cubicBezTo>
                    <a:pt x="53329" y="91940"/>
                    <a:pt x="52352" y="95000"/>
                    <a:pt x="51555" y="96643"/>
                  </a:cubicBezTo>
                  <a:cubicBezTo>
                    <a:pt x="51066" y="97607"/>
                    <a:pt x="50590" y="98203"/>
                    <a:pt x="50281" y="98536"/>
                  </a:cubicBezTo>
                  <a:cubicBezTo>
                    <a:pt x="50138" y="98691"/>
                    <a:pt x="49995" y="98822"/>
                    <a:pt x="49852" y="98929"/>
                  </a:cubicBezTo>
                  <a:cubicBezTo>
                    <a:pt x="49828" y="98953"/>
                    <a:pt x="49804" y="98965"/>
                    <a:pt x="49781" y="98988"/>
                  </a:cubicBezTo>
                  <a:lnTo>
                    <a:pt x="49757" y="99000"/>
                  </a:lnTo>
                  <a:lnTo>
                    <a:pt x="43411" y="99000"/>
                  </a:lnTo>
                  <a:cubicBezTo>
                    <a:pt x="42601" y="99000"/>
                    <a:pt x="41720" y="99322"/>
                    <a:pt x="41041" y="99858"/>
                  </a:cubicBezTo>
                  <a:cubicBezTo>
                    <a:pt x="40303" y="100441"/>
                    <a:pt x="39898" y="101191"/>
                    <a:pt x="39898" y="101965"/>
                  </a:cubicBezTo>
                  <a:lnTo>
                    <a:pt x="39898" y="103441"/>
                  </a:lnTo>
                  <a:cubicBezTo>
                    <a:pt x="39898" y="103679"/>
                    <a:pt x="40089" y="103870"/>
                    <a:pt x="40339" y="103870"/>
                  </a:cubicBezTo>
                  <a:lnTo>
                    <a:pt x="92905" y="103870"/>
                  </a:lnTo>
                  <a:cubicBezTo>
                    <a:pt x="93143" y="103870"/>
                    <a:pt x="93334" y="103679"/>
                    <a:pt x="93334" y="103441"/>
                  </a:cubicBezTo>
                  <a:lnTo>
                    <a:pt x="93334" y="101977"/>
                  </a:lnTo>
                  <a:cubicBezTo>
                    <a:pt x="93334" y="101191"/>
                    <a:pt x="92929" y="100441"/>
                    <a:pt x="92191" y="99858"/>
                  </a:cubicBezTo>
                  <a:cubicBezTo>
                    <a:pt x="91512" y="99322"/>
                    <a:pt x="90631" y="99000"/>
                    <a:pt x="89833" y="99000"/>
                  </a:cubicBezTo>
                  <a:lnTo>
                    <a:pt x="83475" y="99000"/>
                  </a:lnTo>
                  <a:lnTo>
                    <a:pt x="83451" y="98988"/>
                  </a:lnTo>
                  <a:cubicBezTo>
                    <a:pt x="83166" y="98786"/>
                    <a:pt x="82416" y="98167"/>
                    <a:pt x="81666" y="96631"/>
                  </a:cubicBezTo>
                  <a:cubicBezTo>
                    <a:pt x="80511" y="94262"/>
                    <a:pt x="79891" y="90916"/>
                    <a:pt x="79856" y="86665"/>
                  </a:cubicBezTo>
                  <a:lnTo>
                    <a:pt x="79844" y="86594"/>
                  </a:lnTo>
                  <a:lnTo>
                    <a:pt x="129564" y="86594"/>
                  </a:lnTo>
                  <a:cubicBezTo>
                    <a:pt x="131588" y="86594"/>
                    <a:pt x="133231" y="84951"/>
                    <a:pt x="133231" y="82939"/>
                  </a:cubicBezTo>
                  <a:lnTo>
                    <a:pt x="133231" y="3655"/>
                  </a:lnTo>
                  <a:cubicBezTo>
                    <a:pt x="133231" y="1643"/>
                    <a:pt x="131588" y="0"/>
                    <a:pt x="129564" y="0"/>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C0C0C"/>
                </a:solidFill>
              </a:endParaRPr>
            </a:p>
          </p:txBody>
        </p:sp>
        <p:sp>
          <p:nvSpPr>
            <p:cNvPr id="9" name="Google Shape;756;p74">
              <a:extLst>
                <a:ext uri="{FF2B5EF4-FFF2-40B4-BE49-F238E27FC236}">
                  <a16:creationId xmlns:a16="http://schemas.microsoft.com/office/drawing/2014/main" id="{B7B28650-92EF-D553-D198-6264AB8EAEEC}"/>
                </a:ext>
              </a:extLst>
            </p:cNvPr>
            <p:cNvSpPr>
              <a:spLocks noGrp="1" noRot="1" noMove="1" noResize="1" noEditPoints="1" noAdjustHandles="1" noChangeArrowheads="1" noChangeShapeType="1"/>
            </p:cNvSpPr>
            <p:nvPr/>
          </p:nvSpPr>
          <p:spPr>
            <a:xfrm>
              <a:off x="3678425" y="3558900"/>
              <a:ext cx="263150" cy="79800"/>
            </a:xfrm>
            <a:custGeom>
              <a:avLst/>
              <a:gdLst/>
              <a:ahLst/>
              <a:cxnLst/>
              <a:rect l="l" t="t" r="r" b="b"/>
              <a:pathLst>
                <a:path w="10526" h="3192" extrusionOk="0">
                  <a:moveTo>
                    <a:pt x="8930" y="941"/>
                  </a:moveTo>
                  <a:cubicBezTo>
                    <a:pt x="9121" y="941"/>
                    <a:pt x="9275" y="1013"/>
                    <a:pt x="9394" y="1132"/>
                  </a:cubicBezTo>
                  <a:cubicBezTo>
                    <a:pt x="9514" y="1251"/>
                    <a:pt x="9585" y="1417"/>
                    <a:pt x="9585" y="1596"/>
                  </a:cubicBezTo>
                  <a:cubicBezTo>
                    <a:pt x="9585" y="1775"/>
                    <a:pt x="9514" y="1929"/>
                    <a:pt x="9394" y="2048"/>
                  </a:cubicBezTo>
                  <a:cubicBezTo>
                    <a:pt x="9275" y="2167"/>
                    <a:pt x="9121" y="2239"/>
                    <a:pt x="8930" y="2239"/>
                  </a:cubicBezTo>
                  <a:lnTo>
                    <a:pt x="1596" y="2239"/>
                  </a:lnTo>
                  <a:cubicBezTo>
                    <a:pt x="1405" y="2239"/>
                    <a:pt x="1251" y="2167"/>
                    <a:pt x="1132" y="2048"/>
                  </a:cubicBezTo>
                  <a:cubicBezTo>
                    <a:pt x="1012" y="1929"/>
                    <a:pt x="941" y="1775"/>
                    <a:pt x="941" y="1596"/>
                  </a:cubicBezTo>
                  <a:cubicBezTo>
                    <a:pt x="941" y="1417"/>
                    <a:pt x="1012" y="1251"/>
                    <a:pt x="1132" y="1132"/>
                  </a:cubicBezTo>
                  <a:cubicBezTo>
                    <a:pt x="1251" y="1013"/>
                    <a:pt x="1405" y="941"/>
                    <a:pt x="1596" y="941"/>
                  </a:cubicBezTo>
                  <a:close/>
                  <a:moveTo>
                    <a:pt x="1596" y="1"/>
                  </a:moveTo>
                  <a:cubicBezTo>
                    <a:pt x="715" y="1"/>
                    <a:pt x="0" y="715"/>
                    <a:pt x="0" y="1596"/>
                  </a:cubicBezTo>
                  <a:cubicBezTo>
                    <a:pt x="0" y="2477"/>
                    <a:pt x="715" y="3191"/>
                    <a:pt x="1596" y="3191"/>
                  </a:cubicBezTo>
                  <a:lnTo>
                    <a:pt x="8942" y="3191"/>
                  </a:lnTo>
                  <a:cubicBezTo>
                    <a:pt x="9811" y="3191"/>
                    <a:pt x="10526" y="2465"/>
                    <a:pt x="10526" y="1596"/>
                  </a:cubicBezTo>
                  <a:cubicBezTo>
                    <a:pt x="10526" y="715"/>
                    <a:pt x="9811" y="1"/>
                    <a:pt x="8942" y="1"/>
                  </a:cubicBezTo>
                  <a:close/>
                </a:path>
              </a:pathLst>
            </a:custGeom>
            <a:solidFill>
              <a:schemeClr val="dk2"/>
            </a:solidFill>
            <a:ln>
              <a:noFill/>
            </a:ln>
          </p:spPr>
          <p:txBody>
            <a:bodyPr spcFirstLastPara="1" wrap="square" lIns="121900" tIns="121900" rIns="121900" bIns="121900" anchor="ctr" anchorCtr="0">
              <a:noAutofit/>
            </a:bodyPr>
            <a:lstStyle/>
            <a:p>
              <a:endParaRPr sz="2400">
                <a:solidFill>
                  <a:srgbClr val="0C0C0C"/>
                </a:solidFill>
              </a:endParaRPr>
            </a:p>
          </p:txBody>
        </p:sp>
      </p:grpSp>
      <p:pic>
        <p:nvPicPr>
          <p:cNvPr id="12" name="Picture 11" descr="Aegis Logo situated on a computer screen ">
            <a:extLst>
              <a:ext uri="{FF2B5EF4-FFF2-40B4-BE49-F238E27FC236}">
                <a16:creationId xmlns:a16="http://schemas.microsoft.com/office/drawing/2014/main" id="{CD90FCC3-90A7-73D4-762C-464AEB32562E}"/>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rot="174848">
            <a:off x="592937" y="2430451"/>
            <a:ext cx="5303649" cy="2983303"/>
          </a:xfrm>
          <a:prstGeom prst="rect">
            <a:avLst/>
          </a:prstGeom>
        </p:spPr>
      </p:pic>
      <p:sp>
        <p:nvSpPr>
          <p:cNvPr id="775" name="Google Shape;775;p76"/>
          <p:cNvSpPr txBox="1">
            <a:spLocks noGrp="1"/>
          </p:cNvSpPr>
          <p:nvPr>
            <p:ph type="subTitle" idx="1"/>
          </p:nvPr>
        </p:nvSpPr>
        <p:spPr>
          <a:xfrm>
            <a:off x="3162687" y="949570"/>
            <a:ext cx="8232822" cy="1851200"/>
          </a:xfrm>
          <a:prstGeom prst="rect">
            <a:avLst/>
          </a:prstGeom>
        </p:spPr>
        <p:txBody>
          <a:bodyPr spcFirstLastPara="1" vert="horz" wrap="square" lIns="121900" tIns="121900" rIns="121900" bIns="121900" rtlCol="0" anchor="t" anchorCtr="0">
            <a:noAutofit/>
          </a:bodyPr>
          <a:lstStyle/>
          <a:p>
            <a:pPr marL="0" indent="0"/>
            <a:r>
              <a:rPr lang="en" sz="2400" dirty="0"/>
              <a:t>is a</a:t>
            </a:r>
            <a:r>
              <a:rPr lang="en" sz="2400" b="1" dirty="0"/>
              <a:t> Public Education Resource </a:t>
            </a:r>
            <a:r>
              <a:rPr lang="en" sz="2400" dirty="0"/>
              <a:t>created by </a:t>
            </a:r>
          </a:p>
          <a:p>
            <a:pPr marL="0" indent="0"/>
            <a:r>
              <a:rPr lang="en" sz="2400" dirty="0"/>
              <a:t>                    KSU students &amp; Georgia community members. </a:t>
            </a:r>
            <a:endParaRPr sz="2400" dirty="0"/>
          </a:p>
        </p:txBody>
      </p:sp>
      <p:sp>
        <p:nvSpPr>
          <p:cNvPr id="778" name="Google Shape;778;p76"/>
          <p:cNvSpPr txBox="1">
            <a:spLocks noGrp="1"/>
          </p:cNvSpPr>
          <p:nvPr>
            <p:ph type="title"/>
          </p:nvPr>
        </p:nvSpPr>
        <p:spPr>
          <a:xfrm>
            <a:off x="520531" y="509438"/>
            <a:ext cx="7453023" cy="877200"/>
          </a:xfrm>
          <a:prstGeom prst="rect">
            <a:avLst/>
          </a:prstGeom>
        </p:spPr>
        <p:txBody>
          <a:bodyPr spcFirstLastPara="1" vert="horz" wrap="square" lIns="121900" tIns="121900" rIns="121900" bIns="121900" rtlCol="0" anchor="ctr" anchorCtr="0">
            <a:noAutofit/>
          </a:bodyPr>
          <a:lstStyle/>
          <a:p>
            <a:r>
              <a:rPr lang="en-US" dirty="0">
                <a:latin typeface="+mj-lt"/>
              </a:rPr>
              <a:t>The </a:t>
            </a:r>
            <a:r>
              <a:rPr lang="en" dirty="0">
                <a:solidFill>
                  <a:schemeClr val="lt1"/>
                </a:solidFill>
                <a:latin typeface="+mj-lt"/>
              </a:rPr>
              <a:t>Aegis </a:t>
            </a:r>
            <a:br>
              <a:rPr lang="en" dirty="0">
                <a:solidFill>
                  <a:schemeClr val="lt1"/>
                </a:solidFill>
                <a:latin typeface="+mj-lt"/>
              </a:rPr>
            </a:br>
            <a:r>
              <a:rPr lang="en" dirty="0">
                <a:solidFill>
                  <a:schemeClr val="lt1"/>
                </a:solidFill>
                <a:latin typeface="+mj-lt"/>
              </a:rPr>
              <a:t>Digital Museum</a:t>
            </a:r>
            <a:endParaRPr dirty="0">
              <a:solidFill>
                <a:schemeClr val="l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6"/>
                                        </p:tgtEl>
                                        <p:attrNameLst>
                                          <p:attrName>style.visibility</p:attrName>
                                        </p:attrNameLst>
                                      </p:cBhvr>
                                      <p:to>
                                        <p:strVal val="visible"/>
                                      </p:to>
                                    </p:set>
                                    <p:anim calcmode="lin" valueType="num">
                                      <p:cBhvr additive="base">
                                        <p:cTn id="7" dur="1000"/>
                                        <p:tgtEl>
                                          <p:spTgt spid="7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pic>
        <p:nvPicPr>
          <p:cNvPr id="32" name="Picture 31" descr="Computer screenshot of the Aegis Digital Museum website as it currently looks, which is basic gray boxes with general topic titles. ">
            <a:extLst>
              <a:ext uri="{FF2B5EF4-FFF2-40B4-BE49-F238E27FC236}">
                <a16:creationId xmlns:a16="http://schemas.microsoft.com/office/drawing/2014/main" id="{365BFA14-B299-EB99-C83D-1165A0F47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38" y="139135"/>
            <a:ext cx="6806342" cy="3619086"/>
          </a:xfrm>
          <a:prstGeom prst="rect">
            <a:avLst/>
          </a:prstGeom>
        </p:spPr>
      </p:pic>
      <p:sp>
        <p:nvSpPr>
          <p:cNvPr id="35" name="TextBox 34">
            <a:extLst>
              <a:ext uri="{FF2B5EF4-FFF2-40B4-BE49-F238E27FC236}">
                <a16:creationId xmlns:a16="http://schemas.microsoft.com/office/drawing/2014/main" id="{57064212-3DE8-0D28-E376-B2A622548815}"/>
              </a:ext>
            </a:extLst>
          </p:cNvPr>
          <p:cNvSpPr txBox="1">
            <a:spLocks/>
          </p:cNvSpPr>
          <p:nvPr/>
        </p:nvSpPr>
        <p:spPr>
          <a:xfrm>
            <a:off x="1903876" y="305147"/>
            <a:ext cx="3883692" cy="307777"/>
          </a:xfrm>
          <a:prstGeom prst="rect">
            <a:avLst/>
          </a:prstGeom>
          <a:noFill/>
        </p:spPr>
        <p:txBody>
          <a:bodyPr wrap="none" rtlCol="0">
            <a:spAutoFit/>
          </a:bodyPr>
          <a:lstStyle/>
          <a:p>
            <a:r>
              <a:rPr lang="en-US" sz="1400" dirty="0">
                <a:hlinkClick r:id="rId4"/>
              </a:rPr>
              <a:t>https://aegisdigitalmuseum.kennesaw.edu</a:t>
            </a:r>
            <a:r>
              <a:rPr lang="en-US" sz="1400" dirty="0"/>
              <a:t>    </a:t>
            </a:r>
          </a:p>
        </p:txBody>
      </p:sp>
      <p:sp>
        <p:nvSpPr>
          <p:cNvPr id="6" name="Down Arrow 5">
            <a:extLst>
              <a:ext uri="{FF2B5EF4-FFF2-40B4-BE49-F238E27FC236}">
                <a16:creationId xmlns:a16="http://schemas.microsoft.com/office/drawing/2014/main" id="{03E29C88-8C3B-DBF7-9B88-4EC45B34F1EC}"/>
              </a:ext>
              <a:ext uri="{C183D7F6-B498-43B3-948B-1728B52AA6E4}">
                <adec:decorative xmlns:adec="http://schemas.microsoft.com/office/drawing/2017/decorative" val="1"/>
              </a:ext>
            </a:extLst>
          </p:cNvPr>
          <p:cNvSpPr/>
          <p:nvPr/>
        </p:nvSpPr>
        <p:spPr>
          <a:xfrm>
            <a:off x="8936898" y="1346104"/>
            <a:ext cx="290794" cy="5545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current collections up on the aegis website. Many of the titles are consistent with the subject titles students will find on the library's website.  ">
            <a:extLst>
              <a:ext uri="{FF2B5EF4-FFF2-40B4-BE49-F238E27FC236}">
                <a16:creationId xmlns:a16="http://schemas.microsoft.com/office/drawing/2014/main" id="{4D57FB90-F481-6FD7-E242-8EF30CF095CA}"/>
              </a:ext>
            </a:extLst>
          </p:cNvPr>
          <p:cNvPicPr>
            <a:picLocks noChangeAspect="1"/>
          </p:cNvPicPr>
          <p:nvPr/>
        </p:nvPicPr>
        <p:blipFill>
          <a:blip r:embed="rId5"/>
          <a:stretch>
            <a:fillRect/>
          </a:stretch>
        </p:blipFill>
        <p:spPr>
          <a:xfrm>
            <a:off x="269033" y="3538085"/>
            <a:ext cx="3576689" cy="3140507"/>
          </a:xfrm>
          <a:prstGeom prst="rect">
            <a:avLst/>
          </a:prstGeom>
        </p:spPr>
      </p:pic>
      <p:sp>
        <p:nvSpPr>
          <p:cNvPr id="5" name="Right Arrow 4">
            <a:extLst>
              <a:ext uri="{FF2B5EF4-FFF2-40B4-BE49-F238E27FC236}">
                <a16:creationId xmlns:a16="http://schemas.microsoft.com/office/drawing/2014/main" id="{634DF357-2E11-29D3-867A-C80A03C17C69}"/>
              </a:ext>
              <a:ext uri="{C183D7F6-B498-43B3-948B-1728B52AA6E4}">
                <adec:decorative xmlns:adec="http://schemas.microsoft.com/office/drawing/2017/decorative" val="1"/>
              </a:ext>
            </a:extLst>
          </p:cNvPr>
          <p:cNvSpPr/>
          <p:nvPr/>
        </p:nvSpPr>
        <p:spPr>
          <a:xfrm rot="10800000">
            <a:off x="7510187" y="375067"/>
            <a:ext cx="583970" cy="237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C4AE069-F0B4-64D4-FEEA-94EC610FA987}"/>
              </a:ext>
            </a:extLst>
          </p:cNvPr>
          <p:cNvSpPr>
            <a:spLocks noGrp="1"/>
          </p:cNvSpPr>
          <p:nvPr>
            <p:ph type="title"/>
          </p:nvPr>
        </p:nvSpPr>
        <p:spPr>
          <a:xfrm>
            <a:off x="7196347" y="756978"/>
            <a:ext cx="3771897" cy="650000"/>
          </a:xfrm>
        </p:spPr>
        <p:txBody>
          <a:bodyPr/>
          <a:lstStyle/>
          <a:p>
            <a:pPr algn="ctr"/>
            <a:r>
              <a:rPr lang="en-US" sz="2400" dirty="0">
                <a:latin typeface="Barlow" pitchFamily="2" charset="77"/>
              </a:rPr>
              <a:t>Current Look</a:t>
            </a:r>
            <a:br>
              <a:rPr lang="en-US" sz="2400" dirty="0">
                <a:latin typeface="Barlow" pitchFamily="2" charset="77"/>
              </a:rPr>
            </a:br>
            <a:r>
              <a:rPr lang="en-US" sz="2400" dirty="0">
                <a:latin typeface="Barlow" pitchFamily="2" charset="77"/>
              </a:rPr>
              <a:t>vs</a:t>
            </a:r>
            <a:br>
              <a:rPr lang="en-US" sz="2400" dirty="0">
                <a:latin typeface="Barlow" pitchFamily="2" charset="77"/>
              </a:rPr>
            </a:br>
            <a:r>
              <a:rPr lang="en-US" sz="2400" dirty="0">
                <a:latin typeface="Barlow" pitchFamily="2" charset="77"/>
              </a:rPr>
              <a:t>Goal</a:t>
            </a:r>
          </a:p>
        </p:txBody>
      </p:sp>
      <p:pic>
        <p:nvPicPr>
          <p:cNvPr id="2" name="Picture 1" descr="Screenshot of the &quot;browse by topic&quot; page from the Digital Public Library of America's website. This website has interesting images exemplifying the different collection topics (such as the American Civil War, Food, Women in Science, etc.)">
            <a:extLst>
              <a:ext uri="{FF2B5EF4-FFF2-40B4-BE49-F238E27FC236}">
                <a16:creationId xmlns:a16="http://schemas.microsoft.com/office/drawing/2014/main" id="{E9467EAE-FAA8-1D12-A2D9-A3DDAEEE0867}"/>
              </a:ext>
            </a:extLst>
          </p:cNvPr>
          <p:cNvPicPr>
            <a:picLocks noChangeAspect="1"/>
          </p:cNvPicPr>
          <p:nvPr/>
        </p:nvPicPr>
        <p:blipFill>
          <a:blip r:embed="rId6"/>
          <a:stretch>
            <a:fillRect/>
          </a:stretch>
        </p:blipFill>
        <p:spPr>
          <a:xfrm>
            <a:off x="5686768" y="1996746"/>
            <a:ext cx="6358926" cy="4681846"/>
          </a:xfrm>
          <a:prstGeom prst="rect">
            <a:avLst/>
          </a:prstGeom>
        </p:spPr>
      </p:pic>
    </p:spTree>
    <p:extLst>
      <p:ext uri="{BB962C8B-B14F-4D97-AF65-F5344CB8AC3E}">
        <p14:creationId xmlns:p14="http://schemas.microsoft.com/office/powerpoint/2010/main" val="283765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3" name="Title 2">
            <a:extLst>
              <a:ext uri="{FF2B5EF4-FFF2-40B4-BE49-F238E27FC236}">
                <a16:creationId xmlns:a16="http://schemas.microsoft.com/office/drawing/2014/main" id="{7C6D4291-67EE-AB7F-85CB-41CC6E220062}"/>
              </a:ext>
            </a:extLst>
          </p:cNvPr>
          <p:cNvSpPr txBox="1">
            <a:spLocks/>
          </p:cNvSpPr>
          <p:nvPr/>
        </p:nvSpPr>
        <p:spPr>
          <a:xfrm>
            <a:off x="1092717" y="1364062"/>
            <a:ext cx="10235980" cy="49970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733" b="1" i="0" u="none" strike="noStrike" kern="0" cap="none" spc="0" normalizeH="0" baseline="0" noProof="0" dirty="0">
                <a:ln>
                  <a:noFill/>
                </a:ln>
                <a:solidFill>
                  <a:schemeClr val="tx1"/>
                </a:solidFill>
                <a:effectLst/>
                <a:uLnTx/>
                <a:uFillTx/>
                <a:latin typeface="Barlow" pitchFamily="2" charset="77"/>
                <a:ea typeface="Times New Roman" panose="02020603050405020304" pitchFamily="18" charset="0"/>
                <a:cs typeface="BIG CASLON MEDIUM" panose="02000603090000020003" pitchFamily="2" charset="-79"/>
              </a:rPr>
              <a:t>ENGL 1101: Intangible Rhetorics</a:t>
            </a:r>
            <a:endParaRPr kumimoji="0" lang="en-US" sz="1733" b="0" i="0" u="none" strike="noStrike" kern="100" cap="none" spc="0" normalizeH="0" baseline="0" noProof="0" dirty="0">
              <a:ln>
                <a:noFill/>
              </a:ln>
              <a:solidFill>
                <a:schemeClr val="tx1"/>
              </a:solidFill>
              <a:effectLst/>
              <a:uLnTx/>
              <a:uFillTx/>
              <a:latin typeface="Barlow" pitchFamily="2" charset="77"/>
              <a:ea typeface="Aptos" panose="020B0004020202020204" pitchFamily="34" charset="0"/>
              <a:cs typeface="Big Caslon Medium" panose="02000603090000020003"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67" b="0" i="0" u="none" strike="noStrike" kern="0" cap="none" spc="0" normalizeH="0" baseline="0" noProof="0" dirty="0">
                <a:ln>
                  <a:noFill/>
                </a:ln>
                <a:solidFill>
                  <a:schemeClr val="tx1"/>
                </a:solidFill>
                <a:effectLst/>
                <a:uLnTx/>
                <a:uFillTx/>
                <a:latin typeface="Barlow" pitchFamily="2" charset="77"/>
                <a:ea typeface="Times New Roman" panose="02020603050405020304" pitchFamily="18" charset="0"/>
                <a:cs typeface="Big Caslon Medium" panose="02000603090000020003" pitchFamily="2" charset="-79"/>
              </a:rPr>
              <a:t>Departing from conventional textual examinations of rhetoric, ENGL 1101: “Intangible Rhetorics” invites students to explore the preservation and adaptation of intangible cultural heritage in contemporary life, including but not limited to </a:t>
            </a:r>
            <a:r>
              <a:rPr kumimoji="0" lang="en-US" sz="1667" b="1" i="1" u="none" strike="noStrike" kern="0" cap="none" spc="0" normalizeH="0" baseline="0" noProof="0" dirty="0">
                <a:ln>
                  <a:noFill/>
                </a:ln>
                <a:solidFill>
                  <a:schemeClr val="tx1"/>
                </a:solidFill>
                <a:effectLst/>
                <a:uLnTx/>
                <a:uFillTx/>
                <a:latin typeface="Barlow" pitchFamily="2" charset="77"/>
                <a:ea typeface="Times New Roman" panose="02020603050405020304" pitchFamily="18" charset="0"/>
                <a:cs typeface="BIG CASLON MEDIUM" panose="02000603090000020003" pitchFamily="2" charset="-79"/>
              </a:rPr>
              <a:t>language, folklore, sustainability practices, dance and music, rites of passage, and foodways</a:t>
            </a:r>
            <a:r>
              <a:rPr kumimoji="0" lang="en-US" sz="1667" b="0" i="0" u="none" strike="noStrike" kern="0" cap="none" spc="0" normalizeH="0" baseline="0" noProof="0" dirty="0">
                <a:ln>
                  <a:noFill/>
                </a:ln>
                <a:solidFill>
                  <a:schemeClr val="tx1"/>
                </a:solidFill>
                <a:effectLst/>
                <a:uLnTx/>
                <a:uFillTx/>
                <a:latin typeface="Barlow" pitchFamily="2" charset="77"/>
                <a:ea typeface="Times New Roman" panose="02020603050405020304" pitchFamily="18" charset="0"/>
                <a:cs typeface="Big Caslon Medium" panose="02000603090000020003" pitchFamily="2" charset="-79"/>
              </a:rPr>
              <a:t>. Students will develop their skills in rhetorical analyses, practical research, and multimodal composition by examining the role of heritage in the forming and maintaining of community and cultural identity. We will trace the ways in which globalization, technology, and popular culture have not only impacted the present, but chart their instrumental functions in safeguarding intangible heritage through digital storytelling. </a:t>
            </a:r>
            <a:endParaRPr kumimoji="0" lang="en-US" sz="1667" b="0" i="0" u="none" strike="noStrike" kern="100" cap="none" spc="0" normalizeH="0" baseline="0" noProof="0" dirty="0">
              <a:ln>
                <a:noFill/>
              </a:ln>
              <a:solidFill>
                <a:schemeClr val="tx1"/>
              </a:solidFill>
              <a:effectLst/>
              <a:uLnTx/>
              <a:uFillTx/>
              <a:latin typeface="Barlow" pitchFamily="2" charset="77"/>
              <a:ea typeface="Aptos" panose="020B0004020202020204" pitchFamily="34" charset="0"/>
              <a:cs typeface="Big Caslon Medium" panose="02000603090000020003"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733" b="0" i="0" u="none" strike="noStrike" kern="0" cap="none" spc="0" normalizeH="0" baseline="0" noProof="0" dirty="0">
                <a:ln>
                  <a:noFill/>
                </a:ln>
                <a:solidFill>
                  <a:schemeClr val="tx1"/>
                </a:solidFill>
                <a:effectLst/>
                <a:highlight>
                  <a:srgbClr val="FFFFFF"/>
                </a:highlight>
                <a:uLnTx/>
                <a:uFillTx/>
                <a:latin typeface="Barlow" pitchFamily="2" charset="77"/>
                <a:ea typeface="Times New Roman" panose="02020603050405020304" pitchFamily="18" charset="0"/>
                <a:cs typeface="Big Caslon Medium" panose="02000603090000020003" pitchFamily="2" charset="-79"/>
              </a:rPr>
              <a:t> </a:t>
            </a:r>
            <a:endParaRPr kumimoji="0" lang="en-US" sz="1733" b="0" i="0" u="none" strike="noStrike" kern="100" cap="none" spc="0" normalizeH="0" baseline="0" noProof="0" dirty="0">
              <a:ln>
                <a:noFill/>
              </a:ln>
              <a:solidFill>
                <a:schemeClr val="tx1"/>
              </a:solidFill>
              <a:effectLst/>
              <a:highlight>
                <a:srgbClr val="FFFFFF"/>
              </a:highlight>
              <a:uLnTx/>
              <a:uFillTx/>
              <a:latin typeface="Barlow" pitchFamily="2" charset="77"/>
              <a:ea typeface="Aptos" panose="020B0004020202020204" pitchFamily="34" charset="0"/>
              <a:cs typeface="Big Caslon Medium" panose="02000603090000020003"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733" b="1" i="0" u="none" strike="noStrike" kern="100" cap="none" spc="0" normalizeH="0" baseline="0" noProof="0" dirty="0">
                <a:ln>
                  <a:noFill/>
                </a:ln>
                <a:solidFill>
                  <a:schemeClr val="tx1"/>
                </a:solidFill>
                <a:effectLst/>
                <a:uLnTx/>
                <a:uFillTx/>
                <a:latin typeface="Barlow" pitchFamily="2" charset="77"/>
                <a:ea typeface="Aptos" panose="020B0004020202020204" pitchFamily="34" charset="0"/>
                <a:cs typeface="BIG CASLON MEDIUM" panose="02000603090000020003" pitchFamily="2" charset="-79"/>
              </a:rPr>
              <a:t>ENGL 1102: Material Cultures</a:t>
            </a:r>
            <a:endParaRPr kumimoji="0" lang="en-US" sz="1733" b="0" i="0" u="none" strike="noStrike" kern="100" cap="none" spc="0" normalizeH="0" baseline="0" noProof="0" dirty="0">
              <a:ln>
                <a:noFill/>
              </a:ln>
              <a:solidFill>
                <a:schemeClr val="tx1"/>
              </a:solidFill>
              <a:effectLst/>
              <a:uLnTx/>
              <a:uFillTx/>
              <a:latin typeface="Barlow" pitchFamily="2" charset="77"/>
              <a:ea typeface="Aptos" panose="020B0004020202020204" pitchFamily="34" charset="0"/>
              <a:cs typeface="Big Caslon Medium" panose="02000603090000020003"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67" b="0" i="0" u="none" strike="noStrike" kern="100" cap="none" spc="0" normalizeH="0" baseline="0" noProof="0" dirty="0">
                <a:ln>
                  <a:noFill/>
                </a:ln>
                <a:solidFill>
                  <a:schemeClr val="tx1"/>
                </a:solidFill>
                <a:effectLst/>
                <a:uLnTx/>
                <a:uFillTx/>
                <a:latin typeface="Barlow" pitchFamily="2" charset="77"/>
                <a:ea typeface="Aptos" panose="020B0004020202020204" pitchFamily="34" charset="0"/>
                <a:cs typeface="Big Caslon Medium" panose="02000603090000020003" pitchFamily="2" charset="-79"/>
              </a:rPr>
              <a:t>As an alternative to the written word, cultural artifacts historicize the lives of both objects and people in profound and unforeseen ways. In ENGL 1102: “Material Cultures,” students will choose a cultural artifact for a semester-long research project, and in writing about material culture, will learn about </a:t>
            </a:r>
            <a:r>
              <a:rPr kumimoji="0" lang="en-US" sz="1667" b="1" i="1" u="none" strike="noStrike" kern="100" cap="none" spc="0" normalizeH="0" baseline="0" noProof="0" dirty="0">
                <a:ln>
                  <a:noFill/>
                </a:ln>
                <a:solidFill>
                  <a:schemeClr val="tx1"/>
                </a:solidFill>
                <a:effectLst/>
                <a:uLnTx/>
                <a:uFillTx/>
                <a:latin typeface="Barlow" pitchFamily="2" charset="77"/>
                <a:ea typeface="Aptos" panose="020B0004020202020204" pitchFamily="34" charset="0"/>
                <a:cs typeface="BIG CASLON MEDIUM" panose="02000603090000020003" pitchFamily="2" charset="-79"/>
              </a:rPr>
              <a:t>the origins, applications, impacts, and evolutions of their objects, and about the people who made, sold, bought, and used them</a:t>
            </a:r>
            <a:r>
              <a:rPr kumimoji="0" lang="en-US" sz="1667" b="0" i="0" u="none" strike="noStrike" kern="100" cap="none" spc="0" normalizeH="0" baseline="0" noProof="0" dirty="0">
                <a:ln>
                  <a:noFill/>
                </a:ln>
                <a:solidFill>
                  <a:schemeClr val="tx1"/>
                </a:solidFill>
                <a:effectLst/>
                <a:uLnTx/>
                <a:uFillTx/>
                <a:latin typeface="Barlow" pitchFamily="2" charset="77"/>
                <a:ea typeface="Aptos" panose="020B0004020202020204" pitchFamily="34" charset="0"/>
                <a:cs typeface="Big Caslon Medium" panose="02000603090000020003" pitchFamily="2" charset="-79"/>
              </a:rPr>
              <a:t>. As a final deliverable for the course, students will work with historical, archival, and contemporary academic research to curate/compose exhibits for the </a:t>
            </a:r>
            <a:r>
              <a:rPr kumimoji="0" lang="en-US" sz="1667" b="0" i="1" u="none" strike="noStrike" kern="100" cap="none" spc="0" normalizeH="0" baseline="0" noProof="0" dirty="0">
                <a:ln>
                  <a:noFill/>
                </a:ln>
                <a:solidFill>
                  <a:schemeClr val="tx1"/>
                </a:solidFill>
                <a:effectLst/>
                <a:uLnTx/>
                <a:uFillTx/>
                <a:latin typeface="Barlow" pitchFamily="2" charset="77"/>
                <a:ea typeface="Aptos" panose="020B0004020202020204" pitchFamily="34" charset="0"/>
                <a:cs typeface="BIG CASLON MEDIUM" panose="02000603090000020003" pitchFamily="2" charset="-79"/>
              </a:rPr>
              <a:t>Aegis Digital Museum</a:t>
            </a:r>
            <a:r>
              <a:rPr kumimoji="0" lang="en-US" sz="1667" b="0" i="0" u="none" strike="noStrike" kern="100" cap="none" spc="0" normalizeH="0" baseline="0" noProof="0" dirty="0">
                <a:ln>
                  <a:noFill/>
                </a:ln>
                <a:solidFill>
                  <a:schemeClr val="tx1"/>
                </a:solidFill>
                <a:effectLst/>
                <a:uLnTx/>
                <a:uFillTx/>
                <a:latin typeface="Barlow" pitchFamily="2" charset="77"/>
                <a:ea typeface="Aptos" panose="020B0004020202020204" pitchFamily="34" charset="0"/>
                <a:cs typeface="Big Caslon Medium" panose="02000603090000020003" pitchFamily="2" charset="-79"/>
              </a:rPr>
              <a:t>, a public-education resource focused on shielding both the extraordinary and everyday histories of people, places, and things that impact our society and world at large.  </a:t>
            </a:r>
          </a:p>
        </p:txBody>
      </p:sp>
      <p:sp>
        <p:nvSpPr>
          <p:cNvPr id="4" name="Title 3">
            <a:extLst>
              <a:ext uri="{FF2B5EF4-FFF2-40B4-BE49-F238E27FC236}">
                <a16:creationId xmlns:a16="http://schemas.microsoft.com/office/drawing/2014/main" id="{F42C5A41-60B2-83FD-C657-088796BB0DF7}"/>
              </a:ext>
            </a:extLst>
          </p:cNvPr>
          <p:cNvSpPr txBox="1">
            <a:spLocks noGrp="1"/>
          </p:cNvSpPr>
          <p:nvPr>
            <p:ph type="title" idx="4294967295"/>
          </p:nvPr>
        </p:nvSpPr>
        <p:spPr>
          <a:xfrm>
            <a:off x="631868" y="496864"/>
            <a:ext cx="1115767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0" cap="none" spc="0" normalizeH="0" baseline="0" noProof="0" dirty="0">
                <a:ln>
                  <a:noFill/>
                </a:ln>
                <a:solidFill>
                  <a:schemeClr val="tx1"/>
                </a:solidFill>
                <a:effectLst/>
                <a:uLnTx/>
                <a:uFillTx/>
                <a:latin typeface="+mn-lt"/>
                <a:ea typeface="Aptos" panose="020B0004020202020204" pitchFamily="34" charset="0"/>
                <a:cs typeface="BIG CASLON MEDIUM" panose="02000603090000020003" pitchFamily="2" charset="-79"/>
              </a:rPr>
              <a:t>ENGL 1101 &amp; 1102: First-Year Composition (Examples)</a:t>
            </a:r>
            <a:endParaRPr kumimoji="0" lang="en-US" sz="3200" b="0" i="0" u="none" strike="noStrike" kern="100" cap="none" spc="0" normalizeH="0" baseline="0" noProof="0" dirty="0">
              <a:ln>
                <a:noFill/>
              </a:ln>
              <a:solidFill>
                <a:schemeClr val="tx1"/>
              </a:solidFill>
              <a:effectLst/>
              <a:uLnTx/>
              <a:uFillTx/>
              <a:latin typeface="Barlow" pitchFamily="2" charset="77"/>
              <a:ea typeface="Aptos" panose="020B0004020202020204" pitchFamily="34" charset="0"/>
              <a:cs typeface="Big Caslon Medium" panose="020006030900000200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52589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3" name="Freeform: Shape 2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5" name="Freeform: Shape 2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7" name="Rectangle 26">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E9B86C0-FDA1-4FEB-807F-B6CA59CE8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17019" y="0"/>
            <a:ext cx="5578823" cy="6028256"/>
          </a:xfrm>
          <a:custGeom>
            <a:avLst/>
            <a:gdLst>
              <a:gd name="connsiteX0" fmla="*/ 0 w 5578823"/>
              <a:gd name="connsiteY0" fmla="*/ 0 h 6028256"/>
              <a:gd name="connsiteX1" fmla="*/ 3897606 w 5578823"/>
              <a:gd name="connsiteY1" fmla="*/ 0 h 6028256"/>
              <a:gd name="connsiteX2" fmla="*/ 4274232 w 5578823"/>
              <a:gd name="connsiteY2" fmla="*/ 360545 h 6028256"/>
              <a:gd name="connsiteX3" fmla="*/ 4673934 w 5578823"/>
              <a:gd name="connsiteY3" fmla="*/ 738354 h 6028256"/>
              <a:gd name="connsiteX4" fmla="*/ 5421862 w 5578823"/>
              <a:gd name="connsiteY4" fmla="*/ 1773839 h 6028256"/>
              <a:gd name="connsiteX5" fmla="*/ 5469198 w 5578823"/>
              <a:gd name="connsiteY5" fmla="*/ 3329255 h 6028256"/>
              <a:gd name="connsiteX6" fmla="*/ 4741546 w 5578823"/>
              <a:gd name="connsiteY6" fmla="*/ 4877588 h 6028256"/>
              <a:gd name="connsiteX7" fmla="*/ 1325600 w 5578823"/>
              <a:gd name="connsiteY7" fmla="*/ 5980388 h 6028256"/>
              <a:gd name="connsiteX8" fmla="*/ 137593 w 5578823"/>
              <a:gd name="connsiteY8" fmla="*/ 5804042 h 6028256"/>
              <a:gd name="connsiteX9" fmla="*/ 0 w 5578823"/>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16" name="TextBox 15">
            <a:extLst>
              <a:ext uri="{FF2B5EF4-FFF2-40B4-BE49-F238E27FC236}">
                <a16:creationId xmlns:a16="http://schemas.microsoft.com/office/drawing/2014/main" id="{15186870-38A9-3449-B389-B11A030C99C3}"/>
              </a:ext>
            </a:extLst>
          </p:cNvPr>
          <p:cNvSpPr txBox="1"/>
          <p:nvPr/>
        </p:nvSpPr>
        <p:spPr>
          <a:xfrm>
            <a:off x="646444" y="1238491"/>
            <a:ext cx="10777959" cy="5002117"/>
          </a:xfrm>
          <a:prstGeom prst="rect">
            <a:avLst/>
          </a:prstGeom>
        </p:spPr>
        <p:txBody>
          <a:bodyPr vert="horz" lIns="91440" tIns="45720" rIns="91440" bIns="45720" rtlCol="0">
            <a:noAutofit/>
          </a:bodyPr>
          <a:lstStyle/>
          <a:p>
            <a:pPr>
              <a:lnSpc>
                <a:spcPct val="115000"/>
              </a:lnSpc>
              <a:spcAft>
                <a:spcPts val="800"/>
              </a:spcAft>
            </a:pPr>
            <a:r>
              <a:rPr lang="en-US" sz="1600" dirty="0">
                <a:solidFill>
                  <a:schemeClr val="tx1">
                    <a:alpha val="70000"/>
                  </a:schemeClr>
                </a:solidFill>
              </a:rPr>
              <a:t>The </a:t>
            </a:r>
            <a:r>
              <a:rPr lang="en-US" sz="1600" b="1" i="1" dirty="0">
                <a:solidFill>
                  <a:schemeClr val="tx1">
                    <a:alpha val="70000"/>
                  </a:schemeClr>
                </a:solidFill>
              </a:rPr>
              <a:t>Final Portfolio Project</a:t>
            </a:r>
            <a:r>
              <a:rPr lang="en-US" sz="1600" b="1" dirty="0">
                <a:solidFill>
                  <a:schemeClr val="tx1">
                    <a:alpha val="70000"/>
                  </a:schemeClr>
                </a:solidFill>
              </a:rPr>
              <a:t> </a:t>
            </a:r>
            <a:r>
              <a:rPr lang="en-US" sz="1600" dirty="0">
                <a:solidFill>
                  <a:schemeClr val="tx1">
                    <a:alpha val="70000"/>
                  </a:schemeClr>
                </a:solidFill>
              </a:rPr>
              <a:t>consists of a final artifact or deliverable that students create out of (and in addition to)  Semester Research Portfolios. </a:t>
            </a:r>
            <a:br>
              <a:rPr lang="en-US" sz="1600" b="1" cap="small" dirty="0">
                <a:solidFill>
                  <a:schemeClr val="tx1">
                    <a:alpha val="70000"/>
                  </a:schemeClr>
                </a:solidFill>
              </a:rPr>
            </a:br>
            <a:endParaRPr lang="en-US" sz="1600" dirty="0">
              <a:solidFill>
                <a:schemeClr val="tx1">
                  <a:alpha val="70000"/>
                </a:schemeClr>
              </a:solidFill>
            </a:endParaRPr>
          </a:p>
          <a:p>
            <a:pPr marL="457189" indent="-228600">
              <a:lnSpc>
                <a:spcPct val="115000"/>
              </a:lnSpc>
              <a:buFont typeface="Arial" panose="020B0604020202020204" pitchFamily="34" charset="0"/>
              <a:buChar char="•"/>
            </a:pPr>
            <a:r>
              <a:rPr lang="en-US" sz="1500" b="1" dirty="0">
                <a:solidFill>
                  <a:schemeClr val="tx1">
                    <a:alpha val="70000"/>
                  </a:schemeClr>
                </a:solidFill>
              </a:rPr>
              <a:t>Digitize a primary source </a:t>
            </a:r>
            <a:r>
              <a:rPr lang="en-US" sz="1500" dirty="0">
                <a:solidFill>
                  <a:schemeClr val="tx1">
                    <a:alpha val="70000"/>
                  </a:schemeClr>
                </a:solidFill>
              </a:rPr>
              <a:t>made available for student use and create an entry for the digital museum. This would consist of media files (</a:t>
            </a:r>
            <a:r>
              <a:rPr lang="en-US" sz="1500" b="1" dirty="0">
                <a:solidFill>
                  <a:schemeClr val="tx1">
                    <a:alpha val="70000"/>
                  </a:schemeClr>
                </a:solidFill>
              </a:rPr>
              <a:t>high-resolution scans, images, video, sound recordings</a:t>
            </a:r>
            <a:r>
              <a:rPr lang="en-US" sz="1500" dirty="0">
                <a:solidFill>
                  <a:schemeClr val="tx1">
                    <a:alpha val="70000"/>
                  </a:schemeClr>
                </a:solidFill>
              </a:rPr>
              <a:t>) and written descriptions, profiles, etc.</a:t>
            </a:r>
            <a:br>
              <a:rPr lang="en-US" sz="1500" dirty="0">
                <a:solidFill>
                  <a:schemeClr val="tx1">
                    <a:alpha val="70000"/>
                  </a:schemeClr>
                </a:solidFill>
              </a:rPr>
            </a:br>
            <a:endParaRPr lang="en-US" sz="1500" dirty="0">
              <a:solidFill>
                <a:schemeClr val="tx1">
                  <a:alpha val="70000"/>
                </a:schemeClr>
              </a:solidFill>
            </a:endParaRPr>
          </a:p>
          <a:p>
            <a:pPr marL="457189" indent="-228600">
              <a:lnSpc>
                <a:spcPct val="115000"/>
              </a:lnSpc>
              <a:buFont typeface="Arial" panose="020B0604020202020204" pitchFamily="34" charset="0"/>
              <a:buChar char="•"/>
            </a:pPr>
            <a:r>
              <a:rPr lang="en-US" sz="1500" b="1" dirty="0">
                <a:solidFill>
                  <a:schemeClr val="tx1">
                    <a:alpha val="70000"/>
                  </a:schemeClr>
                </a:solidFill>
              </a:rPr>
              <a:t>Digitize/preserve/make </a:t>
            </a:r>
            <a:r>
              <a:rPr lang="en-US" sz="1500" dirty="0">
                <a:solidFill>
                  <a:schemeClr val="tx1">
                    <a:alpha val="70000"/>
                  </a:schemeClr>
                </a:solidFill>
              </a:rPr>
              <a:t>accessible an artifact(s) you have access to, either from your own collection, or that of a family member, friend, elder, or local community organization, etc. </a:t>
            </a:r>
            <a:br>
              <a:rPr lang="en-US" sz="1500" dirty="0">
                <a:solidFill>
                  <a:schemeClr val="tx1">
                    <a:alpha val="70000"/>
                  </a:schemeClr>
                </a:solidFill>
              </a:rPr>
            </a:br>
            <a:endParaRPr lang="en-US" sz="1500" dirty="0">
              <a:solidFill>
                <a:schemeClr val="tx1">
                  <a:alpha val="70000"/>
                </a:schemeClr>
              </a:solidFill>
            </a:endParaRPr>
          </a:p>
          <a:p>
            <a:pPr marL="457189" indent="-228600">
              <a:lnSpc>
                <a:spcPct val="115000"/>
              </a:lnSpc>
              <a:buFont typeface="Arial" panose="020B0604020202020204" pitchFamily="34" charset="0"/>
              <a:buChar char="•"/>
            </a:pPr>
            <a:r>
              <a:rPr lang="en-US" sz="1500" b="1" dirty="0">
                <a:solidFill>
                  <a:schemeClr val="tx1">
                    <a:alpha val="70000"/>
                  </a:schemeClr>
                </a:solidFill>
              </a:rPr>
              <a:t>Curate</a:t>
            </a:r>
            <a:r>
              <a:rPr lang="en-US" sz="1500" dirty="0">
                <a:solidFill>
                  <a:schemeClr val="tx1">
                    <a:alpha val="70000"/>
                  </a:schemeClr>
                </a:solidFill>
              </a:rPr>
              <a:t> an exhibit-worthy </a:t>
            </a:r>
            <a:r>
              <a:rPr lang="en-US" sz="1500" i="1" dirty="0">
                <a:solidFill>
                  <a:schemeClr val="tx1">
                    <a:alpha val="70000"/>
                  </a:schemeClr>
                </a:solidFill>
              </a:rPr>
              <a:t>Wunderkammer, or </a:t>
            </a:r>
            <a:r>
              <a:rPr lang="en-US" sz="1500" dirty="0">
                <a:solidFill>
                  <a:schemeClr val="tx1">
                    <a:alpha val="70000"/>
                  </a:schemeClr>
                </a:solidFill>
              </a:rPr>
              <a:t>cabinet of curiosities, via an </a:t>
            </a:r>
            <a:r>
              <a:rPr lang="en-US" sz="1500" i="1" dirty="0">
                <a:solidFill>
                  <a:schemeClr val="tx1">
                    <a:alpha val="70000"/>
                  </a:schemeClr>
                </a:solidFill>
              </a:rPr>
              <a:t>Interactive</a:t>
            </a:r>
            <a:r>
              <a:rPr lang="en-US" sz="1500" dirty="0">
                <a:solidFill>
                  <a:schemeClr val="tx1">
                    <a:alpha val="70000"/>
                  </a:schemeClr>
                </a:solidFill>
              </a:rPr>
              <a:t> </a:t>
            </a:r>
            <a:r>
              <a:rPr lang="en-US" sz="1500" i="1" dirty="0">
                <a:solidFill>
                  <a:schemeClr val="tx1">
                    <a:alpha val="70000"/>
                  </a:schemeClr>
                </a:solidFill>
              </a:rPr>
              <a:t>Bibliography.</a:t>
            </a:r>
            <a:br>
              <a:rPr lang="en-US" sz="1500" i="1" dirty="0">
                <a:solidFill>
                  <a:schemeClr val="tx1">
                    <a:alpha val="70000"/>
                  </a:schemeClr>
                </a:solidFill>
              </a:rPr>
            </a:br>
            <a:endParaRPr lang="en-US" sz="1500" dirty="0">
              <a:solidFill>
                <a:schemeClr val="tx1">
                  <a:alpha val="70000"/>
                </a:schemeClr>
              </a:solidFill>
            </a:endParaRPr>
          </a:p>
          <a:p>
            <a:pPr marL="457189" indent="-228600">
              <a:lnSpc>
                <a:spcPct val="115000"/>
              </a:lnSpc>
              <a:buFont typeface="Arial" panose="020B0604020202020204" pitchFamily="34" charset="0"/>
              <a:buChar char="•"/>
            </a:pPr>
            <a:r>
              <a:rPr lang="en-US" sz="1500" b="1" dirty="0">
                <a:solidFill>
                  <a:schemeClr val="tx1">
                    <a:alpha val="70000"/>
                  </a:schemeClr>
                </a:solidFill>
              </a:rPr>
              <a:t>Propose</a:t>
            </a:r>
            <a:r>
              <a:rPr lang="en-US" sz="1500" dirty="0">
                <a:solidFill>
                  <a:schemeClr val="tx1">
                    <a:alpha val="70000"/>
                  </a:schemeClr>
                </a:solidFill>
              </a:rPr>
              <a:t> a project—individual or collaborative—related to your portfolio research that you’d be proud to pull up in an interview and/or put on your resume, and that, if possible, contributes to a repository of public-education resources (Infographic/Poster, Collage, Timeline, Art Portfolio, Comix, Architecture Software Presentation).</a:t>
            </a:r>
            <a:br>
              <a:rPr lang="en-US" sz="1500" dirty="0">
                <a:solidFill>
                  <a:schemeClr val="tx1">
                    <a:alpha val="70000"/>
                  </a:schemeClr>
                </a:solidFill>
              </a:rPr>
            </a:br>
            <a:endParaRPr lang="en-US" sz="1500" dirty="0">
              <a:solidFill>
                <a:schemeClr val="tx1">
                  <a:alpha val="70000"/>
                </a:schemeClr>
              </a:solidFill>
            </a:endParaRPr>
          </a:p>
          <a:p>
            <a:pPr marL="457189" indent="-228600">
              <a:lnSpc>
                <a:spcPct val="115000"/>
              </a:lnSpc>
              <a:buFont typeface="Arial" panose="020B0604020202020204" pitchFamily="34" charset="0"/>
              <a:buChar char="•"/>
            </a:pPr>
            <a:r>
              <a:rPr lang="en-US" sz="1500" b="1" dirty="0">
                <a:solidFill>
                  <a:schemeClr val="tx1">
                    <a:alpha val="70000"/>
                  </a:schemeClr>
                </a:solidFill>
              </a:rPr>
              <a:t>Aid in the creation/design/functionality/scope/data collection of the digital museum</a:t>
            </a:r>
            <a:r>
              <a:rPr lang="en-US" sz="1500" dirty="0">
                <a:solidFill>
                  <a:schemeClr val="tx1">
                    <a:alpha val="70000"/>
                  </a:schemeClr>
                </a:solidFill>
              </a:rPr>
              <a:t>. Since this database is a completely new endeavor, hone your skills and develop new ones by helping to get it up and running.</a:t>
            </a:r>
          </a:p>
        </p:txBody>
      </p:sp>
      <p:sp>
        <p:nvSpPr>
          <p:cNvPr id="14" name="Title 13">
            <a:extLst>
              <a:ext uri="{FF2B5EF4-FFF2-40B4-BE49-F238E27FC236}">
                <a16:creationId xmlns:a16="http://schemas.microsoft.com/office/drawing/2014/main" id="{A5C663A4-D7BC-C28B-15A0-67AE70A49C45}"/>
              </a:ext>
            </a:extLst>
          </p:cNvPr>
          <p:cNvSpPr>
            <a:spLocks noGrp="1"/>
          </p:cNvSpPr>
          <p:nvPr>
            <p:ph type="title" idx="15"/>
          </p:nvPr>
        </p:nvSpPr>
        <p:spPr>
          <a:xfrm>
            <a:off x="650286" y="386787"/>
            <a:ext cx="5962891" cy="942371"/>
          </a:xfrm>
        </p:spPr>
        <p:txBody>
          <a:bodyPr vert="horz" lIns="91440" tIns="45720" rIns="91440" bIns="45720" rtlCol="0" anchor="ctr">
            <a:normAutofit/>
          </a:bodyPr>
          <a:lstStyle/>
          <a:p>
            <a:pPr>
              <a:spcBef>
                <a:spcPct val="0"/>
              </a:spcBef>
            </a:pPr>
            <a:r>
              <a:rPr lang="en-US" dirty="0">
                <a:latin typeface="+mj-lt"/>
                <a:ea typeface="+mj-ea"/>
                <a:cs typeface="+mj-cs"/>
              </a:rPr>
              <a:t>GWST 1102: “Love &amp; Sex”</a:t>
            </a:r>
          </a:p>
        </p:txBody>
      </p:sp>
    </p:spTree>
    <p:extLst>
      <p:ext uri="{BB962C8B-B14F-4D97-AF65-F5344CB8AC3E}">
        <p14:creationId xmlns:p14="http://schemas.microsoft.com/office/powerpoint/2010/main" val="397857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Gender-Identity Comix on Asexuality">
            <a:extLst>
              <a:ext uri="{FF2B5EF4-FFF2-40B4-BE49-F238E27FC236}">
                <a16:creationId xmlns:a16="http://schemas.microsoft.com/office/drawing/2014/main" id="{321E2BD3-83EA-A5A3-AD4C-364BB2D50D5E}"/>
              </a:ext>
            </a:extLst>
          </p:cNvPr>
          <p:cNvSpPr>
            <a:spLocks/>
          </p:cNvSpPr>
          <p:nvPr/>
        </p:nvSpPr>
        <p:spPr>
          <a:xfrm>
            <a:off x="8090106" y="4437175"/>
            <a:ext cx="2961843" cy="650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Pts val="2500"/>
              <a:buFontTx/>
              <a:buNone/>
              <a:tabLst/>
              <a:defRPr/>
            </a:pPr>
            <a:r>
              <a:rPr kumimoji="0" lang="en-US" sz="2667" b="0" i="0" u="none" strike="noStrike" kern="1200" cap="none" spc="0" normalizeH="0" baseline="0" noProof="0" dirty="0">
                <a:ln>
                  <a:noFill/>
                </a:ln>
                <a:solidFill>
                  <a:schemeClr val="tx1"/>
                </a:solidFill>
                <a:effectLst/>
                <a:uLnTx/>
                <a:uFillTx/>
                <a:latin typeface="Kulim Park"/>
                <a:ea typeface="Kulim Park"/>
                <a:cs typeface="Kulim Park"/>
                <a:sym typeface="Kulim Park"/>
              </a:rPr>
              <a:t>Gender-Identity Comix on Asexuality</a:t>
            </a:r>
          </a:p>
        </p:txBody>
      </p:sp>
      <p:grpSp>
        <p:nvGrpSpPr>
          <p:cNvPr id="29" name="Google Shape;11541;p137" descr="Clipart image of a computer tablet and stylus/pen">
            <a:extLst>
              <a:ext uri="{FF2B5EF4-FFF2-40B4-BE49-F238E27FC236}">
                <a16:creationId xmlns:a16="http://schemas.microsoft.com/office/drawing/2014/main" id="{3AEB651C-2660-D604-A914-53748C13DBF1}"/>
              </a:ext>
            </a:extLst>
          </p:cNvPr>
          <p:cNvGrpSpPr/>
          <p:nvPr/>
        </p:nvGrpSpPr>
        <p:grpSpPr>
          <a:xfrm>
            <a:off x="9123423" y="3275752"/>
            <a:ext cx="725043" cy="773440"/>
            <a:chOff x="-50524250" y="2686150"/>
            <a:chExt cx="301675" cy="299350"/>
          </a:xfrm>
        </p:grpSpPr>
        <p:sp>
          <p:nvSpPr>
            <p:cNvPr id="30" name="Google Shape;11542;p137">
              <a:extLst>
                <a:ext uri="{FF2B5EF4-FFF2-40B4-BE49-F238E27FC236}">
                  <a16:creationId xmlns:a16="http://schemas.microsoft.com/office/drawing/2014/main" id="{722040EF-DA26-C95C-AE88-FDF4555E2E29}"/>
                </a:ext>
              </a:extLst>
            </p:cNvPr>
            <p:cNvSpPr>
              <a:spLocks noGrp="1" noRot="1" noMove="1" noResize="1" noEditPoints="1" noAdjustHandles="1" noChangeArrowheads="1" noChangeShapeType="1"/>
            </p:cNvSpPr>
            <p:nvPr/>
          </p:nvSpPr>
          <p:spPr>
            <a:xfrm>
              <a:off x="-50488025" y="2792500"/>
              <a:ext cx="18150" cy="52800"/>
            </a:xfrm>
            <a:custGeom>
              <a:avLst/>
              <a:gdLst/>
              <a:ahLst/>
              <a:cxnLst/>
              <a:rect l="l" t="t" r="r" b="b"/>
              <a:pathLst>
                <a:path w="726" h="2112" extrusionOk="0">
                  <a:moveTo>
                    <a:pt x="379" y="1"/>
                  </a:moveTo>
                  <a:cubicBezTo>
                    <a:pt x="158" y="1"/>
                    <a:pt x="1" y="158"/>
                    <a:pt x="1" y="347"/>
                  </a:cubicBezTo>
                  <a:lnTo>
                    <a:pt x="1" y="1765"/>
                  </a:lnTo>
                  <a:cubicBezTo>
                    <a:pt x="1" y="1954"/>
                    <a:pt x="158" y="2112"/>
                    <a:pt x="379" y="2112"/>
                  </a:cubicBezTo>
                  <a:cubicBezTo>
                    <a:pt x="568" y="2112"/>
                    <a:pt x="725" y="1954"/>
                    <a:pt x="725" y="1765"/>
                  </a:cubicBezTo>
                  <a:lnTo>
                    <a:pt x="725" y="347"/>
                  </a:lnTo>
                  <a:cubicBezTo>
                    <a:pt x="725" y="158"/>
                    <a:pt x="568" y="1"/>
                    <a:pt x="379"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31" name="Google Shape;11543;p137">
              <a:extLst>
                <a:ext uri="{FF2B5EF4-FFF2-40B4-BE49-F238E27FC236}">
                  <a16:creationId xmlns:a16="http://schemas.microsoft.com/office/drawing/2014/main" id="{F8DA9E28-A107-D12C-80EF-A9CA307FE910}"/>
                </a:ext>
              </a:extLst>
            </p:cNvPr>
            <p:cNvSpPr>
              <a:spLocks noGrp="1" noRot="1" noMove="1" noResize="1" noEditPoints="1" noAdjustHandles="1" noChangeArrowheads="1" noChangeShapeType="1"/>
            </p:cNvSpPr>
            <p:nvPr/>
          </p:nvSpPr>
          <p:spPr>
            <a:xfrm>
              <a:off x="-50488025" y="2897250"/>
              <a:ext cx="18150" cy="53600"/>
            </a:xfrm>
            <a:custGeom>
              <a:avLst/>
              <a:gdLst/>
              <a:ahLst/>
              <a:cxnLst/>
              <a:rect l="l" t="t" r="r" b="b"/>
              <a:pathLst>
                <a:path w="726" h="2144" extrusionOk="0">
                  <a:moveTo>
                    <a:pt x="379" y="1"/>
                  </a:moveTo>
                  <a:cubicBezTo>
                    <a:pt x="158" y="1"/>
                    <a:pt x="1" y="159"/>
                    <a:pt x="1" y="379"/>
                  </a:cubicBezTo>
                  <a:lnTo>
                    <a:pt x="1" y="1797"/>
                  </a:lnTo>
                  <a:cubicBezTo>
                    <a:pt x="1" y="1986"/>
                    <a:pt x="158" y="2143"/>
                    <a:pt x="379" y="2143"/>
                  </a:cubicBezTo>
                  <a:cubicBezTo>
                    <a:pt x="568" y="2143"/>
                    <a:pt x="725" y="1986"/>
                    <a:pt x="725" y="1797"/>
                  </a:cubicBezTo>
                  <a:lnTo>
                    <a:pt x="725" y="379"/>
                  </a:lnTo>
                  <a:cubicBezTo>
                    <a:pt x="725" y="159"/>
                    <a:pt x="568" y="1"/>
                    <a:pt x="379"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32" name="Google Shape;11544;p137">
              <a:extLst>
                <a:ext uri="{FF2B5EF4-FFF2-40B4-BE49-F238E27FC236}">
                  <a16:creationId xmlns:a16="http://schemas.microsoft.com/office/drawing/2014/main" id="{497E4400-F1EA-89CB-C3CC-A7A05E539B54}"/>
                </a:ext>
              </a:extLst>
            </p:cNvPr>
            <p:cNvSpPr>
              <a:spLocks noGrp="1" noRot="1" noMove="1" noResize="1" noEditPoints="1" noAdjustHandles="1" noChangeArrowheads="1" noChangeShapeType="1"/>
            </p:cNvSpPr>
            <p:nvPr/>
          </p:nvSpPr>
          <p:spPr>
            <a:xfrm>
              <a:off x="-50488025" y="2861825"/>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33" name="Google Shape;11545;p137">
              <a:extLst>
                <a:ext uri="{FF2B5EF4-FFF2-40B4-BE49-F238E27FC236}">
                  <a16:creationId xmlns:a16="http://schemas.microsoft.com/office/drawing/2014/main" id="{5B05F096-8D72-89DC-78D9-50AE0A4F2E85}"/>
                </a:ext>
              </a:extLst>
            </p:cNvPr>
            <p:cNvSpPr>
              <a:spLocks noGrp="1" noRot="1" noMove="1" noResize="1" noEditPoints="1" noAdjustHandles="1" noChangeArrowheads="1" noChangeShapeType="1"/>
            </p:cNvSpPr>
            <p:nvPr/>
          </p:nvSpPr>
          <p:spPr>
            <a:xfrm>
              <a:off x="-50524250" y="2686150"/>
              <a:ext cx="301675" cy="52825"/>
            </a:xfrm>
            <a:custGeom>
              <a:avLst/>
              <a:gdLst/>
              <a:ahLst/>
              <a:cxnLst/>
              <a:rect l="l" t="t" r="r" b="b"/>
              <a:pathLst>
                <a:path w="12067" h="2113" extrusionOk="0">
                  <a:moveTo>
                    <a:pt x="2143" y="695"/>
                  </a:moveTo>
                  <a:lnTo>
                    <a:pt x="2143" y="1419"/>
                  </a:lnTo>
                  <a:lnTo>
                    <a:pt x="1891" y="1419"/>
                  </a:lnTo>
                  <a:lnTo>
                    <a:pt x="1166" y="1041"/>
                  </a:lnTo>
                  <a:lnTo>
                    <a:pt x="1891" y="695"/>
                  </a:lnTo>
                  <a:close/>
                  <a:moveTo>
                    <a:pt x="9924" y="695"/>
                  </a:moveTo>
                  <a:lnTo>
                    <a:pt x="9924" y="1419"/>
                  </a:lnTo>
                  <a:lnTo>
                    <a:pt x="2836" y="1419"/>
                  </a:lnTo>
                  <a:lnTo>
                    <a:pt x="2836" y="695"/>
                  </a:lnTo>
                  <a:close/>
                  <a:moveTo>
                    <a:pt x="10996" y="695"/>
                  </a:moveTo>
                  <a:cubicBezTo>
                    <a:pt x="11185" y="695"/>
                    <a:pt x="11342" y="852"/>
                    <a:pt x="11342" y="1041"/>
                  </a:cubicBezTo>
                  <a:cubicBezTo>
                    <a:pt x="11342" y="1262"/>
                    <a:pt x="11185" y="1419"/>
                    <a:pt x="10996" y="1419"/>
                  </a:cubicBezTo>
                  <a:lnTo>
                    <a:pt x="10649" y="1419"/>
                  </a:lnTo>
                  <a:lnTo>
                    <a:pt x="10649" y="695"/>
                  </a:lnTo>
                  <a:close/>
                  <a:moveTo>
                    <a:pt x="1782" y="1"/>
                  </a:moveTo>
                  <a:cubicBezTo>
                    <a:pt x="1689" y="1"/>
                    <a:pt x="1556" y="47"/>
                    <a:pt x="252" y="726"/>
                  </a:cubicBezTo>
                  <a:cubicBezTo>
                    <a:pt x="0" y="852"/>
                    <a:pt x="0" y="1199"/>
                    <a:pt x="252" y="1356"/>
                  </a:cubicBezTo>
                  <a:cubicBezTo>
                    <a:pt x="1765" y="2113"/>
                    <a:pt x="1702" y="2113"/>
                    <a:pt x="1828" y="2113"/>
                  </a:cubicBezTo>
                  <a:lnTo>
                    <a:pt x="10996" y="2113"/>
                  </a:lnTo>
                  <a:cubicBezTo>
                    <a:pt x="11594" y="2113"/>
                    <a:pt x="12067" y="1640"/>
                    <a:pt x="12067" y="1041"/>
                  </a:cubicBezTo>
                  <a:cubicBezTo>
                    <a:pt x="12067" y="474"/>
                    <a:pt x="11594" y="2"/>
                    <a:pt x="10996" y="2"/>
                  </a:cubicBezTo>
                  <a:lnTo>
                    <a:pt x="1828" y="2"/>
                  </a:lnTo>
                  <a:cubicBezTo>
                    <a:pt x="1810" y="2"/>
                    <a:pt x="1796" y="1"/>
                    <a:pt x="1782"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34" name="Google Shape;11546;p137">
              <a:extLst>
                <a:ext uri="{FF2B5EF4-FFF2-40B4-BE49-F238E27FC236}">
                  <a16:creationId xmlns:a16="http://schemas.microsoft.com/office/drawing/2014/main" id="{B14EDBD5-3954-2F0F-896C-4D1AE6195249}"/>
                </a:ext>
              </a:extLst>
            </p:cNvPr>
            <p:cNvSpPr>
              <a:spLocks noGrp="1" noRot="1" noMove="1" noResize="1" noEditPoints="1" noAdjustHandles="1" noChangeArrowheads="1" noChangeShapeType="1"/>
            </p:cNvSpPr>
            <p:nvPr/>
          </p:nvSpPr>
          <p:spPr>
            <a:xfrm>
              <a:off x="-50523475" y="2757075"/>
              <a:ext cx="300900" cy="228425"/>
            </a:xfrm>
            <a:custGeom>
              <a:avLst/>
              <a:gdLst/>
              <a:ahLst/>
              <a:cxnLst/>
              <a:rect l="l" t="t" r="r" b="b"/>
              <a:pathLst>
                <a:path w="12036" h="9137" extrusionOk="0">
                  <a:moveTo>
                    <a:pt x="10965" y="725"/>
                  </a:moveTo>
                  <a:cubicBezTo>
                    <a:pt x="11154" y="725"/>
                    <a:pt x="11311" y="882"/>
                    <a:pt x="11311" y="1103"/>
                  </a:cubicBezTo>
                  <a:lnTo>
                    <a:pt x="11311" y="8097"/>
                  </a:lnTo>
                  <a:cubicBezTo>
                    <a:pt x="11311" y="8286"/>
                    <a:pt x="11154" y="8443"/>
                    <a:pt x="10965" y="8443"/>
                  </a:cubicBezTo>
                  <a:lnTo>
                    <a:pt x="1072" y="8443"/>
                  </a:lnTo>
                  <a:cubicBezTo>
                    <a:pt x="883" y="8443"/>
                    <a:pt x="725" y="8286"/>
                    <a:pt x="725" y="8097"/>
                  </a:cubicBezTo>
                  <a:lnTo>
                    <a:pt x="725" y="1103"/>
                  </a:lnTo>
                  <a:cubicBezTo>
                    <a:pt x="725" y="882"/>
                    <a:pt x="883" y="725"/>
                    <a:pt x="1072" y="725"/>
                  </a:cubicBezTo>
                  <a:close/>
                  <a:moveTo>
                    <a:pt x="1072" y="0"/>
                  </a:moveTo>
                  <a:cubicBezTo>
                    <a:pt x="473" y="0"/>
                    <a:pt x="1" y="473"/>
                    <a:pt x="1" y="1040"/>
                  </a:cubicBezTo>
                  <a:lnTo>
                    <a:pt x="1" y="8065"/>
                  </a:lnTo>
                  <a:cubicBezTo>
                    <a:pt x="1" y="8664"/>
                    <a:pt x="473" y="9137"/>
                    <a:pt x="1072" y="9137"/>
                  </a:cubicBezTo>
                  <a:lnTo>
                    <a:pt x="10965" y="9137"/>
                  </a:lnTo>
                  <a:cubicBezTo>
                    <a:pt x="11532" y="9137"/>
                    <a:pt x="12004" y="8664"/>
                    <a:pt x="12004" y="8065"/>
                  </a:cubicBezTo>
                  <a:lnTo>
                    <a:pt x="12004" y="1040"/>
                  </a:lnTo>
                  <a:cubicBezTo>
                    <a:pt x="12036" y="473"/>
                    <a:pt x="11532" y="0"/>
                    <a:pt x="10965"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35" name="Google Shape;11547;p137">
              <a:extLst>
                <a:ext uri="{FF2B5EF4-FFF2-40B4-BE49-F238E27FC236}">
                  <a16:creationId xmlns:a16="http://schemas.microsoft.com/office/drawing/2014/main" id="{AEC391B3-327E-FD8B-BB17-8372CD7CAB66}"/>
                </a:ext>
              </a:extLst>
            </p:cNvPr>
            <p:cNvSpPr>
              <a:spLocks noGrp="1" noRot="1" noMove="1" noResize="1" noEditPoints="1" noAdjustHandles="1" noChangeArrowheads="1" noChangeShapeType="1"/>
            </p:cNvSpPr>
            <p:nvPr/>
          </p:nvSpPr>
          <p:spPr>
            <a:xfrm>
              <a:off x="-50453375" y="2792500"/>
              <a:ext cx="194575" cy="158350"/>
            </a:xfrm>
            <a:custGeom>
              <a:avLst/>
              <a:gdLst/>
              <a:ahLst/>
              <a:cxnLst/>
              <a:rect l="l" t="t" r="r" b="b"/>
              <a:pathLst>
                <a:path w="7783" h="6334" extrusionOk="0">
                  <a:moveTo>
                    <a:pt x="7089" y="694"/>
                  </a:moveTo>
                  <a:lnTo>
                    <a:pt x="7089" y="5609"/>
                  </a:lnTo>
                  <a:lnTo>
                    <a:pt x="694" y="5609"/>
                  </a:lnTo>
                  <a:lnTo>
                    <a:pt x="694" y="694"/>
                  </a:lnTo>
                  <a:close/>
                  <a:moveTo>
                    <a:pt x="347" y="1"/>
                  </a:moveTo>
                  <a:cubicBezTo>
                    <a:pt x="158" y="1"/>
                    <a:pt x="1" y="158"/>
                    <a:pt x="1" y="347"/>
                  </a:cubicBezTo>
                  <a:lnTo>
                    <a:pt x="1" y="5987"/>
                  </a:lnTo>
                  <a:cubicBezTo>
                    <a:pt x="1" y="6176"/>
                    <a:pt x="158" y="6333"/>
                    <a:pt x="347" y="6333"/>
                  </a:cubicBezTo>
                  <a:lnTo>
                    <a:pt x="7436" y="6333"/>
                  </a:lnTo>
                  <a:cubicBezTo>
                    <a:pt x="7656" y="6333"/>
                    <a:pt x="7782" y="6176"/>
                    <a:pt x="7782" y="5987"/>
                  </a:cubicBezTo>
                  <a:lnTo>
                    <a:pt x="7782" y="347"/>
                  </a:lnTo>
                  <a:cubicBezTo>
                    <a:pt x="7782" y="158"/>
                    <a:pt x="7656" y="1"/>
                    <a:pt x="7436" y="1"/>
                  </a:cubicBezTo>
                  <a:close/>
                </a:path>
              </a:pathLst>
            </a:custGeom>
            <a:solidFill>
              <a:srgbClr val="5F7D95"/>
            </a:solidFill>
            <a:ln>
              <a:noFill/>
            </a:ln>
          </p:spPr>
          <p:txBody>
            <a:bodyPr spcFirstLastPara="1" wrap="square" lIns="121900" tIns="121900" rIns="121900" bIns="121900" anchor="ctr" anchorCtr="0">
              <a:noAutofit/>
            </a:bodyPr>
            <a:lstStyle/>
            <a:p>
              <a:endParaRPr sz="2400" dirty="0"/>
            </a:p>
          </p:txBody>
        </p:sp>
      </p:grpSp>
      <p:sp>
        <p:nvSpPr>
          <p:cNvPr id="11" name="Subtitle 10" descr="Major: Computer Game Design &amp; Dev&#13;&#10;">
            <a:extLst>
              <a:ext uri="{FF2B5EF4-FFF2-40B4-BE49-F238E27FC236}">
                <a16:creationId xmlns:a16="http://schemas.microsoft.com/office/drawing/2014/main" id="{FF341CFA-78E8-662D-361F-0B65D4AD2920}"/>
              </a:ext>
            </a:extLst>
          </p:cNvPr>
          <p:cNvSpPr>
            <a:spLocks noGrp="1"/>
          </p:cNvSpPr>
          <p:nvPr>
            <p:ph type="subTitle" idx="9"/>
          </p:nvPr>
        </p:nvSpPr>
        <p:spPr>
          <a:xfrm>
            <a:off x="7984578" y="2280191"/>
            <a:ext cx="2961843" cy="882400"/>
          </a:xfrm>
        </p:spPr>
        <p:txBody>
          <a:bodyPr/>
          <a:lstStyle/>
          <a:p>
            <a:pPr algn="ctr"/>
            <a:r>
              <a:rPr lang="en-US" sz="2400" dirty="0"/>
              <a:t>Major: Computer Game Design &amp; Dev</a:t>
            </a:r>
          </a:p>
        </p:txBody>
      </p:sp>
      <p:sp>
        <p:nvSpPr>
          <p:cNvPr id="6" name="Title 5" descr="Gendered Spaces&#13;&#10;">
            <a:extLst>
              <a:ext uri="{FF2B5EF4-FFF2-40B4-BE49-F238E27FC236}">
                <a16:creationId xmlns:a16="http://schemas.microsoft.com/office/drawing/2014/main" id="{59A05050-3476-9455-1DBD-3CAD5361F562}"/>
              </a:ext>
            </a:extLst>
          </p:cNvPr>
          <p:cNvSpPr>
            <a:spLocks/>
          </p:cNvSpPr>
          <p:nvPr/>
        </p:nvSpPr>
        <p:spPr>
          <a:xfrm>
            <a:off x="4765830" y="4437175"/>
            <a:ext cx="2499600" cy="650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Pts val="2500"/>
              <a:buFontTx/>
              <a:buNone/>
              <a:tabLst/>
              <a:defRPr/>
            </a:pPr>
            <a:r>
              <a:rPr kumimoji="0" lang="en-US" sz="2667" b="0" i="0" u="none" strike="noStrike" kern="1200" cap="none" spc="0" normalizeH="0" baseline="0" noProof="0" dirty="0">
                <a:ln>
                  <a:noFill/>
                </a:ln>
                <a:solidFill>
                  <a:schemeClr val="tx1"/>
                </a:solidFill>
                <a:effectLst/>
                <a:uLnTx/>
                <a:uFillTx/>
                <a:latin typeface="Kulim Park"/>
                <a:ea typeface="Kulim Park"/>
                <a:cs typeface="Kulim Park"/>
                <a:sym typeface="Kulim Park"/>
              </a:rPr>
              <a:t>Gendered Spaces</a:t>
            </a:r>
          </a:p>
        </p:txBody>
      </p:sp>
      <p:grpSp>
        <p:nvGrpSpPr>
          <p:cNvPr id="18" name="Google Shape;10891;p135" descr="Clipart image of a nondescript multistory building ">
            <a:extLst>
              <a:ext uri="{FF2B5EF4-FFF2-40B4-BE49-F238E27FC236}">
                <a16:creationId xmlns:a16="http://schemas.microsoft.com/office/drawing/2014/main" id="{08FFA26A-79B6-C848-8EF2-EB18280E0B3C}"/>
              </a:ext>
            </a:extLst>
          </p:cNvPr>
          <p:cNvGrpSpPr/>
          <p:nvPr/>
        </p:nvGrpSpPr>
        <p:grpSpPr>
          <a:xfrm>
            <a:off x="5630471" y="3276688"/>
            <a:ext cx="725043" cy="773429"/>
            <a:chOff x="-59100700" y="1911950"/>
            <a:chExt cx="315875" cy="319000"/>
          </a:xfrm>
        </p:grpSpPr>
        <p:sp>
          <p:nvSpPr>
            <p:cNvPr id="19" name="Google Shape;10892;p135">
              <a:extLst>
                <a:ext uri="{FF2B5EF4-FFF2-40B4-BE49-F238E27FC236}">
                  <a16:creationId xmlns:a16="http://schemas.microsoft.com/office/drawing/2014/main" id="{9B1B91D6-BFFE-27CB-3B6C-E64FB9E2BD0E}"/>
                </a:ext>
              </a:extLst>
            </p:cNvPr>
            <p:cNvSpPr>
              <a:spLocks noGrp="1" noRot="1" noMove="1" noResize="1" noEditPoints="1" noAdjustHandles="1" noChangeArrowheads="1" noChangeShapeType="1"/>
            </p:cNvSpPr>
            <p:nvPr/>
          </p:nvSpPr>
          <p:spPr>
            <a:xfrm>
              <a:off x="-59015625" y="19938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20" name="Google Shape;10893;p135">
              <a:extLst>
                <a:ext uri="{FF2B5EF4-FFF2-40B4-BE49-F238E27FC236}">
                  <a16:creationId xmlns:a16="http://schemas.microsoft.com/office/drawing/2014/main" id="{3A04AA4E-1ECA-09CD-9776-4359526DADD9}"/>
                </a:ext>
              </a:extLst>
            </p:cNvPr>
            <p:cNvSpPr>
              <a:spLocks noGrp="1" noRot="1" noMove="1" noResize="1" noEditPoints="1" noAdjustHandles="1" noChangeArrowheads="1" noChangeShapeType="1"/>
            </p:cNvSpPr>
            <p:nvPr/>
          </p:nvSpPr>
          <p:spPr>
            <a:xfrm>
              <a:off x="-58954200" y="19938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21" name="Google Shape;10894;p135">
              <a:extLst>
                <a:ext uri="{FF2B5EF4-FFF2-40B4-BE49-F238E27FC236}">
                  <a16:creationId xmlns:a16="http://schemas.microsoft.com/office/drawing/2014/main" id="{466C3D71-2232-D987-E6A0-360619A1216D}"/>
                </a:ext>
              </a:extLst>
            </p:cNvPr>
            <p:cNvSpPr>
              <a:spLocks noGrp="1" noRot="1" noMove="1" noResize="1" noEditPoints="1" noAdjustHandles="1" noChangeArrowheads="1" noChangeShapeType="1"/>
            </p:cNvSpPr>
            <p:nvPr/>
          </p:nvSpPr>
          <p:spPr>
            <a:xfrm>
              <a:off x="-58891975" y="19938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22" name="Google Shape;10895;p135">
              <a:extLst>
                <a:ext uri="{FF2B5EF4-FFF2-40B4-BE49-F238E27FC236}">
                  <a16:creationId xmlns:a16="http://schemas.microsoft.com/office/drawing/2014/main" id="{3FA87C92-69B5-2EC1-DC91-19F187009477}"/>
                </a:ext>
              </a:extLst>
            </p:cNvPr>
            <p:cNvSpPr>
              <a:spLocks noGrp="1" noRot="1" noMove="1" noResize="1" noEditPoints="1" noAdjustHandles="1" noChangeArrowheads="1" noChangeShapeType="1"/>
            </p:cNvSpPr>
            <p:nvPr/>
          </p:nvSpPr>
          <p:spPr>
            <a:xfrm>
              <a:off x="-59015625" y="2034825"/>
              <a:ext cx="20500" cy="21275"/>
            </a:xfrm>
            <a:custGeom>
              <a:avLst/>
              <a:gdLst/>
              <a:ahLst/>
              <a:cxnLst/>
              <a:rect l="l" t="t" r="r" b="b"/>
              <a:pathLst>
                <a:path w="820" h="851" extrusionOk="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23" name="Google Shape;10896;p135">
              <a:extLst>
                <a:ext uri="{FF2B5EF4-FFF2-40B4-BE49-F238E27FC236}">
                  <a16:creationId xmlns:a16="http://schemas.microsoft.com/office/drawing/2014/main" id="{0CA346BF-1B4E-43FE-F161-BD828763A1C8}"/>
                </a:ext>
              </a:extLst>
            </p:cNvPr>
            <p:cNvSpPr>
              <a:spLocks noGrp="1" noRot="1" noMove="1" noResize="1" noEditPoints="1" noAdjustHandles="1" noChangeArrowheads="1" noChangeShapeType="1"/>
            </p:cNvSpPr>
            <p:nvPr/>
          </p:nvSpPr>
          <p:spPr>
            <a:xfrm>
              <a:off x="-58954200" y="2034825"/>
              <a:ext cx="21300" cy="21275"/>
            </a:xfrm>
            <a:custGeom>
              <a:avLst/>
              <a:gdLst/>
              <a:ahLst/>
              <a:cxnLst/>
              <a:rect l="l" t="t" r="r" b="b"/>
              <a:pathLst>
                <a:path w="852" h="851" extrusionOk="0">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24" name="Google Shape;10897;p135">
              <a:extLst>
                <a:ext uri="{FF2B5EF4-FFF2-40B4-BE49-F238E27FC236}">
                  <a16:creationId xmlns:a16="http://schemas.microsoft.com/office/drawing/2014/main" id="{D93EB7A7-A959-939B-6314-884E507A67D4}"/>
                </a:ext>
              </a:extLst>
            </p:cNvPr>
            <p:cNvSpPr>
              <a:spLocks noGrp="1" noRot="1" noMove="1" noResize="1" noEditPoints="1" noAdjustHandles="1" noChangeArrowheads="1" noChangeShapeType="1"/>
            </p:cNvSpPr>
            <p:nvPr/>
          </p:nvSpPr>
          <p:spPr>
            <a:xfrm>
              <a:off x="-58891975" y="2034825"/>
              <a:ext cx="21300" cy="21275"/>
            </a:xfrm>
            <a:custGeom>
              <a:avLst/>
              <a:gdLst/>
              <a:ahLst/>
              <a:cxnLst/>
              <a:rect l="l" t="t" r="r" b="b"/>
              <a:pathLst>
                <a:path w="852" h="851" extrusionOk="0">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25" name="Google Shape;10898;p135">
              <a:extLst>
                <a:ext uri="{FF2B5EF4-FFF2-40B4-BE49-F238E27FC236}">
                  <a16:creationId xmlns:a16="http://schemas.microsoft.com/office/drawing/2014/main" id="{C64A6BF8-BB51-D06A-4112-F2C0CE81B97E}"/>
                </a:ext>
              </a:extLst>
            </p:cNvPr>
            <p:cNvSpPr>
              <a:spLocks noGrp="1" noRot="1" noMove="1" noResize="1" noEditPoints="1" noAdjustHandles="1" noChangeArrowheads="1" noChangeShapeType="1"/>
            </p:cNvSpPr>
            <p:nvPr/>
          </p:nvSpPr>
          <p:spPr>
            <a:xfrm>
              <a:off x="-59015625" y="2076550"/>
              <a:ext cx="20500" cy="20525"/>
            </a:xfrm>
            <a:custGeom>
              <a:avLst/>
              <a:gdLst/>
              <a:ahLst/>
              <a:cxnLst/>
              <a:rect l="l" t="t" r="r" b="b"/>
              <a:pathLst>
                <a:path w="820" h="821" extrusionOk="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26" name="Google Shape;10899;p135">
              <a:extLst>
                <a:ext uri="{FF2B5EF4-FFF2-40B4-BE49-F238E27FC236}">
                  <a16:creationId xmlns:a16="http://schemas.microsoft.com/office/drawing/2014/main" id="{0E156A89-5564-4DD4-3417-602EEACA6276}"/>
                </a:ext>
              </a:extLst>
            </p:cNvPr>
            <p:cNvSpPr>
              <a:spLocks noGrp="1" noRot="1" noMove="1" noResize="1" noEditPoints="1" noAdjustHandles="1" noChangeArrowheads="1" noChangeShapeType="1"/>
            </p:cNvSpPr>
            <p:nvPr/>
          </p:nvSpPr>
          <p:spPr>
            <a:xfrm>
              <a:off x="-58954200" y="2076550"/>
              <a:ext cx="21300" cy="20525"/>
            </a:xfrm>
            <a:custGeom>
              <a:avLst/>
              <a:gdLst/>
              <a:ahLst/>
              <a:cxnLst/>
              <a:rect l="l" t="t" r="r" b="b"/>
              <a:pathLst>
                <a:path w="852" h="821" extrusionOk="0">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27" name="Google Shape;10900;p135">
              <a:extLst>
                <a:ext uri="{FF2B5EF4-FFF2-40B4-BE49-F238E27FC236}">
                  <a16:creationId xmlns:a16="http://schemas.microsoft.com/office/drawing/2014/main" id="{06F244E5-31BE-ACD7-CDD0-5017034A5D99}"/>
                </a:ext>
              </a:extLst>
            </p:cNvPr>
            <p:cNvSpPr>
              <a:spLocks noGrp="1" noRot="1" noMove="1" noResize="1" noEditPoints="1" noAdjustHandles="1" noChangeArrowheads="1" noChangeShapeType="1"/>
            </p:cNvSpPr>
            <p:nvPr/>
          </p:nvSpPr>
          <p:spPr>
            <a:xfrm>
              <a:off x="-58891975" y="2076550"/>
              <a:ext cx="21300" cy="20525"/>
            </a:xfrm>
            <a:custGeom>
              <a:avLst/>
              <a:gdLst/>
              <a:ahLst/>
              <a:cxnLst/>
              <a:rect l="l" t="t" r="r" b="b"/>
              <a:pathLst>
                <a:path w="852" h="821" extrusionOk="0">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28" name="Google Shape;10901;p135">
              <a:extLst>
                <a:ext uri="{FF2B5EF4-FFF2-40B4-BE49-F238E27FC236}">
                  <a16:creationId xmlns:a16="http://schemas.microsoft.com/office/drawing/2014/main" id="{DF87802C-721B-F355-1ED3-42322CD4306E}"/>
                </a:ext>
              </a:extLst>
            </p:cNvPr>
            <p:cNvSpPr>
              <a:spLocks noGrp="1" noRot="1" noMove="1" noResize="1" noEditPoints="1" noAdjustHandles="1" noChangeArrowheads="1" noChangeShapeType="1"/>
            </p:cNvSpPr>
            <p:nvPr/>
          </p:nvSpPr>
          <p:spPr>
            <a:xfrm>
              <a:off x="-59100700" y="1911950"/>
              <a:ext cx="315875" cy="319000"/>
            </a:xfrm>
            <a:custGeom>
              <a:avLst/>
              <a:gdLst/>
              <a:ahLst/>
              <a:cxnLst/>
              <a:rect l="l" t="t" r="r" b="b"/>
              <a:pathLst>
                <a:path w="12635" h="12760" extrusionOk="0">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grpSp>
      <p:sp>
        <p:nvSpPr>
          <p:cNvPr id="7" name="Subtitle 6" descr="Major: &#13;&#10;Architecture&#13;&#10;">
            <a:extLst>
              <a:ext uri="{FF2B5EF4-FFF2-40B4-BE49-F238E27FC236}">
                <a16:creationId xmlns:a16="http://schemas.microsoft.com/office/drawing/2014/main" id="{260B9B65-D226-A835-3CE4-2481B4ED7232}"/>
              </a:ext>
            </a:extLst>
          </p:cNvPr>
          <p:cNvSpPr>
            <a:spLocks noGrp="1"/>
          </p:cNvSpPr>
          <p:nvPr>
            <p:ph type="subTitle" idx="5"/>
          </p:nvPr>
        </p:nvSpPr>
        <p:spPr>
          <a:xfrm>
            <a:off x="4650842" y="2221433"/>
            <a:ext cx="2729576" cy="882400"/>
          </a:xfrm>
        </p:spPr>
        <p:txBody>
          <a:bodyPr/>
          <a:lstStyle/>
          <a:p>
            <a:pPr algn="ctr"/>
            <a:r>
              <a:rPr lang="en-US" sz="2400" dirty="0"/>
              <a:t>Major: </a:t>
            </a:r>
          </a:p>
          <a:p>
            <a:pPr algn="ctr"/>
            <a:r>
              <a:rPr lang="en-US" sz="2400" dirty="0"/>
              <a:t>Architecture</a:t>
            </a:r>
          </a:p>
        </p:txBody>
      </p:sp>
      <p:sp>
        <p:nvSpPr>
          <p:cNvPr id="2" name="Title 1" descr="ENGL 1101 &amp; 1102: First-Year Composition&#13;&#10;">
            <a:extLst>
              <a:ext uri="{FF2B5EF4-FFF2-40B4-BE49-F238E27FC236}">
                <a16:creationId xmlns:a16="http://schemas.microsoft.com/office/drawing/2014/main" id="{0FA38CFA-8568-B97F-3E8E-5B93AE326727}"/>
              </a:ext>
            </a:extLst>
          </p:cNvPr>
          <p:cNvSpPr>
            <a:spLocks/>
          </p:cNvSpPr>
          <p:nvPr/>
        </p:nvSpPr>
        <p:spPr>
          <a:xfrm>
            <a:off x="1140051" y="4762175"/>
            <a:ext cx="2816749" cy="650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Pts val="2500"/>
              <a:buFontTx/>
              <a:buNone/>
              <a:tabLst/>
              <a:defRPr/>
            </a:pPr>
            <a:r>
              <a:rPr kumimoji="0" lang="en-US" sz="2667" b="0" i="0" u="none" strike="noStrike" kern="1200" cap="none" spc="0" normalizeH="0" baseline="0" noProof="0" dirty="0">
                <a:ln>
                  <a:noFill/>
                </a:ln>
                <a:solidFill>
                  <a:schemeClr val="tx1"/>
                </a:solidFill>
                <a:effectLst/>
                <a:uLnTx/>
                <a:uFillTx/>
                <a:latin typeface="Kulim Park"/>
                <a:ea typeface="Kulim Park"/>
                <a:cs typeface="Kulim Park"/>
                <a:sym typeface="Kulim Park"/>
              </a:rPr>
              <a:t>Maternal Mortality Rates of Black Women</a:t>
            </a:r>
          </a:p>
        </p:txBody>
      </p:sp>
      <p:sp>
        <p:nvSpPr>
          <p:cNvPr id="17" name="Google Shape;10583;p134" descr="Clipart image of a heart with a heartbeat monitor line across the middle">
            <a:extLst>
              <a:ext uri="{FF2B5EF4-FFF2-40B4-BE49-F238E27FC236}">
                <a16:creationId xmlns:a16="http://schemas.microsoft.com/office/drawing/2014/main" id="{BBD1F553-9F89-8816-665D-AAB9BCDD9913}"/>
              </a:ext>
            </a:extLst>
          </p:cNvPr>
          <p:cNvSpPr/>
          <p:nvPr/>
        </p:nvSpPr>
        <p:spPr>
          <a:xfrm>
            <a:off x="2158421" y="3262802"/>
            <a:ext cx="754031" cy="734839"/>
          </a:xfrm>
          <a:custGeom>
            <a:avLst/>
            <a:gdLst/>
            <a:ahLst/>
            <a:cxnLst/>
            <a:rect l="l" t="t" r="r" b="b"/>
            <a:pathLst>
              <a:path w="11815" h="10524" extrusionOk="0">
                <a:moveTo>
                  <a:pt x="8664" y="726"/>
                </a:moveTo>
                <a:cubicBezTo>
                  <a:pt x="9326" y="726"/>
                  <a:pt x="9956" y="1009"/>
                  <a:pt x="10428" y="1482"/>
                </a:cubicBezTo>
                <a:cubicBezTo>
                  <a:pt x="10869" y="1954"/>
                  <a:pt x="11090" y="2616"/>
                  <a:pt x="11090" y="3309"/>
                </a:cubicBezTo>
                <a:cubicBezTo>
                  <a:pt x="11090" y="4191"/>
                  <a:pt x="10712" y="4853"/>
                  <a:pt x="10082" y="5577"/>
                </a:cubicBezTo>
                <a:lnTo>
                  <a:pt x="7435" y="5577"/>
                </a:lnTo>
                <a:cubicBezTo>
                  <a:pt x="7309" y="5577"/>
                  <a:pt x="7215" y="5640"/>
                  <a:pt x="7120" y="5735"/>
                </a:cubicBezTo>
                <a:lnTo>
                  <a:pt x="6648" y="6522"/>
                </a:lnTo>
                <a:lnTo>
                  <a:pt x="5545" y="3687"/>
                </a:lnTo>
                <a:cubicBezTo>
                  <a:pt x="5514" y="3561"/>
                  <a:pt x="5388" y="3435"/>
                  <a:pt x="5230" y="3435"/>
                </a:cubicBezTo>
                <a:cubicBezTo>
                  <a:pt x="5073" y="3435"/>
                  <a:pt x="4947" y="3529"/>
                  <a:pt x="4915" y="3624"/>
                </a:cubicBezTo>
                <a:lnTo>
                  <a:pt x="4096" y="5514"/>
                </a:lnTo>
                <a:lnTo>
                  <a:pt x="1702" y="5514"/>
                </a:lnTo>
                <a:cubicBezTo>
                  <a:pt x="1103" y="4853"/>
                  <a:pt x="693" y="4191"/>
                  <a:pt x="693" y="3309"/>
                </a:cubicBezTo>
                <a:cubicBezTo>
                  <a:pt x="693" y="2616"/>
                  <a:pt x="945" y="1986"/>
                  <a:pt x="1355" y="1482"/>
                </a:cubicBezTo>
                <a:cubicBezTo>
                  <a:pt x="1796" y="1009"/>
                  <a:pt x="2426" y="726"/>
                  <a:pt x="3151" y="726"/>
                </a:cubicBezTo>
                <a:cubicBezTo>
                  <a:pt x="4096" y="726"/>
                  <a:pt x="4726" y="1293"/>
                  <a:pt x="5073" y="1797"/>
                </a:cubicBezTo>
                <a:cubicBezTo>
                  <a:pt x="5388" y="2206"/>
                  <a:pt x="5545" y="2647"/>
                  <a:pt x="5577" y="2836"/>
                </a:cubicBezTo>
                <a:cubicBezTo>
                  <a:pt x="5608" y="2994"/>
                  <a:pt x="5766" y="3088"/>
                  <a:pt x="5892" y="3088"/>
                </a:cubicBezTo>
                <a:cubicBezTo>
                  <a:pt x="6049" y="3088"/>
                  <a:pt x="6175" y="2994"/>
                  <a:pt x="6207" y="2836"/>
                </a:cubicBezTo>
                <a:cubicBezTo>
                  <a:pt x="6238" y="2679"/>
                  <a:pt x="6459" y="2206"/>
                  <a:pt x="6742" y="1797"/>
                </a:cubicBezTo>
                <a:cubicBezTo>
                  <a:pt x="7089" y="1293"/>
                  <a:pt x="7687" y="726"/>
                  <a:pt x="8664" y="726"/>
                </a:cubicBezTo>
                <a:close/>
                <a:moveTo>
                  <a:pt x="5293" y="4790"/>
                </a:moveTo>
                <a:lnTo>
                  <a:pt x="6364" y="7468"/>
                </a:lnTo>
                <a:cubicBezTo>
                  <a:pt x="6396" y="7562"/>
                  <a:pt x="6522" y="7657"/>
                  <a:pt x="6648" y="7688"/>
                </a:cubicBezTo>
                <a:lnTo>
                  <a:pt x="6679" y="7688"/>
                </a:lnTo>
                <a:cubicBezTo>
                  <a:pt x="6805" y="7688"/>
                  <a:pt x="6931" y="7625"/>
                  <a:pt x="6994" y="7531"/>
                </a:cubicBezTo>
                <a:lnTo>
                  <a:pt x="7750" y="6302"/>
                </a:lnTo>
                <a:lnTo>
                  <a:pt x="9483" y="6302"/>
                </a:lnTo>
                <a:cubicBezTo>
                  <a:pt x="9168" y="6459"/>
                  <a:pt x="8916" y="6711"/>
                  <a:pt x="8664" y="6932"/>
                </a:cubicBezTo>
                <a:cubicBezTo>
                  <a:pt x="7813" y="7688"/>
                  <a:pt x="6868" y="8507"/>
                  <a:pt x="5923" y="9610"/>
                </a:cubicBezTo>
                <a:cubicBezTo>
                  <a:pt x="4978" y="8507"/>
                  <a:pt x="4033" y="7688"/>
                  <a:pt x="3214" y="6932"/>
                </a:cubicBezTo>
                <a:cubicBezTo>
                  <a:pt x="2930" y="6711"/>
                  <a:pt x="2710" y="6459"/>
                  <a:pt x="2458" y="6270"/>
                </a:cubicBezTo>
                <a:lnTo>
                  <a:pt x="4411" y="6270"/>
                </a:lnTo>
                <a:cubicBezTo>
                  <a:pt x="4505" y="6270"/>
                  <a:pt x="4663" y="6207"/>
                  <a:pt x="4726" y="6081"/>
                </a:cubicBezTo>
                <a:lnTo>
                  <a:pt x="5293" y="4790"/>
                </a:lnTo>
                <a:close/>
                <a:moveTo>
                  <a:pt x="3151" y="1"/>
                </a:moveTo>
                <a:cubicBezTo>
                  <a:pt x="2269" y="1"/>
                  <a:pt x="1449" y="379"/>
                  <a:pt x="851" y="1009"/>
                </a:cubicBezTo>
                <a:cubicBezTo>
                  <a:pt x="315" y="1576"/>
                  <a:pt x="0" y="2427"/>
                  <a:pt x="0" y="3309"/>
                </a:cubicBezTo>
                <a:cubicBezTo>
                  <a:pt x="0" y="4097"/>
                  <a:pt x="252" y="4821"/>
                  <a:pt x="819" y="5514"/>
                </a:cubicBezTo>
                <a:lnTo>
                  <a:pt x="819" y="5577"/>
                </a:lnTo>
                <a:lnTo>
                  <a:pt x="347" y="5577"/>
                </a:lnTo>
                <a:cubicBezTo>
                  <a:pt x="158" y="5577"/>
                  <a:pt x="0" y="5735"/>
                  <a:pt x="0" y="5924"/>
                </a:cubicBezTo>
                <a:cubicBezTo>
                  <a:pt x="0" y="6113"/>
                  <a:pt x="158" y="6270"/>
                  <a:pt x="347" y="6270"/>
                </a:cubicBezTo>
                <a:lnTo>
                  <a:pt x="1418" y="6270"/>
                </a:lnTo>
                <a:cubicBezTo>
                  <a:pt x="1796" y="6680"/>
                  <a:pt x="2237" y="7058"/>
                  <a:pt x="2710" y="7468"/>
                </a:cubicBezTo>
                <a:cubicBezTo>
                  <a:pt x="3623" y="8255"/>
                  <a:pt x="4600" y="9137"/>
                  <a:pt x="5640" y="10366"/>
                </a:cubicBezTo>
                <a:lnTo>
                  <a:pt x="5640" y="10397"/>
                </a:lnTo>
                <a:cubicBezTo>
                  <a:pt x="5703" y="10492"/>
                  <a:pt x="5797" y="10524"/>
                  <a:pt x="5892" y="10524"/>
                </a:cubicBezTo>
                <a:cubicBezTo>
                  <a:pt x="6018" y="10524"/>
                  <a:pt x="6081" y="10492"/>
                  <a:pt x="6175" y="10397"/>
                </a:cubicBezTo>
                <a:lnTo>
                  <a:pt x="6175" y="10366"/>
                </a:lnTo>
                <a:cubicBezTo>
                  <a:pt x="7152" y="9137"/>
                  <a:pt x="8192" y="8287"/>
                  <a:pt x="9074" y="7468"/>
                </a:cubicBezTo>
                <a:cubicBezTo>
                  <a:pt x="9546" y="7026"/>
                  <a:pt x="9987" y="6617"/>
                  <a:pt x="10397" y="6270"/>
                </a:cubicBezTo>
                <a:lnTo>
                  <a:pt x="11437" y="6270"/>
                </a:lnTo>
                <a:cubicBezTo>
                  <a:pt x="11657" y="6270"/>
                  <a:pt x="11815" y="6113"/>
                  <a:pt x="11815" y="5924"/>
                </a:cubicBezTo>
                <a:cubicBezTo>
                  <a:pt x="11815" y="5735"/>
                  <a:pt x="11657" y="5577"/>
                  <a:pt x="11437" y="5577"/>
                </a:cubicBezTo>
                <a:lnTo>
                  <a:pt x="10964" y="5577"/>
                </a:lnTo>
                <a:lnTo>
                  <a:pt x="10964" y="5514"/>
                </a:lnTo>
                <a:cubicBezTo>
                  <a:pt x="11531" y="4821"/>
                  <a:pt x="11815" y="4097"/>
                  <a:pt x="11815" y="3309"/>
                </a:cubicBezTo>
                <a:cubicBezTo>
                  <a:pt x="11815" y="2458"/>
                  <a:pt x="11500" y="1639"/>
                  <a:pt x="10932" y="1009"/>
                </a:cubicBezTo>
                <a:cubicBezTo>
                  <a:pt x="10365" y="379"/>
                  <a:pt x="9578" y="1"/>
                  <a:pt x="8664" y="1"/>
                </a:cubicBezTo>
                <a:cubicBezTo>
                  <a:pt x="7404" y="1"/>
                  <a:pt x="6616" y="757"/>
                  <a:pt x="6175" y="1387"/>
                </a:cubicBezTo>
                <a:cubicBezTo>
                  <a:pt x="6049" y="1545"/>
                  <a:pt x="5986" y="1702"/>
                  <a:pt x="5892" y="1860"/>
                </a:cubicBezTo>
                <a:cubicBezTo>
                  <a:pt x="5829" y="1702"/>
                  <a:pt x="5703" y="1545"/>
                  <a:pt x="5640" y="1387"/>
                </a:cubicBezTo>
                <a:cubicBezTo>
                  <a:pt x="5199" y="757"/>
                  <a:pt x="4411" y="1"/>
                  <a:pt x="3151"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3" name="Subtitle 2" descr="Major: &#13;&#10;Nursing&#13;&#10;">
            <a:extLst>
              <a:ext uri="{FF2B5EF4-FFF2-40B4-BE49-F238E27FC236}">
                <a16:creationId xmlns:a16="http://schemas.microsoft.com/office/drawing/2014/main" id="{F7DFF8F4-8A6A-EE38-E628-EAF6B877D450}"/>
              </a:ext>
            </a:extLst>
          </p:cNvPr>
          <p:cNvSpPr>
            <a:spLocks noGrp="1"/>
          </p:cNvSpPr>
          <p:nvPr>
            <p:ph type="subTitle" idx="1"/>
          </p:nvPr>
        </p:nvSpPr>
        <p:spPr>
          <a:xfrm>
            <a:off x="1890656" y="2280191"/>
            <a:ext cx="1315538" cy="1039807"/>
          </a:xfrm>
        </p:spPr>
        <p:txBody>
          <a:bodyPr/>
          <a:lstStyle/>
          <a:p>
            <a:pPr algn="ctr"/>
            <a:r>
              <a:rPr lang="en-US" sz="2400" dirty="0"/>
              <a:t>Major: </a:t>
            </a:r>
          </a:p>
          <a:p>
            <a:pPr algn="ctr"/>
            <a:r>
              <a:rPr lang="en-US" sz="2400" dirty="0"/>
              <a:t>Nursing</a:t>
            </a:r>
          </a:p>
        </p:txBody>
      </p:sp>
      <p:sp>
        <p:nvSpPr>
          <p:cNvPr id="14" name="Title 13">
            <a:extLst>
              <a:ext uri="{FF2B5EF4-FFF2-40B4-BE49-F238E27FC236}">
                <a16:creationId xmlns:a16="http://schemas.microsoft.com/office/drawing/2014/main" id="{5BD1E88E-4194-4576-C36F-9F66ED5292FC}"/>
              </a:ext>
            </a:extLst>
          </p:cNvPr>
          <p:cNvSpPr>
            <a:spLocks noGrp="1"/>
          </p:cNvSpPr>
          <p:nvPr>
            <p:ph type="title" idx="4294967295"/>
          </p:nvPr>
        </p:nvSpPr>
        <p:spPr>
          <a:xfrm flipH="1">
            <a:off x="1331913" y="838200"/>
            <a:ext cx="10272712" cy="876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Pts val="2800"/>
              <a:buFontTx/>
              <a:buNone/>
              <a:tabLst/>
              <a:defRPr/>
            </a:pPr>
            <a:r>
              <a:rPr kumimoji="0" lang="en-US" sz="4000" b="0" i="0" u="none" strike="noStrike" kern="1200" cap="none" spc="0" normalizeH="0" baseline="0" noProof="0" dirty="0">
                <a:ln>
                  <a:noFill/>
                </a:ln>
                <a:solidFill>
                  <a:schemeClr val="tx1"/>
                </a:solidFill>
                <a:effectLst/>
                <a:uLnTx/>
                <a:uFillTx/>
                <a:latin typeface="Kulim Park"/>
                <a:ea typeface="Kulim Park"/>
                <a:cs typeface="Kulim Park"/>
                <a:sym typeface="Kulim Park"/>
              </a:rPr>
              <a:t>Current GWST 1102: “Love &amp; Sex” Projects </a:t>
            </a:r>
          </a:p>
        </p:txBody>
      </p:sp>
    </p:spTree>
    <p:extLst>
      <p:ext uri="{BB962C8B-B14F-4D97-AF65-F5344CB8AC3E}">
        <p14:creationId xmlns:p14="http://schemas.microsoft.com/office/powerpoint/2010/main" val="337081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93000"/>
          </a:schemeClr>
        </a:solidFill>
        <a:effectLst/>
      </p:bgPr>
    </p:bg>
    <p:spTree>
      <p:nvGrpSpPr>
        <p:cNvPr id="1" name=""/>
        <p:cNvGrpSpPr/>
        <p:nvPr/>
      </p:nvGrpSpPr>
      <p:grpSpPr>
        <a:xfrm>
          <a:off x="0" y="0"/>
          <a:ext cx="0" cy="0"/>
          <a:chOff x="0" y="0"/>
          <a:chExt cx="0" cy="0"/>
        </a:xfrm>
      </p:grpSpPr>
      <p:sp>
        <p:nvSpPr>
          <p:cNvPr id="19" name="Google Shape;11746;p137" descr="Clipart image of an old-school microphone">
            <a:extLst>
              <a:ext uri="{FF2B5EF4-FFF2-40B4-BE49-F238E27FC236}">
                <a16:creationId xmlns:a16="http://schemas.microsoft.com/office/drawing/2014/main" id="{552C7E36-84E3-2B65-E0B8-A826097ECD67}"/>
              </a:ext>
            </a:extLst>
          </p:cNvPr>
          <p:cNvSpPr/>
          <p:nvPr/>
        </p:nvSpPr>
        <p:spPr>
          <a:xfrm>
            <a:off x="1256178" y="5022206"/>
            <a:ext cx="415144" cy="691716"/>
          </a:xfrm>
          <a:custGeom>
            <a:avLst/>
            <a:gdLst/>
            <a:ahLst/>
            <a:cxnLst/>
            <a:rect l="l" t="t" r="r" b="b"/>
            <a:pathLst>
              <a:path w="9106" h="14052" extrusionOk="0">
                <a:moveTo>
                  <a:pt x="1230" y="4096"/>
                </a:moveTo>
                <a:cubicBezTo>
                  <a:pt x="1450" y="4096"/>
                  <a:pt x="1608" y="4285"/>
                  <a:pt x="1608" y="4474"/>
                </a:cubicBezTo>
                <a:cubicBezTo>
                  <a:pt x="1608" y="4726"/>
                  <a:pt x="1419" y="4915"/>
                  <a:pt x="1230" y="4915"/>
                </a:cubicBezTo>
                <a:cubicBezTo>
                  <a:pt x="978" y="4915"/>
                  <a:pt x="789" y="4726"/>
                  <a:pt x="789" y="4474"/>
                </a:cubicBezTo>
                <a:cubicBezTo>
                  <a:pt x="820" y="4285"/>
                  <a:pt x="978" y="4096"/>
                  <a:pt x="1230" y="4096"/>
                </a:cubicBezTo>
                <a:close/>
                <a:moveTo>
                  <a:pt x="7846" y="4096"/>
                </a:moveTo>
                <a:cubicBezTo>
                  <a:pt x="8066" y="4096"/>
                  <a:pt x="8255" y="4285"/>
                  <a:pt x="8255" y="4474"/>
                </a:cubicBezTo>
                <a:cubicBezTo>
                  <a:pt x="8255" y="4726"/>
                  <a:pt x="8066" y="4915"/>
                  <a:pt x="7846" y="4915"/>
                </a:cubicBezTo>
                <a:cubicBezTo>
                  <a:pt x="7594" y="4915"/>
                  <a:pt x="7436" y="4726"/>
                  <a:pt x="7436" y="4474"/>
                </a:cubicBezTo>
                <a:cubicBezTo>
                  <a:pt x="7436" y="4285"/>
                  <a:pt x="7594" y="4096"/>
                  <a:pt x="7846" y="4096"/>
                </a:cubicBezTo>
                <a:close/>
                <a:moveTo>
                  <a:pt x="4538" y="788"/>
                </a:moveTo>
                <a:cubicBezTo>
                  <a:pt x="5514" y="788"/>
                  <a:pt x="6365" y="1481"/>
                  <a:pt x="6523" y="2427"/>
                </a:cubicBezTo>
                <a:lnTo>
                  <a:pt x="5357" y="2427"/>
                </a:lnTo>
                <a:cubicBezTo>
                  <a:pt x="5105" y="2427"/>
                  <a:pt x="4916" y="2616"/>
                  <a:pt x="4916" y="2868"/>
                </a:cubicBezTo>
                <a:cubicBezTo>
                  <a:pt x="4916" y="3088"/>
                  <a:pt x="5105" y="3309"/>
                  <a:pt x="5357" y="3309"/>
                </a:cubicBezTo>
                <a:lnTo>
                  <a:pt x="6617" y="3309"/>
                </a:lnTo>
                <a:lnTo>
                  <a:pt x="6617" y="4128"/>
                </a:lnTo>
                <a:lnTo>
                  <a:pt x="5357" y="4128"/>
                </a:lnTo>
                <a:cubicBezTo>
                  <a:pt x="5105" y="4128"/>
                  <a:pt x="4916" y="4317"/>
                  <a:pt x="4916" y="4506"/>
                </a:cubicBezTo>
                <a:cubicBezTo>
                  <a:pt x="4916" y="4758"/>
                  <a:pt x="5105" y="4947"/>
                  <a:pt x="5357" y="4947"/>
                </a:cubicBezTo>
                <a:lnTo>
                  <a:pt x="6617" y="4947"/>
                </a:lnTo>
                <a:lnTo>
                  <a:pt x="6617" y="5766"/>
                </a:lnTo>
                <a:lnTo>
                  <a:pt x="5357" y="5766"/>
                </a:lnTo>
                <a:cubicBezTo>
                  <a:pt x="5105" y="5766"/>
                  <a:pt x="4916" y="5987"/>
                  <a:pt x="4916" y="6207"/>
                </a:cubicBezTo>
                <a:cubicBezTo>
                  <a:pt x="4916" y="6459"/>
                  <a:pt x="5105" y="6617"/>
                  <a:pt x="5357" y="6617"/>
                </a:cubicBezTo>
                <a:lnTo>
                  <a:pt x="6523" y="6617"/>
                </a:lnTo>
                <a:cubicBezTo>
                  <a:pt x="6333" y="7562"/>
                  <a:pt x="5514" y="8255"/>
                  <a:pt x="4538" y="8255"/>
                </a:cubicBezTo>
                <a:cubicBezTo>
                  <a:pt x="3530" y="8255"/>
                  <a:pt x="2679" y="7562"/>
                  <a:pt x="2521" y="6617"/>
                </a:cubicBezTo>
                <a:lnTo>
                  <a:pt x="3687" y="6617"/>
                </a:lnTo>
                <a:cubicBezTo>
                  <a:pt x="3939" y="6617"/>
                  <a:pt x="4128" y="6396"/>
                  <a:pt x="4128" y="6207"/>
                </a:cubicBezTo>
                <a:cubicBezTo>
                  <a:pt x="4128" y="5987"/>
                  <a:pt x="3939" y="5766"/>
                  <a:pt x="3687" y="5766"/>
                </a:cubicBezTo>
                <a:lnTo>
                  <a:pt x="2490" y="5766"/>
                </a:lnTo>
                <a:lnTo>
                  <a:pt x="2490" y="4947"/>
                </a:lnTo>
                <a:lnTo>
                  <a:pt x="3687" y="4947"/>
                </a:lnTo>
                <a:cubicBezTo>
                  <a:pt x="3939" y="4947"/>
                  <a:pt x="4128" y="4758"/>
                  <a:pt x="4128" y="4506"/>
                </a:cubicBezTo>
                <a:cubicBezTo>
                  <a:pt x="4128" y="4285"/>
                  <a:pt x="3939" y="4128"/>
                  <a:pt x="3687" y="4128"/>
                </a:cubicBezTo>
                <a:lnTo>
                  <a:pt x="2490" y="4128"/>
                </a:lnTo>
                <a:lnTo>
                  <a:pt x="2490" y="3277"/>
                </a:lnTo>
                <a:lnTo>
                  <a:pt x="3687" y="3277"/>
                </a:lnTo>
                <a:cubicBezTo>
                  <a:pt x="3939" y="3277"/>
                  <a:pt x="4128" y="3057"/>
                  <a:pt x="4128" y="2836"/>
                </a:cubicBezTo>
                <a:cubicBezTo>
                  <a:pt x="4128" y="2584"/>
                  <a:pt x="3939" y="2395"/>
                  <a:pt x="3687" y="2395"/>
                </a:cubicBezTo>
                <a:lnTo>
                  <a:pt x="2521" y="2395"/>
                </a:lnTo>
                <a:cubicBezTo>
                  <a:pt x="2710" y="1481"/>
                  <a:pt x="3530" y="788"/>
                  <a:pt x="4538" y="788"/>
                </a:cubicBezTo>
                <a:close/>
                <a:moveTo>
                  <a:pt x="8255" y="5671"/>
                </a:moveTo>
                <a:lnTo>
                  <a:pt x="8255" y="6144"/>
                </a:lnTo>
                <a:cubicBezTo>
                  <a:pt x="8255" y="8066"/>
                  <a:pt x="6806" y="9641"/>
                  <a:pt x="4947" y="9830"/>
                </a:cubicBezTo>
                <a:lnTo>
                  <a:pt x="4947" y="9011"/>
                </a:lnTo>
                <a:cubicBezTo>
                  <a:pt x="6365" y="8822"/>
                  <a:pt x="7436" y="7593"/>
                  <a:pt x="7436" y="6144"/>
                </a:cubicBezTo>
                <a:lnTo>
                  <a:pt x="7436" y="5671"/>
                </a:lnTo>
                <a:cubicBezTo>
                  <a:pt x="7562" y="5703"/>
                  <a:pt x="7720" y="5735"/>
                  <a:pt x="7846" y="5735"/>
                </a:cubicBezTo>
                <a:cubicBezTo>
                  <a:pt x="7940" y="5735"/>
                  <a:pt x="8098" y="5703"/>
                  <a:pt x="8255" y="5671"/>
                </a:cubicBezTo>
                <a:close/>
                <a:moveTo>
                  <a:pt x="1639" y="5703"/>
                </a:moveTo>
                <a:lnTo>
                  <a:pt x="1639" y="6176"/>
                </a:lnTo>
                <a:cubicBezTo>
                  <a:pt x="1639" y="7625"/>
                  <a:pt x="2710" y="8853"/>
                  <a:pt x="4128" y="9043"/>
                </a:cubicBezTo>
                <a:lnTo>
                  <a:pt x="4128" y="9893"/>
                </a:lnTo>
                <a:cubicBezTo>
                  <a:pt x="2238" y="9641"/>
                  <a:pt x="820" y="8066"/>
                  <a:pt x="820" y="6176"/>
                </a:cubicBezTo>
                <a:lnTo>
                  <a:pt x="820" y="5703"/>
                </a:lnTo>
                <a:cubicBezTo>
                  <a:pt x="946" y="5735"/>
                  <a:pt x="1104" y="5798"/>
                  <a:pt x="1261" y="5798"/>
                </a:cubicBezTo>
                <a:cubicBezTo>
                  <a:pt x="1419" y="5798"/>
                  <a:pt x="1545" y="5735"/>
                  <a:pt x="1639" y="5703"/>
                </a:cubicBezTo>
                <a:close/>
                <a:moveTo>
                  <a:pt x="4569" y="12414"/>
                </a:moveTo>
                <a:cubicBezTo>
                  <a:pt x="5073" y="12414"/>
                  <a:pt x="5546" y="12760"/>
                  <a:pt x="5703" y="13233"/>
                </a:cubicBezTo>
                <a:lnTo>
                  <a:pt x="3372" y="13233"/>
                </a:lnTo>
                <a:cubicBezTo>
                  <a:pt x="3530" y="12760"/>
                  <a:pt x="4002" y="12414"/>
                  <a:pt x="4569" y="12414"/>
                </a:cubicBezTo>
                <a:close/>
                <a:moveTo>
                  <a:pt x="4569" y="1"/>
                </a:moveTo>
                <a:cubicBezTo>
                  <a:pt x="2962" y="1"/>
                  <a:pt x="1639" y="1292"/>
                  <a:pt x="1639" y="2868"/>
                </a:cubicBezTo>
                <a:lnTo>
                  <a:pt x="1639" y="3340"/>
                </a:lnTo>
                <a:cubicBezTo>
                  <a:pt x="1545" y="3309"/>
                  <a:pt x="1387" y="3277"/>
                  <a:pt x="1261" y="3277"/>
                </a:cubicBezTo>
                <a:cubicBezTo>
                  <a:pt x="600" y="3277"/>
                  <a:pt x="1" y="3813"/>
                  <a:pt x="1" y="4474"/>
                </a:cubicBezTo>
                <a:lnTo>
                  <a:pt x="1" y="6144"/>
                </a:lnTo>
                <a:cubicBezTo>
                  <a:pt x="1" y="8507"/>
                  <a:pt x="1797" y="10460"/>
                  <a:pt x="4128" y="10681"/>
                </a:cubicBezTo>
                <a:lnTo>
                  <a:pt x="4128" y="11626"/>
                </a:lnTo>
                <a:cubicBezTo>
                  <a:pt x="3183" y="11815"/>
                  <a:pt x="2490" y="12634"/>
                  <a:pt x="2490" y="13611"/>
                </a:cubicBezTo>
                <a:cubicBezTo>
                  <a:pt x="2490" y="13863"/>
                  <a:pt x="2679" y="14052"/>
                  <a:pt x="2868" y="14052"/>
                </a:cubicBezTo>
                <a:lnTo>
                  <a:pt x="6176" y="14052"/>
                </a:lnTo>
                <a:cubicBezTo>
                  <a:pt x="6428" y="14052"/>
                  <a:pt x="6617" y="13863"/>
                  <a:pt x="6617" y="13611"/>
                </a:cubicBezTo>
                <a:cubicBezTo>
                  <a:pt x="6617" y="12634"/>
                  <a:pt x="5892" y="11783"/>
                  <a:pt x="4947" y="11626"/>
                </a:cubicBezTo>
                <a:lnTo>
                  <a:pt x="4947" y="10681"/>
                </a:lnTo>
                <a:cubicBezTo>
                  <a:pt x="7247" y="10460"/>
                  <a:pt x="9106" y="8538"/>
                  <a:pt x="9106" y="6176"/>
                </a:cubicBezTo>
                <a:lnTo>
                  <a:pt x="9106" y="4537"/>
                </a:lnTo>
                <a:cubicBezTo>
                  <a:pt x="9106" y="3844"/>
                  <a:pt x="8539" y="3309"/>
                  <a:pt x="7846" y="3309"/>
                </a:cubicBezTo>
                <a:cubicBezTo>
                  <a:pt x="7688" y="3309"/>
                  <a:pt x="7562" y="3340"/>
                  <a:pt x="7436" y="3372"/>
                </a:cubicBezTo>
                <a:lnTo>
                  <a:pt x="7436" y="2868"/>
                </a:lnTo>
                <a:cubicBezTo>
                  <a:pt x="7436" y="1261"/>
                  <a:pt x="6144" y="1"/>
                  <a:pt x="4569"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grpSp>
        <p:nvGrpSpPr>
          <p:cNvPr id="15" name="Google Shape;11589;p137" descr="Clipart image of a person's profile featuring a wheel/cog where the brain is location">
            <a:extLst>
              <a:ext uri="{FF2B5EF4-FFF2-40B4-BE49-F238E27FC236}">
                <a16:creationId xmlns:a16="http://schemas.microsoft.com/office/drawing/2014/main" id="{6C39CDC3-354C-BA7E-417F-77EDD1E6848A}"/>
              </a:ext>
            </a:extLst>
          </p:cNvPr>
          <p:cNvGrpSpPr/>
          <p:nvPr/>
        </p:nvGrpSpPr>
        <p:grpSpPr>
          <a:xfrm>
            <a:off x="1243141" y="4047830"/>
            <a:ext cx="561824" cy="613487"/>
            <a:chOff x="-48237000" y="2342650"/>
            <a:chExt cx="256800" cy="300225"/>
          </a:xfrm>
        </p:grpSpPr>
        <p:sp>
          <p:nvSpPr>
            <p:cNvPr id="16" name="Google Shape;11590;p137">
              <a:extLst>
                <a:ext uri="{FF2B5EF4-FFF2-40B4-BE49-F238E27FC236}">
                  <a16:creationId xmlns:a16="http://schemas.microsoft.com/office/drawing/2014/main" id="{530B0AC5-DD8B-87B4-A172-7183EADF8274}"/>
                </a:ext>
              </a:extLst>
            </p:cNvPr>
            <p:cNvSpPr>
              <a:spLocks noGrp="1" noRot="1" noMove="1" noResize="1" noEditPoints="1" noAdjustHandles="1" noChangeArrowheads="1" noChangeShapeType="1"/>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17" name="Google Shape;11591;p137">
              <a:extLst>
                <a:ext uri="{FF2B5EF4-FFF2-40B4-BE49-F238E27FC236}">
                  <a16:creationId xmlns:a16="http://schemas.microsoft.com/office/drawing/2014/main" id="{D58755C4-E9F3-BD7C-077A-7CF3BED7B461}"/>
                </a:ext>
              </a:extLst>
            </p:cNvPr>
            <p:cNvSpPr>
              <a:spLocks noGrp="1" noRot="1" noMove="1" noResize="1" noEditPoints="1" noAdjustHandles="1" noChangeArrowheads="1" noChangeShapeType="1"/>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18" name="Google Shape;11592;p137">
              <a:extLst>
                <a:ext uri="{FF2B5EF4-FFF2-40B4-BE49-F238E27FC236}">
                  <a16:creationId xmlns:a16="http://schemas.microsoft.com/office/drawing/2014/main" id="{6885209F-D6A7-B6FD-B54A-771AFA411423}"/>
                </a:ext>
              </a:extLst>
            </p:cNvPr>
            <p:cNvSpPr>
              <a:spLocks noGrp="1" noRot="1" noMove="1" noResize="1" noEditPoints="1" noAdjustHandles="1" noChangeArrowheads="1" noChangeShapeType="1"/>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grpSp>
      <p:grpSp>
        <p:nvGrpSpPr>
          <p:cNvPr id="20" name="Google Shape;11560;p137" descr="Clipart image of a wheel/cog with a pen or pencil in the middle">
            <a:extLst>
              <a:ext uri="{FF2B5EF4-FFF2-40B4-BE49-F238E27FC236}">
                <a16:creationId xmlns:a16="http://schemas.microsoft.com/office/drawing/2014/main" id="{EEB199CC-9C23-17B1-0B80-CD45B54659CF}"/>
              </a:ext>
            </a:extLst>
          </p:cNvPr>
          <p:cNvGrpSpPr/>
          <p:nvPr/>
        </p:nvGrpSpPr>
        <p:grpSpPr>
          <a:xfrm>
            <a:off x="1199951" y="3073454"/>
            <a:ext cx="617772" cy="613487"/>
            <a:chOff x="-48633175" y="2711375"/>
            <a:chExt cx="299325" cy="299325"/>
          </a:xfrm>
        </p:grpSpPr>
        <p:sp>
          <p:nvSpPr>
            <p:cNvPr id="21" name="Google Shape;11561;p137">
              <a:extLst>
                <a:ext uri="{FF2B5EF4-FFF2-40B4-BE49-F238E27FC236}">
                  <a16:creationId xmlns:a16="http://schemas.microsoft.com/office/drawing/2014/main" id="{0DA3F90A-12F9-B64E-4763-E443E25CC807}"/>
                </a:ext>
              </a:extLst>
            </p:cNvPr>
            <p:cNvSpPr>
              <a:spLocks noGrp="1" noRot="1" noMove="1" noResize="1" noEditPoints="1" noAdjustHandles="1" noChangeArrowheads="1" noChangeShapeType="1"/>
            </p:cNvSpPr>
            <p:nvPr/>
          </p:nvSpPr>
          <p:spPr>
            <a:xfrm>
              <a:off x="-48633175" y="2711375"/>
              <a:ext cx="299325" cy="299325"/>
            </a:xfrm>
            <a:custGeom>
              <a:avLst/>
              <a:gdLst/>
              <a:ahLst/>
              <a:cxnLst/>
              <a:rect l="l" t="t" r="r" b="b"/>
              <a:pathLst>
                <a:path w="11973" h="11973" extrusionOk="0">
                  <a:moveTo>
                    <a:pt x="6459" y="662"/>
                  </a:moveTo>
                  <a:lnTo>
                    <a:pt x="6774" y="1356"/>
                  </a:lnTo>
                  <a:cubicBezTo>
                    <a:pt x="6837" y="1419"/>
                    <a:pt x="6900" y="1513"/>
                    <a:pt x="7026" y="1545"/>
                  </a:cubicBezTo>
                  <a:cubicBezTo>
                    <a:pt x="7499" y="1671"/>
                    <a:pt x="7971" y="1860"/>
                    <a:pt x="8413" y="2080"/>
                  </a:cubicBezTo>
                  <a:cubicBezTo>
                    <a:pt x="8459" y="2126"/>
                    <a:pt x="8539" y="2156"/>
                    <a:pt x="8627" y="2156"/>
                  </a:cubicBezTo>
                  <a:cubicBezTo>
                    <a:pt x="8660" y="2156"/>
                    <a:pt x="8694" y="2152"/>
                    <a:pt x="8728" y="2143"/>
                  </a:cubicBezTo>
                  <a:lnTo>
                    <a:pt x="9389" y="1891"/>
                  </a:lnTo>
                  <a:lnTo>
                    <a:pt x="10051" y="2553"/>
                  </a:lnTo>
                  <a:lnTo>
                    <a:pt x="9799" y="3214"/>
                  </a:lnTo>
                  <a:cubicBezTo>
                    <a:pt x="9767" y="3340"/>
                    <a:pt x="9767" y="3435"/>
                    <a:pt x="9862" y="3561"/>
                  </a:cubicBezTo>
                  <a:cubicBezTo>
                    <a:pt x="10114" y="3970"/>
                    <a:pt x="10334" y="4412"/>
                    <a:pt x="10397" y="4916"/>
                  </a:cubicBezTo>
                  <a:cubicBezTo>
                    <a:pt x="10460" y="5042"/>
                    <a:pt x="10492" y="5136"/>
                    <a:pt x="10586" y="5168"/>
                  </a:cubicBezTo>
                  <a:lnTo>
                    <a:pt x="11279" y="5483"/>
                  </a:lnTo>
                  <a:lnTo>
                    <a:pt x="11279" y="6459"/>
                  </a:lnTo>
                  <a:lnTo>
                    <a:pt x="10586" y="6774"/>
                  </a:lnTo>
                  <a:cubicBezTo>
                    <a:pt x="10523" y="6806"/>
                    <a:pt x="10460" y="6900"/>
                    <a:pt x="10397" y="7026"/>
                  </a:cubicBezTo>
                  <a:cubicBezTo>
                    <a:pt x="10271" y="7499"/>
                    <a:pt x="10082" y="7972"/>
                    <a:pt x="9862" y="8381"/>
                  </a:cubicBezTo>
                  <a:cubicBezTo>
                    <a:pt x="9799" y="8476"/>
                    <a:pt x="9767" y="8602"/>
                    <a:pt x="9799" y="8696"/>
                  </a:cubicBezTo>
                  <a:lnTo>
                    <a:pt x="10051" y="9389"/>
                  </a:lnTo>
                  <a:lnTo>
                    <a:pt x="9389" y="10051"/>
                  </a:lnTo>
                  <a:lnTo>
                    <a:pt x="8728" y="9799"/>
                  </a:lnTo>
                  <a:cubicBezTo>
                    <a:pt x="8681" y="9787"/>
                    <a:pt x="8640" y="9780"/>
                    <a:pt x="8600" y="9780"/>
                  </a:cubicBezTo>
                  <a:cubicBezTo>
                    <a:pt x="8532" y="9780"/>
                    <a:pt x="8472" y="9802"/>
                    <a:pt x="8413" y="9862"/>
                  </a:cubicBezTo>
                  <a:cubicBezTo>
                    <a:pt x="7971" y="10114"/>
                    <a:pt x="7530" y="10303"/>
                    <a:pt x="7026" y="10397"/>
                  </a:cubicBezTo>
                  <a:cubicBezTo>
                    <a:pt x="6900" y="10429"/>
                    <a:pt x="6837" y="10492"/>
                    <a:pt x="6774" y="10586"/>
                  </a:cubicBezTo>
                  <a:lnTo>
                    <a:pt x="6459" y="11280"/>
                  </a:lnTo>
                  <a:lnTo>
                    <a:pt x="5483" y="11280"/>
                  </a:lnTo>
                  <a:lnTo>
                    <a:pt x="5168" y="10586"/>
                  </a:lnTo>
                  <a:cubicBezTo>
                    <a:pt x="5136" y="10523"/>
                    <a:pt x="5042" y="10429"/>
                    <a:pt x="4915" y="10397"/>
                  </a:cubicBezTo>
                  <a:cubicBezTo>
                    <a:pt x="4443" y="10271"/>
                    <a:pt x="3970" y="10082"/>
                    <a:pt x="3561" y="9862"/>
                  </a:cubicBezTo>
                  <a:cubicBezTo>
                    <a:pt x="3492" y="9816"/>
                    <a:pt x="3406" y="9786"/>
                    <a:pt x="3327" y="9786"/>
                  </a:cubicBezTo>
                  <a:cubicBezTo>
                    <a:pt x="3299" y="9786"/>
                    <a:pt x="3271" y="9790"/>
                    <a:pt x="3246" y="9799"/>
                  </a:cubicBezTo>
                  <a:lnTo>
                    <a:pt x="2553" y="10051"/>
                  </a:lnTo>
                  <a:lnTo>
                    <a:pt x="1891" y="9389"/>
                  </a:lnTo>
                  <a:lnTo>
                    <a:pt x="2143" y="8696"/>
                  </a:lnTo>
                  <a:cubicBezTo>
                    <a:pt x="2175" y="8602"/>
                    <a:pt x="2175" y="8507"/>
                    <a:pt x="2080" y="8381"/>
                  </a:cubicBezTo>
                  <a:cubicBezTo>
                    <a:pt x="1828" y="7972"/>
                    <a:pt x="1607" y="7531"/>
                    <a:pt x="1544" y="7026"/>
                  </a:cubicBezTo>
                  <a:cubicBezTo>
                    <a:pt x="1513" y="6900"/>
                    <a:pt x="1450" y="6806"/>
                    <a:pt x="1355" y="6774"/>
                  </a:cubicBezTo>
                  <a:lnTo>
                    <a:pt x="662" y="6459"/>
                  </a:lnTo>
                  <a:lnTo>
                    <a:pt x="662" y="5483"/>
                  </a:lnTo>
                  <a:lnTo>
                    <a:pt x="1355" y="5168"/>
                  </a:lnTo>
                  <a:cubicBezTo>
                    <a:pt x="1418" y="5136"/>
                    <a:pt x="1513" y="5042"/>
                    <a:pt x="1544" y="4916"/>
                  </a:cubicBezTo>
                  <a:cubicBezTo>
                    <a:pt x="1670" y="4443"/>
                    <a:pt x="1860" y="3970"/>
                    <a:pt x="2080" y="3561"/>
                  </a:cubicBezTo>
                  <a:cubicBezTo>
                    <a:pt x="2143" y="3466"/>
                    <a:pt x="2175" y="3340"/>
                    <a:pt x="2143" y="3214"/>
                  </a:cubicBezTo>
                  <a:lnTo>
                    <a:pt x="1891" y="2553"/>
                  </a:lnTo>
                  <a:lnTo>
                    <a:pt x="2553" y="1891"/>
                  </a:lnTo>
                  <a:lnTo>
                    <a:pt x="3246" y="2143"/>
                  </a:lnTo>
                  <a:cubicBezTo>
                    <a:pt x="3280" y="2155"/>
                    <a:pt x="3315" y="2162"/>
                    <a:pt x="3351" y="2162"/>
                  </a:cubicBezTo>
                  <a:cubicBezTo>
                    <a:pt x="3414" y="2162"/>
                    <a:pt x="3481" y="2140"/>
                    <a:pt x="3561" y="2080"/>
                  </a:cubicBezTo>
                  <a:cubicBezTo>
                    <a:pt x="3970" y="1828"/>
                    <a:pt x="4411" y="1608"/>
                    <a:pt x="4915" y="1545"/>
                  </a:cubicBezTo>
                  <a:cubicBezTo>
                    <a:pt x="5042" y="1513"/>
                    <a:pt x="5136" y="1450"/>
                    <a:pt x="5168" y="1356"/>
                  </a:cubicBezTo>
                  <a:lnTo>
                    <a:pt x="5483" y="662"/>
                  </a:lnTo>
                  <a:close/>
                  <a:moveTo>
                    <a:pt x="5294" y="1"/>
                  </a:moveTo>
                  <a:cubicBezTo>
                    <a:pt x="5168" y="1"/>
                    <a:pt x="5010" y="64"/>
                    <a:pt x="4978" y="190"/>
                  </a:cubicBezTo>
                  <a:lnTo>
                    <a:pt x="4632" y="915"/>
                  </a:lnTo>
                  <a:cubicBezTo>
                    <a:pt x="4191" y="1041"/>
                    <a:pt x="3750" y="1198"/>
                    <a:pt x="3372" y="1419"/>
                  </a:cubicBezTo>
                  <a:lnTo>
                    <a:pt x="2616" y="1198"/>
                  </a:lnTo>
                  <a:cubicBezTo>
                    <a:pt x="2579" y="1180"/>
                    <a:pt x="2539" y="1172"/>
                    <a:pt x="2500" y="1172"/>
                  </a:cubicBezTo>
                  <a:cubicBezTo>
                    <a:pt x="2405" y="1172"/>
                    <a:pt x="2314" y="1217"/>
                    <a:pt x="2269" y="1261"/>
                  </a:cubicBezTo>
                  <a:lnTo>
                    <a:pt x="1261" y="2238"/>
                  </a:lnTo>
                  <a:cubicBezTo>
                    <a:pt x="1198" y="2332"/>
                    <a:pt x="1166" y="2490"/>
                    <a:pt x="1198" y="2616"/>
                  </a:cubicBezTo>
                  <a:lnTo>
                    <a:pt x="1418" y="3340"/>
                  </a:lnTo>
                  <a:cubicBezTo>
                    <a:pt x="1198" y="3750"/>
                    <a:pt x="1040" y="4191"/>
                    <a:pt x="914" y="4601"/>
                  </a:cubicBezTo>
                  <a:lnTo>
                    <a:pt x="221" y="4979"/>
                  </a:lnTo>
                  <a:cubicBezTo>
                    <a:pt x="95" y="5010"/>
                    <a:pt x="1" y="5168"/>
                    <a:pt x="1" y="5294"/>
                  </a:cubicBezTo>
                  <a:lnTo>
                    <a:pt x="1" y="6711"/>
                  </a:lnTo>
                  <a:cubicBezTo>
                    <a:pt x="1" y="6806"/>
                    <a:pt x="95" y="6963"/>
                    <a:pt x="221" y="7026"/>
                  </a:cubicBezTo>
                  <a:lnTo>
                    <a:pt x="914" y="7373"/>
                  </a:lnTo>
                  <a:cubicBezTo>
                    <a:pt x="1040" y="7814"/>
                    <a:pt x="1198" y="8224"/>
                    <a:pt x="1418" y="8633"/>
                  </a:cubicBezTo>
                  <a:lnTo>
                    <a:pt x="1198" y="9389"/>
                  </a:lnTo>
                  <a:cubicBezTo>
                    <a:pt x="1166" y="9484"/>
                    <a:pt x="1198" y="9641"/>
                    <a:pt x="1261" y="9736"/>
                  </a:cubicBezTo>
                  <a:lnTo>
                    <a:pt x="2269" y="10712"/>
                  </a:lnTo>
                  <a:cubicBezTo>
                    <a:pt x="2316" y="10783"/>
                    <a:pt x="2417" y="10819"/>
                    <a:pt x="2517" y="10819"/>
                  </a:cubicBezTo>
                  <a:cubicBezTo>
                    <a:pt x="2551" y="10819"/>
                    <a:pt x="2584" y="10815"/>
                    <a:pt x="2616" y="10807"/>
                  </a:cubicBezTo>
                  <a:lnTo>
                    <a:pt x="3372" y="10555"/>
                  </a:lnTo>
                  <a:cubicBezTo>
                    <a:pt x="3750" y="10807"/>
                    <a:pt x="4191" y="10965"/>
                    <a:pt x="4632" y="11059"/>
                  </a:cubicBezTo>
                  <a:lnTo>
                    <a:pt x="4978" y="11784"/>
                  </a:lnTo>
                  <a:cubicBezTo>
                    <a:pt x="5010" y="11910"/>
                    <a:pt x="5168" y="11973"/>
                    <a:pt x="5294" y="11973"/>
                  </a:cubicBezTo>
                  <a:lnTo>
                    <a:pt x="6711" y="11973"/>
                  </a:lnTo>
                  <a:cubicBezTo>
                    <a:pt x="6837" y="11973"/>
                    <a:pt x="6995" y="11910"/>
                    <a:pt x="7026" y="11784"/>
                  </a:cubicBezTo>
                  <a:lnTo>
                    <a:pt x="7373" y="11059"/>
                  </a:lnTo>
                  <a:cubicBezTo>
                    <a:pt x="7814" y="10965"/>
                    <a:pt x="8255" y="10807"/>
                    <a:pt x="8633" y="10555"/>
                  </a:cubicBezTo>
                  <a:lnTo>
                    <a:pt x="9389" y="10807"/>
                  </a:lnTo>
                  <a:cubicBezTo>
                    <a:pt x="9421" y="10815"/>
                    <a:pt x="9454" y="10819"/>
                    <a:pt x="9488" y="10819"/>
                  </a:cubicBezTo>
                  <a:cubicBezTo>
                    <a:pt x="9588" y="10819"/>
                    <a:pt x="9688" y="10783"/>
                    <a:pt x="9736" y="10712"/>
                  </a:cubicBezTo>
                  <a:lnTo>
                    <a:pt x="10712" y="9736"/>
                  </a:lnTo>
                  <a:cubicBezTo>
                    <a:pt x="10807" y="9641"/>
                    <a:pt x="10838" y="9484"/>
                    <a:pt x="10807" y="9389"/>
                  </a:cubicBezTo>
                  <a:lnTo>
                    <a:pt x="10555" y="8633"/>
                  </a:lnTo>
                  <a:cubicBezTo>
                    <a:pt x="10807" y="8224"/>
                    <a:pt x="10964" y="7814"/>
                    <a:pt x="11059" y="7373"/>
                  </a:cubicBezTo>
                  <a:lnTo>
                    <a:pt x="11784" y="7026"/>
                  </a:lnTo>
                  <a:cubicBezTo>
                    <a:pt x="11910" y="6963"/>
                    <a:pt x="11973" y="6806"/>
                    <a:pt x="11973" y="6711"/>
                  </a:cubicBezTo>
                  <a:lnTo>
                    <a:pt x="11973" y="5294"/>
                  </a:lnTo>
                  <a:cubicBezTo>
                    <a:pt x="11973" y="5168"/>
                    <a:pt x="11910" y="5042"/>
                    <a:pt x="11784" y="4979"/>
                  </a:cubicBezTo>
                  <a:lnTo>
                    <a:pt x="11059" y="4601"/>
                  </a:lnTo>
                  <a:cubicBezTo>
                    <a:pt x="10964" y="4191"/>
                    <a:pt x="10807" y="3750"/>
                    <a:pt x="10555" y="3340"/>
                  </a:cubicBezTo>
                  <a:lnTo>
                    <a:pt x="10807" y="2616"/>
                  </a:lnTo>
                  <a:cubicBezTo>
                    <a:pt x="10838" y="2490"/>
                    <a:pt x="10807" y="2332"/>
                    <a:pt x="10712" y="2238"/>
                  </a:cubicBezTo>
                  <a:lnTo>
                    <a:pt x="9736" y="1261"/>
                  </a:lnTo>
                  <a:cubicBezTo>
                    <a:pt x="9691" y="1217"/>
                    <a:pt x="9584" y="1172"/>
                    <a:pt x="9491" y="1172"/>
                  </a:cubicBezTo>
                  <a:cubicBezTo>
                    <a:pt x="9453" y="1172"/>
                    <a:pt x="9417" y="1180"/>
                    <a:pt x="9389" y="1198"/>
                  </a:cubicBezTo>
                  <a:lnTo>
                    <a:pt x="8633" y="1419"/>
                  </a:lnTo>
                  <a:cubicBezTo>
                    <a:pt x="8255" y="1198"/>
                    <a:pt x="7814" y="1041"/>
                    <a:pt x="7373" y="915"/>
                  </a:cubicBezTo>
                  <a:lnTo>
                    <a:pt x="7026" y="190"/>
                  </a:lnTo>
                  <a:cubicBezTo>
                    <a:pt x="6995" y="64"/>
                    <a:pt x="6837" y="1"/>
                    <a:pt x="6711"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22" name="Google Shape;11562;p137">
              <a:extLst>
                <a:ext uri="{FF2B5EF4-FFF2-40B4-BE49-F238E27FC236}">
                  <a16:creationId xmlns:a16="http://schemas.microsoft.com/office/drawing/2014/main" id="{47FE77FE-863A-B947-77C5-6AB0958582A3}"/>
                </a:ext>
              </a:extLst>
            </p:cNvPr>
            <p:cNvSpPr>
              <a:spLocks noGrp="1" noRot="1" noMove="1" noResize="1" noEditPoints="1" noAdjustHandles="1" noChangeArrowheads="1" noChangeShapeType="1"/>
            </p:cNvSpPr>
            <p:nvPr/>
          </p:nvSpPr>
          <p:spPr>
            <a:xfrm>
              <a:off x="-48579600" y="2764950"/>
              <a:ext cx="192975" cy="191400"/>
            </a:xfrm>
            <a:custGeom>
              <a:avLst/>
              <a:gdLst/>
              <a:ahLst/>
              <a:cxnLst/>
              <a:rect l="l" t="t" r="r" b="b"/>
              <a:pathLst>
                <a:path w="7719" h="7656" extrusionOk="0">
                  <a:moveTo>
                    <a:pt x="3844" y="3214"/>
                  </a:moveTo>
                  <a:lnTo>
                    <a:pt x="4442" y="4411"/>
                  </a:lnTo>
                  <a:cubicBezTo>
                    <a:pt x="4237" y="4490"/>
                    <a:pt x="4033" y="4529"/>
                    <a:pt x="3832" y="4529"/>
                  </a:cubicBezTo>
                  <a:cubicBezTo>
                    <a:pt x="3631" y="4529"/>
                    <a:pt x="3434" y="4490"/>
                    <a:pt x="3245" y="4411"/>
                  </a:cubicBezTo>
                  <a:lnTo>
                    <a:pt x="3844" y="3214"/>
                  </a:lnTo>
                  <a:close/>
                  <a:moveTo>
                    <a:pt x="3781" y="693"/>
                  </a:moveTo>
                  <a:cubicBezTo>
                    <a:pt x="5513" y="693"/>
                    <a:pt x="6931" y="2111"/>
                    <a:pt x="6931" y="3844"/>
                  </a:cubicBezTo>
                  <a:cubicBezTo>
                    <a:pt x="6994" y="5104"/>
                    <a:pt x="6301" y="6175"/>
                    <a:pt x="5230" y="6679"/>
                  </a:cubicBezTo>
                  <a:lnTo>
                    <a:pt x="5230" y="4568"/>
                  </a:lnTo>
                  <a:cubicBezTo>
                    <a:pt x="5230" y="4411"/>
                    <a:pt x="5230" y="4442"/>
                    <a:pt x="4127" y="2300"/>
                  </a:cubicBezTo>
                  <a:cubicBezTo>
                    <a:pt x="4033" y="2206"/>
                    <a:pt x="3938" y="2111"/>
                    <a:pt x="3812" y="2111"/>
                  </a:cubicBezTo>
                  <a:cubicBezTo>
                    <a:pt x="3686" y="2111"/>
                    <a:pt x="3560" y="2206"/>
                    <a:pt x="3497" y="2300"/>
                  </a:cubicBezTo>
                  <a:cubicBezTo>
                    <a:pt x="2363" y="4600"/>
                    <a:pt x="2394" y="4442"/>
                    <a:pt x="2394" y="4568"/>
                  </a:cubicBezTo>
                  <a:lnTo>
                    <a:pt x="2394" y="6679"/>
                  </a:lnTo>
                  <a:cubicBezTo>
                    <a:pt x="1355" y="6175"/>
                    <a:pt x="630" y="5104"/>
                    <a:pt x="630" y="3844"/>
                  </a:cubicBezTo>
                  <a:cubicBezTo>
                    <a:pt x="630" y="2111"/>
                    <a:pt x="2048" y="693"/>
                    <a:pt x="3781" y="693"/>
                  </a:cubicBezTo>
                  <a:close/>
                  <a:moveTo>
                    <a:pt x="4568" y="5104"/>
                  </a:moveTo>
                  <a:lnTo>
                    <a:pt x="4568" y="6931"/>
                  </a:lnTo>
                  <a:cubicBezTo>
                    <a:pt x="4316" y="6963"/>
                    <a:pt x="4096" y="6994"/>
                    <a:pt x="3844" y="6994"/>
                  </a:cubicBezTo>
                  <a:cubicBezTo>
                    <a:pt x="3623" y="6994"/>
                    <a:pt x="3371" y="6994"/>
                    <a:pt x="3151" y="6931"/>
                  </a:cubicBezTo>
                  <a:lnTo>
                    <a:pt x="3151" y="5104"/>
                  </a:lnTo>
                  <a:cubicBezTo>
                    <a:pt x="3371" y="5198"/>
                    <a:pt x="3623" y="5230"/>
                    <a:pt x="3844" y="5230"/>
                  </a:cubicBezTo>
                  <a:cubicBezTo>
                    <a:pt x="4096" y="5230"/>
                    <a:pt x="4316" y="5198"/>
                    <a:pt x="4568" y="5104"/>
                  </a:cubicBezTo>
                  <a:close/>
                  <a:moveTo>
                    <a:pt x="3844" y="0"/>
                  </a:moveTo>
                  <a:cubicBezTo>
                    <a:pt x="1733" y="0"/>
                    <a:pt x="0" y="1733"/>
                    <a:pt x="0" y="3844"/>
                  </a:cubicBezTo>
                  <a:cubicBezTo>
                    <a:pt x="0" y="5577"/>
                    <a:pt x="1134" y="7026"/>
                    <a:pt x="2678" y="7498"/>
                  </a:cubicBezTo>
                  <a:lnTo>
                    <a:pt x="2709" y="7498"/>
                  </a:lnTo>
                  <a:cubicBezTo>
                    <a:pt x="3056" y="7624"/>
                    <a:pt x="3466" y="7656"/>
                    <a:pt x="3844" y="7656"/>
                  </a:cubicBezTo>
                  <a:cubicBezTo>
                    <a:pt x="4253" y="7656"/>
                    <a:pt x="4631" y="7593"/>
                    <a:pt x="4978" y="7498"/>
                  </a:cubicBezTo>
                  <a:lnTo>
                    <a:pt x="5041" y="7498"/>
                  </a:lnTo>
                  <a:cubicBezTo>
                    <a:pt x="6616" y="6994"/>
                    <a:pt x="7719" y="5545"/>
                    <a:pt x="7719" y="3844"/>
                  </a:cubicBezTo>
                  <a:cubicBezTo>
                    <a:pt x="7719" y="1733"/>
                    <a:pt x="5986" y="0"/>
                    <a:pt x="3844" y="0"/>
                  </a:cubicBezTo>
                  <a:close/>
                </a:path>
              </a:pathLst>
            </a:custGeom>
            <a:solidFill>
              <a:srgbClr val="5F7D95"/>
            </a:solidFill>
            <a:ln>
              <a:noFill/>
            </a:ln>
          </p:spPr>
          <p:txBody>
            <a:bodyPr spcFirstLastPara="1" wrap="square" lIns="121900" tIns="121900" rIns="121900" bIns="121900" anchor="ctr" anchorCtr="0">
              <a:noAutofit/>
            </a:bodyPr>
            <a:lstStyle/>
            <a:p>
              <a:endParaRPr sz="2400" dirty="0"/>
            </a:p>
          </p:txBody>
        </p:sp>
      </p:grpSp>
      <p:grpSp>
        <p:nvGrpSpPr>
          <p:cNvPr id="5" name="Google Shape;10468;p134" descr="Clipart image of a screen with the triangle symbol indicating &quot;Play&quot;">
            <a:extLst>
              <a:ext uri="{FF2B5EF4-FFF2-40B4-BE49-F238E27FC236}">
                <a16:creationId xmlns:a16="http://schemas.microsoft.com/office/drawing/2014/main" id="{4D06D551-C32B-AD8B-5FD7-F5822767A78B}"/>
              </a:ext>
            </a:extLst>
          </p:cNvPr>
          <p:cNvGrpSpPr/>
          <p:nvPr/>
        </p:nvGrpSpPr>
        <p:grpSpPr>
          <a:xfrm>
            <a:off x="1215167" y="2108596"/>
            <a:ext cx="617772" cy="613487"/>
            <a:chOff x="-41270450" y="1973375"/>
            <a:chExt cx="315850" cy="317450"/>
          </a:xfrm>
        </p:grpSpPr>
        <p:sp>
          <p:nvSpPr>
            <p:cNvPr id="6" name="Google Shape;10469;p134">
              <a:extLst>
                <a:ext uri="{FF2B5EF4-FFF2-40B4-BE49-F238E27FC236}">
                  <a16:creationId xmlns:a16="http://schemas.microsoft.com/office/drawing/2014/main" id="{0601F8A1-7779-B018-89B2-14B026155DAF}"/>
                </a:ext>
              </a:extLst>
            </p:cNvPr>
            <p:cNvSpPr>
              <a:spLocks noGrp="1" noRot="1" noMove="1" noResize="1" noEditPoints="1" noAdjustHandles="1" noChangeArrowheads="1" noChangeShapeType="1"/>
            </p:cNvSpPr>
            <p:nvPr/>
          </p:nvSpPr>
          <p:spPr>
            <a:xfrm>
              <a:off x="-41270450" y="1973375"/>
              <a:ext cx="315850" cy="317450"/>
            </a:xfrm>
            <a:custGeom>
              <a:avLst/>
              <a:gdLst/>
              <a:ahLst/>
              <a:cxnLst/>
              <a:rect l="l" t="t" r="r" b="b"/>
              <a:pathLst>
                <a:path w="12634" h="12698" extrusionOk="0">
                  <a:moveTo>
                    <a:pt x="11814" y="820"/>
                  </a:moveTo>
                  <a:lnTo>
                    <a:pt x="11814" y="11847"/>
                  </a:lnTo>
                  <a:lnTo>
                    <a:pt x="788" y="11847"/>
                  </a:lnTo>
                  <a:lnTo>
                    <a:pt x="788" y="820"/>
                  </a:lnTo>
                  <a:close/>
                  <a:moveTo>
                    <a:pt x="378" y="1"/>
                  </a:moveTo>
                  <a:cubicBezTo>
                    <a:pt x="158" y="1"/>
                    <a:pt x="0" y="190"/>
                    <a:pt x="0" y="410"/>
                  </a:cubicBezTo>
                  <a:lnTo>
                    <a:pt x="0" y="12288"/>
                  </a:lnTo>
                  <a:cubicBezTo>
                    <a:pt x="0" y="12508"/>
                    <a:pt x="189" y="12697"/>
                    <a:pt x="378" y="12697"/>
                  </a:cubicBezTo>
                  <a:lnTo>
                    <a:pt x="12224" y="12697"/>
                  </a:lnTo>
                  <a:cubicBezTo>
                    <a:pt x="12476" y="12697"/>
                    <a:pt x="12634" y="12508"/>
                    <a:pt x="12634" y="12288"/>
                  </a:cubicBezTo>
                  <a:lnTo>
                    <a:pt x="12634" y="410"/>
                  </a:lnTo>
                  <a:cubicBezTo>
                    <a:pt x="12634" y="158"/>
                    <a:pt x="12476" y="1"/>
                    <a:pt x="12224"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7" name="Google Shape;10470;p134">
              <a:extLst>
                <a:ext uri="{FF2B5EF4-FFF2-40B4-BE49-F238E27FC236}">
                  <a16:creationId xmlns:a16="http://schemas.microsoft.com/office/drawing/2014/main" id="{3407C304-2704-FD70-219B-0B7DAC585600}"/>
                </a:ext>
              </a:extLst>
            </p:cNvPr>
            <p:cNvSpPr>
              <a:spLocks noGrp="1" noRot="1" noMove="1" noResize="1" noEditPoints="1" noAdjustHandles="1" noChangeArrowheads="1" noChangeShapeType="1"/>
            </p:cNvSpPr>
            <p:nvPr/>
          </p:nvSpPr>
          <p:spPr>
            <a:xfrm>
              <a:off x="-41230300" y="2015125"/>
              <a:ext cx="235525" cy="192200"/>
            </a:xfrm>
            <a:custGeom>
              <a:avLst/>
              <a:gdLst/>
              <a:ahLst/>
              <a:cxnLst/>
              <a:rect l="l" t="t" r="r" b="b"/>
              <a:pathLst>
                <a:path w="9421" h="7688" extrusionOk="0">
                  <a:moveTo>
                    <a:pt x="8539" y="788"/>
                  </a:moveTo>
                  <a:lnTo>
                    <a:pt x="8539" y="6869"/>
                  </a:lnTo>
                  <a:lnTo>
                    <a:pt x="820" y="6869"/>
                  </a:lnTo>
                  <a:lnTo>
                    <a:pt x="820" y="788"/>
                  </a:lnTo>
                  <a:close/>
                  <a:moveTo>
                    <a:pt x="442" y="1"/>
                  </a:moveTo>
                  <a:cubicBezTo>
                    <a:pt x="190" y="1"/>
                    <a:pt x="1" y="221"/>
                    <a:pt x="1" y="410"/>
                  </a:cubicBezTo>
                  <a:lnTo>
                    <a:pt x="1" y="7310"/>
                  </a:lnTo>
                  <a:cubicBezTo>
                    <a:pt x="1" y="7404"/>
                    <a:pt x="32" y="7499"/>
                    <a:pt x="127" y="7562"/>
                  </a:cubicBezTo>
                  <a:cubicBezTo>
                    <a:pt x="190" y="7656"/>
                    <a:pt x="316" y="7688"/>
                    <a:pt x="442" y="7688"/>
                  </a:cubicBezTo>
                  <a:lnTo>
                    <a:pt x="8980" y="7688"/>
                  </a:lnTo>
                  <a:cubicBezTo>
                    <a:pt x="9232" y="7688"/>
                    <a:pt x="9421" y="7499"/>
                    <a:pt x="9421" y="7310"/>
                  </a:cubicBezTo>
                  <a:lnTo>
                    <a:pt x="9421" y="410"/>
                  </a:lnTo>
                  <a:cubicBezTo>
                    <a:pt x="9421" y="158"/>
                    <a:pt x="9232" y="1"/>
                    <a:pt x="8980" y="1"/>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8" name="Google Shape;10471;p134">
              <a:extLst>
                <a:ext uri="{FF2B5EF4-FFF2-40B4-BE49-F238E27FC236}">
                  <a16:creationId xmlns:a16="http://schemas.microsoft.com/office/drawing/2014/main" id="{4940C94D-51F2-E50D-7139-E839ED81A5D4}"/>
                </a:ext>
              </a:extLst>
            </p:cNvPr>
            <p:cNvSpPr>
              <a:spLocks noGrp="1" noRot="1" noMove="1" noResize="1" noEditPoints="1" noAdjustHandles="1" noChangeArrowheads="1" noChangeShapeType="1"/>
            </p:cNvSpPr>
            <p:nvPr/>
          </p:nvSpPr>
          <p:spPr>
            <a:xfrm>
              <a:off x="-41139725" y="2061750"/>
              <a:ext cx="83525" cy="103675"/>
            </a:xfrm>
            <a:custGeom>
              <a:avLst/>
              <a:gdLst/>
              <a:ahLst/>
              <a:cxnLst/>
              <a:rect l="l" t="t" r="r" b="b"/>
              <a:pathLst>
                <a:path w="3341" h="4147" extrusionOk="0">
                  <a:moveTo>
                    <a:pt x="789" y="1223"/>
                  </a:moveTo>
                  <a:lnTo>
                    <a:pt x="2112" y="2074"/>
                  </a:lnTo>
                  <a:lnTo>
                    <a:pt x="789" y="2987"/>
                  </a:lnTo>
                  <a:lnTo>
                    <a:pt x="789" y="1223"/>
                  </a:lnTo>
                  <a:close/>
                  <a:moveTo>
                    <a:pt x="389" y="0"/>
                  </a:moveTo>
                  <a:cubicBezTo>
                    <a:pt x="182" y="0"/>
                    <a:pt x="1" y="185"/>
                    <a:pt x="1" y="435"/>
                  </a:cubicBezTo>
                  <a:lnTo>
                    <a:pt x="1" y="3743"/>
                  </a:lnTo>
                  <a:cubicBezTo>
                    <a:pt x="1" y="3981"/>
                    <a:pt x="198" y="4147"/>
                    <a:pt x="416" y="4147"/>
                  </a:cubicBezTo>
                  <a:cubicBezTo>
                    <a:pt x="487" y="4147"/>
                    <a:pt x="561" y="4129"/>
                    <a:pt x="631" y="4090"/>
                  </a:cubicBezTo>
                  <a:lnTo>
                    <a:pt x="3120" y="2452"/>
                  </a:lnTo>
                  <a:cubicBezTo>
                    <a:pt x="3340" y="2294"/>
                    <a:pt x="3340" y="1916"/>
                    <a:pt x="3120" y="1727"/>
                  </a:cubicBezTo>
                  <a:lnTo>
                    <a:pt x="631" y="89"/>
                  </a:lnTo>
                  <a:cubicBezTo>
                    <a:pt x="552" y="28"/>
                    <a:pt x="469" y="0"/>
                    <a:pt x="389"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sp>
          <p:nvSpPr>
            <p:cNvPr id="14" name="Google Shape;10472;p134">
              <a:extLst>
                <a:ext uri="{FF2B5EF4-FFF2-40B4-BE49-F238E27FC236}">
                  <a16:creationId xmlns:a16="http://schemas.microsoft.com/office/drawing/2014/main" id="{F6E094A3-A2A3-040E-D5DD-985BC7B878B7}"/>
                </a:ext>
              </a:extLst>
            </p:cNvPr>
            <p:cNvSpPr>
              <a:spLocks noGrp="1" noRot="1" noMove="1" noResize="1" noEditPoints="1" noAdjustHandles="1" noChangeArrowheads="1" noChangeShapeType="1"/>
            </p:cNvSpPr>
            <p:nvPr/>
          </p:nvSpPr>
          <p:spPr>
            <a:xfrm>
              <a:off x="-41230300" y="2227000"/>
              <a:ext cx="235525" cy="21300"/>
            </a:xfrm>
            <a:custGeom>
              <a:avLst/>
              <a:gdLst/>
              <a:ahLst/>
              <a:cxnLst/>
              <a:rect l="l" t="t" r="r" b="b"/>
              <a:pathLst>
                <a:path w="9421" h="852" extrusionOk="0">
                  <a:moveTo>
                    <a:pt x="442" y="0"/>
                  </a:moveTo>
                  <a:cubicBezTo>
                    <a:pt x="190" y="0"/>
                    <a:pt x="1" y="189"/>
                    <a:pt x="1" y="441"/>
                  </a:cubicBezTo>
                  <a:cubicBezTo>
                    <a:pt x="1" y="662"/>
                    <a:pt x="190" y="851"/>
                    <a:pt x="442" y="851"/>
                  </a:cubicBezTo>
                  <a:lnTo>
                    <a:pt x="8980" y="851"/>
                  </a:lnTo>
                  <a:cubicBezTo>
                    <a:pt x="9232" y="851"/>
                    <a:pt x="9421" y="662"/>
                    <a:pt x="9421" y="441"/>
                  </a:cubicBezTo>
                  <a:cubicBezTo>
                    <a:pt x="9421" y="189"/>
                    <a:pt x="9232" y="0"/>
                    <a:pt x="8980" y="0"/>
                  </a:cubicBezTo>
                  <a:close/>
                </a:path>
              </a:pathLst>
            </a:custGeom>
            <a:solidFill>
              <a:srgbClr val="5F7D95"/>
            </a:solidFill>
            <a:ln>
              <a:noFill/>
            </a:ln>
          </p:spPr>
          <p:txBody>
            <a:bodyPr spcFirstLastPara="1" wrap="square" lIns="121900" tIns="121900" rIns="121900" bIns="121900" anchor="ctr" anchorCtr="0">
              <a:noAutofit/>
            </a:bodyPr>
            <a:lstStyle/>
            <a:p>
              <a:endParaRPr sz="2400"/>
            </a:p>
          </p:txBody>
        </p:sp>
      </p:grpSp>
      <p:sp>
        <p:nvSpPr>
          <p:cNvPr id="4" name="TextBox 3">
            <a:extLst>
              <a:ext uri="{FF2B5EF4-FFF2-40B4-BE49-F238E27FC236}">
                <a16:creationId xmlns:a16="http://schemas.microsoft.com/office/drawing/2014/main" id="{FC48EBA7-5018-E538-733B-3F69BD926F07}"/>
              </a:ext>
            </a:extLst>
          </p:cNvPr>
          <p:cNvSpPr txBox="1"/>
          <p:nvPr/>
        </p:nvSpPr>
        <p:spPr>
          <a:xfrm>
            <a:off x="2036405" y="2262232"/>
            <a:ext cx="9298264" cy="4770537"/>
          </a:xfrm>
          <a:prstGeom prst="rect">
            <a:avLst/>
          </a:prstGeom>
          <a:noFill/>
        </p:spPr>
        <p:txBody>
          <a:bodyPr wrap="square" rtlCol="0">
            <a:spAutoFit/>
          </a:bodyPr>
          <a:lstStyle/>
          <a:p>
            <a:pPr>
              <a:spcAft>
                <a:spcPts val="600"/>
              </a:spcAft>
            </a:pPr>
            <a:r>
              <a:rPr lang="en-US" sz="2400" b="1" dirty="0"/>
              <a:t>Digitization &amp; Preservation Lab</a:t>
            </a:r>
            <a:endParaRPr lang="en-US" sz="2400" dirty="0"/>
          </a:p>
          <a:p>
            <a:pPr>
              <a:spcAft>
                <a:spcPts val="600"/>
              </a:spcAft>
            </a:pPr>
            <a:endParaRPr lang="en-US" sz="2400" dirty="0"/>
          </a:p>
          <a:p>
            <a:pPr>
              <a:spcAft>
                <a:spcPts val="600"/>
              </a:spcAft>
            </a:pPr>
            <a:r>
              <a:rPr lang="en-US" sz="2400" b="1" dirty="0"/>
              <a:t>Artifact Remix Lab </a:t>
            </a:r>
            <a:r>
              <a:rPr lang="en-US" sz="2400" dirty="0"/>
              <a:t>(getting crafty)</a:t>
            </a:r>
          </a:p>
          <a:p>
            <a:pPr>
              <a:spcAft>
                <a:spcPts val="600"/>
              </a:spcAft>
            </a:pPr>
            <a:endParaRPr lang="en-US" sz="2400" dirty="0"/>
          </a:p>
          <a:p>
            <a:pPr>
              <a:spcAft>
                <a:spcPts val="600"/>
              </a:spcAft>
            </a:pPr>
            <a:r>
              <a:rPr lang="en-US" sz="2400" b="1" dirty="0"/>
              <a:t>Interactive Narratives &amp; Games Preservation Lab </a:t>
            </a:r>
            <a:r>
              <a:rPr lang="en-US" sz="2400" dirty="0"/>
              <a:t>(e.g., gaming “play station”)</a:t>
            </a:r>
          </a:p>
          <a:p>
            <a:pPr>
              <a:spcAft>
                <a:spcPts val="600"/>
              </a:spcAft>
            </a:pPr>
            <a:endParaRPr lang="en-US" sz="2400" dirty="0"/>
          </a:p>
          <a:p>
            <a:pPr>
              <a:spcAft>
                <a:spcPts val="600"/>
              </a:spcAft>
            </a:pPr>
            <a:r>
              <a:rPr lang="en-US" sz="2400" b="1" dirty="0"/>
              <a:t>Podcast &amp; Storytelling Booths </a:t>
            </a:r>
            <a:r>
              <a:rPr lang="en-US" sz="2400" dirty="0"/>
              <a:t>(composition, literature, history)</a:t>
            </a:r>
          </a:p>
          <a:p>
            <a:pPr>
              <a:spcAft>
                <a:spcPts val="600"/>
              </a:spcAft>
            </a:pPr>
            <a:endParaRPr lang="en-US" sz="2400" dirty="0"/>
          </a:p>
          <a:p>
            <a:endParaRPr lang="en-US" sz="2400" dirty="0"/>
          </a:p>
          <a:p>
            <a:endParaRPr lang="en-US" sz="2400" dirty="0"/>
          </a:p>
        </p:txBody>
      </p:sp>
      <p:sp>
        <p:nvSpPr>
          <p:cNvPr id="2" name="Google Shape;775;p76">
            <a:extLst>
              <a:ext uri="{FF2B5EF4-FFF2-40B4-BE49-F238E27FC236}">
                <a16:creationId xmlns:a16="http://schemas.microsoft.com/office/drawing/2014/main" id="{ECA1C276-78A8-1A17-E033-B77A826B65F6}"/>
              </a:ext>
            </a:extLst>
          </p:cNvPr>
          <p:cNvSpPr txBox="1">
            <a:spLocks/>
          </p:cNvSpPr>
          <p:nvPr/>
        </p:nvSpPr>
        <p:spPr>
          <a:xfrm>
            <a:off x="3869531" y="826266"/>
            <a:ext cx="8037793" cy="18512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would be a Hands-on Museum &amp; Humanities Studio </a:t>
            </a:r>
            <a:r>
              <a:rPr lang="en-US" sz="2400" dirty="0"/>
              <a:t>for KSU’s Marietta-campus students and faculty.</a:t>
            </a:r>
          </a:p>
        </p:txBody>
      </p:sp>
      <p:sp>
        <p:nvSpPr>
          <p:cNvPr id="3" name="Google Shape;778;p76">
            <a:extLst>
              <a:ext uri="{FF2B5EF4-FFF2-40B4-BE49-F238E27FC236}">
                <a16:creationId xmlns:a16="http://schemas.microsoft.com/office/drawing/2014/main" id="{30A66403-657B-1236-28A6-1560856B4552}"/>
              </a:ext>
            </a:extLst>
          </p:cNvPr>
          <p:cNvSpPr txBox="1">
            <a:spLocks noGrp="1"/>
          </p:cNvSpPr>
          <p:nvPr>
            <p:ph type="title"/>
          </p:nvPr>
        </p:nvSpPr>
        <p:spPr>
          <a:xfrm>
            <a:off x="566929" y="565490"/>
            <a:ext cx="7453023" cy="877200"/>
          </a:xfrm>
          <a:prstGeom prst="rect">
            <a:avLst/>
          </a:prstGeom>
        </p:spPr>
        <p:txBody>
          <a:bodyPr spcFirstLastPara="1" vert="horz" wrap="square" lIns="121900" tIns="121900" rIns="121900" bIns="121900" rtlCol="0" anchor="ctr" anchorCtr="0">
            <a:noAutofit/>
          </a:bodyPr>
          <a:lstStyle/>
          <a:p>
            <a:r>
              <a:rPr lang="en-US" sz="4000" dirty="0"/>
              <a:t>The </a:t>
            </a:r>
            <a:r>
              <a:rPr lang="en" sz="4000" dirty="0">
                <a:solidFill>
                  <a:schemeClr val="lt1"/>
                </a:solidFill>
              </a:rPr>
              <a:t>Aegis </a:t>
            </a:r>
            <a:br>
              <a:rPr lang="en" sz="4000" dirty="0">
                <a:solidFill>
                  <a:schemeClr val="lt1"/>
                </a:solidFill>
              </a:rPr>
            </a:br>
            <a:r>
              <a:rPr lang="en" sz="4000" dirty="0">
                <a:solidFill>
                  <a:schemeClr val="lt1"/>
                </a:solidFill>
              </a:rPr>
              <a:t>Maker’s Space </a:t>
            </a:r>
            <a:endParaRPr sz="4000" dirty="0">
              <a:solidFill>
                <a:schemeClr val="lt1"/>
              </a:solidFill>
            </a:endParaRPr>
          </a:p>
        </p:txBody>
      </p:sp>
    </p:spTree>
    <p:extLst>
      <p:ext uri="{BB962C8B-B14F-4D97-AF65-F5344CB8AC3E}">
        <p14:creationId xmlns:p14="http://schemas.microsoft.com/office/powerpoint/2010/main" val="2853000303"/>
      </p:ext>
    </p:extLst>
  </p:cSld>
  <p:clrMapOvr>
    <a:masterClrMapping/>
  </p:clrMapOvr>
</p:sld>
</file>

<file path=ppt/theme/theme1.xml><?xml version="1.0" encoding="utf-8"?>
<a:theme xmlns:a="http://schemas.openxmlformats.org/drawingml/2006/main" name="PebbleVTI">
  <a:themeElements>
    <a:clrScheme name="AnalogousFromDarkSeedLeftStep">
      <a:dk1>
        <a:srgbClr val="000000"/>
      </a:dk1>
      <a:lt1>
        <a:srgbClr val="FFFFFF"/>
      </a:lt1>
      <a:dk2>
        <a:srgbClr val="383620"/>
      </a:dk2>
      <a:lt2>
        <a:srgbClr val="E8E2E7"/>
      </a:lt2>
      <a:accent1>
        <a:srgbClr val="48B75B"/>
      </a:accent1>
      <a:accent2>
        <a:srgbClr val="57B13B"/>
      </a:accent2>
      <a:accent3>
        <a:srgbClr val="89AD44"/>
      </a:accent3>
      <a:accent4>
        <a:srgbClr val="ACA439"/>
      </a:accent4>
      <a:accent5>
        <a:srgbClr val="C3894D"/>
      </a:accent5>
      <a:accent6>
        <a:srgbClr val="B1463B"/>
      </a:accent6>
      <a:hlink>
        <a:srgbClr val="9F7D35"/>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2911</TotalTime>
  <Words>958</Words>
  <Application>Microsoft Macintosh PowerPoint</Application>
  <PresentationFormat>Widescreen</PresentationFormat>
  <Paragraphs>57</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Avenir Next LT Pro</vt:lpstr>
      <vt:lpstr>Avenir Next LT Pro Light</vt:lpstr>
      <vt:lpstr>Barlow</vt:lpstr>
      <vt:lpstr>Kulim Park</vt:lpstr>
      <vt:lpstr>Manrope</vt:lpstr>
      <vt:lpstr>Sitka Subheading</vt:lpstr>
      <vt:lpstr>PebbleVTI</vt:lpstr>
      <vt:lpstr>Aegis  Digital Museum  &amp; Maker’s Space</vt:lpstr>
      <vt:lpstr>The Vision in 3 Core Concepts:   Creating a public-education resource that is</vt:lpstr>
      <vt:lpstr>Many KSU students want to work in/with fields like game development, virtual reality, computer science, marketing, data analysis, ethics, language, accessibility, sustainability, etc., and many of these same students are likewise concerned with the preservation of varied stories and authentic voices. </vt:lpstr>
      <vt:lpstr>The Aegis  Digital Museum</vt:lpstr>
      <vt:lpstr>Current Look vs Goal</vt:lpstr>
      <vt:lpstr>ENGL 1101 &amp; 1102: First-Year Composition (Examples) </vt:lpstr>
      <vt:lpstr>GWST 1102: “Love &amp; Sex”</vt:lpstr>
      <vt:lpstr>Current GWST 1102: “Love &amp; Sex” Projects </vt:lpstr>
      <vt:lpstr>The Aegis  Maker’s Space </vt:lpstr>
      <vt:lpstr>   How might a Maker’s Space enhance instruction opportunities  for your students?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Museum  &amp; Maker’s Space</dc:title>
  <dc:creator>Lydia Ferguson</dc:creator>
  <cp:lastModifiedBy>Lydia Ferguson</cp:lastModifiedBy>
  <cp:revision>14</cp:revision>
  <dcterms:created xsi:type="dcterms:W3CDTF">2024-04-29T20:48:13Z</dcterms:created>
  <dcterms:modified xsi:type="dcterms:W3CDTF">2024-05-10T19:20:42Z</dcterms:modified>
</cp:coreProperties>
</file>