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9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8" r:id="rId12"/>
    <p:sldId id="296" r:id="rId13"/>
    <p:sldId id="295" r:id="rId14"/>
    <p:sldId id="297" r:id="rId15"/>
    <p:sldId id="299" r:id="rId16"/>
    <p:sldId id="300" r:id="rId17"/>
    <p:sldId id="30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515B0-9DF5-6040-9A94-04B7F1A581BC}" type="datetimeFigureOut">
              <a:rPr lang="en-US" smtClean="0"/>
              <a:t>5/8/24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D796-8271-AA45-8FAF-4A311B4B3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5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5/8/24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5/8/24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5/8/24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5/8/24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5/8/24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5/8/24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5/8/24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5/8/24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u.edu/teaching/designteach/teach/instructionalstrategies/writing/p" TargetMode="External"/><Relationship Id="rId2" Type="http://schemas.openxmlformats.org/officeDocument/2006/relationships/hyperlink" Target="https://www.smartbrief.com/original/older-studen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pr.org/2022/01/18/1073335334/a-new-look-at-how-" TargetMode="External"/><Relationship Id="rId4" Type="http://schemas.openxmlformats.org/officeDocument/2006/relationships/hyperlink" Target="https://www.edweek.org/teaching-learning/high-school-students-think-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ED81-58A3-D531-6BC2-31C62ED29E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u="sng" dirty="0"/>
              <a:t>Understanding our students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407428-A5F9-B2EE-75F2-01066038F3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4389120"/>
            <a:ext cx="9032095" cy="1069848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Empathetically Meeting Students Where They are to Help Them Succeed</a:t>
            </a:r>
          </a:p>
        </p:txBody>
      </p:sp>
    </p:spTree>
    <p:extLst>
      <p:ext uri="{BB962C8B-B14F-4D97-AF65-F5344CB8AC3E}">
        <p14:creationId xmlns:p14="http://schemas.microsoft.com/office/powerpoint/2010/main" val="849872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E618B-BCCC-7BD8-B696-5E1363FE7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What it looks 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B869A-A02A-25F2-2247-0B59AABA4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" y="1892808"/>
            <a:ext cx="11122152" cy="4050792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It can also look like this: </a:t>
            </a:r>
          </a:p>
          <a:p>
            <a:pPr lvl="1"/>
            <a:r>
              <a:rPr lang="en-US" sz="3400" b="1" dirty="0"/>
              <a:t>Research Proposal Final Draft 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sz="3200" b="1" dirty="0"/>
              <a:t>Mini-Proposal in Class with a Group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sz="3200" b="1" dirty="0"/>
              <a:t>Literature Review Draft+ peer-review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sz="3200" b="1" dirty="0"/>
              <a:t>Research Proposal Rough Draft + peer-review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sz="3200" b="1" dirty="0"/>
              <a:t>Second Research Proposal Rough Draft+ peer-review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sz="3200" b="1" dirty="0"/>
              <a:t>Final Draft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955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D3976-6CD1-15EF-1D01-997774145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Jigsaw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FB4A1-2EF6-D6DD-47E5-5FB76E98C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1892808"/>
            <a:ext cx="10058400" cy="4050792"/>
          </a:xfrm>
        </p:spPr>
        <p:txBody>
          <a:bodyPr>
            <a:normAutofit fontScale="85000" lnSpcReduction="10000"/>
          </a:bodyPr>
          <a:lstStyle/>
          <a:p>
            <a:r>
              <a:rPr lang="en-US" sz="4000" b="1" dirty="0"/>
              <a:t>It can look like this: </a:t>
            </a:r>
          </a:p>
          <a:p>
            <a:pPr lvl="1"/>
            <a:r>
              <a:rPr lang="en-US" sz="3800" b="1" dirty="0"/>
              <a:t>Take a larger text and each group works with one section of the text. </a:t>
            </a:r>
          </a:p>
          <a:p>
            <a:pPr lvl="1"/>
            <a:r>
              <a:rPr lang="en-US" sz="3800" b="1" dirty="0"/>
              <a:t>Take a larger assignment and each group of students takes one part of the assignment. </a:t>
            </a:r>
          </a:p>
          <a:p>
            <a:pPr lvl="1"/>
            <a:r>
              <a:rPr lang="en-US" sz="3800" b="1" dirty="0"/>
              <a:t>It is important to have students share out / disseminate their work to each other, so there is a complete understanding at the end. </a:t>
            </a:r>
          </a:p>
        </p:txBody>
      </p:sp>
    </p:spTree>
    <p:extLst>
      <p:ext uri="{BB962C8B-B14F-4D97-AF65-F5344CB8AC3E}">
        <p14:creationId xmlns:p14="http://schemas.microsoft.com/office/powerpoint/2010/main" val="1232753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6A4A0-634D-714B-8C71-2EDE2E75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Volunteer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D7A53-86BA-0102-CC22-E2CBDE263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Can I get someone to volunteer to write answers others call out on the board?</a:t>
            </a:r>
          </a:p>
        </p:txBody>
      </p:sp>
    </p:spTree>
    <p:extLst>
      <p:ext uri="{BB962C8B-B14F-4D97-AF65-F5344CB8AC3E}">
        <p14:creationId xmlns:p14="http://schemas.microsoft.com/office/powerpoint/2010/main" val="3683357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424F7-B462-06A4-C985-5798E2EAF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Major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8E2CE-9879-36C4-8385-C58C5EC01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What are some major assignments in your classes?</a:t>
            </a:r>
          </a:p>
        </p:txBody>
      </p:sp>
    </p:spTree>
    <p:extLst>
      <p:ext uri="{BB962C8B-B14F-4D97-AF65-F5344CB8AC3E}">
        <p14:creationId xmlns:p14="http://schemas.microsoft.com/office/powerpoint/2010/main" val="1346055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444D8-C49E-DCE9-EE38-1CEEB09AD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Jigsaw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2715F-336B-AC22-293D-294F1B68C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b="1" dirty="0"/>
              <a:t>We will divide into groups, and each group will take one of the major assignments and discuss how you might scaffold it. </a:t>
            </a:r>
          </a:p>
          <a:p>
            <a:r>
              <a:rPr lang="en-US" sz="4400" b="1" dirty="0"/>
              <a:t>You will have five minutes. </a:t>
            </a:r>
          </a:p>
          <a:p>
            <a:r>
              <a:rPr lang="en-US" sz="4400" b="1" dirty="0"/>
              <a:t>Try to break it into at least three steps. You can certainly do more. </a:t>
            </a:r>
          </a:p>
        </p:txBody>
      </p:sp>
    </p:spTree>
    <p:extLst>
      <p:ext uri="{BB962C8B-B14F-4D97-AF65-F5344CB8AC3E}">
        <p14:creationId xmlns:p14="http://schemas.microsoft.com/office/powerpoint/2010/main" val="2369725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281DF-75E5-EB24-5C52-124AA9F80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Share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3BB0F-CDBF-7391-3BC7-420FAC2BB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Let’s hear from each group. </a:t>
            </a:r>
          </a:p>
        </p:txBody>
      </p:sp>
    </p:spTree>
    <p:extLst>
      <p:ext uri="{BB962C8B-B14F-4D97-AF65-F5344CB8AC3E}">
        <p14:creationId xmlns:p14="http://schemas.microsoft.com/office/powerpoint/2010/main" val="2712053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3B85C-FBD1-602D-BF40-D888E352F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Take-aways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6C611-68CD-E410-FA39-7A78E20CB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029" y="1948543"/>
            <a:ext cx="10845219" cy="4223657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/>
              <a:t>Break things down into smaller chunks. </a:t>
            </a:r>
          </a:p>
          <a:p>
            <a:r>
              <a:rPr lang="en-US" sz="3600" b="1" dirty="0"/>
              <a:t>Utilize class time as a way for students to complete formative versions of the larger assignments. </a:t>
            </a:r>
          </a:p>
          <a:p>
            <a:r>
              <a:rPr lang="en-US" sz="3600" b="1" dirty="0"/>
              <a:t>Understand that some of your students might be doing poorly but are trying very hard. </a:t>
            </a:r>
          </a:p>
          <a:p>
            <a:r>
              <a:rPr lang="en-US" sz="3600" b="1" dirty="0"/>
              <a:t>Be flexible with deadlines. </a:t>
            </a:r>
          </a:p>
          <a:p>
            <a:r>
              <a:rPr lang="en-US" sz="3600" b="1" dirty="0"/>
              <a:t>Offer extra-credit or other ways to counter-act an initial bad grade. </a:t>
            </a:r>
          </a:p>
        </p:txBody>
      </p:sp>
    </p:spTree>
    <p:extLst>
      <p:ext uri="{BB962C8B-B14F-4D97-AF65-F5344CB8AC3E}">
        <p14:creationId xmlns:p14="http://schemas.microsoft.com/office/powerpoint/2010/main" val="3573850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69468-502F-3DFD-6830-274EC9A6A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75340"/>
            <a:ext cx="12104914" cy="1609344"/>
          </a:xfrm>
        </p:spPr>
        <p:txBody>
          <a:bodyPr/>
          <a:lstStyle/>
          <a:p>
            <a:pPr algn="ctr"/>
            <a:r>
              <a:rPr lang="en-US" b="1" u="sng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68596-13DE-CDF1-5504-EBFF429C4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8857" y="783118"/>
            <a:ext cx="12104914" cy="6074882"/>
          </a:xfrm>
        </p:spPr>
        <p:txBody>
          <a:bodyPr>
            <a:normAutofit lnSpcReduction="10000"/>
          </a:bodyPr>
          <a:lstStyle/>
          <a:p>
            <a:r>
              <a:rPr lang="en-US" dirty="0">
                <a:effectLst/>
              </a:rPr>
              <a:t>Benson Harrington, D. (2024, February 12). </a:t>
            </a:r>
            <a:r>
              <a:rPr lang="en-US" i="1" dirty="0">
                <a:effectLst/>
              </a:rPr>
              <a:t>Moving ahead while left behind - the plight of 	older 	students without reading proficiency</a:t>
            </a:r>
            <a:r>
              <a:rPr lang="en-US" dirty="0">
                <a:effectLst/>
              </a:rPr>
              <a:t>. Moving Ahead While Left Behind — The 	Plight 	of Older Students Without Reading Proficiency. 	</a:t>
            </a:r>
            <a:r>
              <a:rPr lang="en-US" dirty="0">
                <a:effectLst/>
                <a:hlinkClick r:id="rId2"/>
              </a:rPr>
              <a:t>https://www.smartbrief.com/original/older-students</a:t>
            </a:r>
            <a:r>
              <a:rPr lang="en-US" dirty="0">
                <a:effectLst/>
              </a:rPr>
              <a:t> 	illiterate#:~:text=37%25%20couldn’t%20read%20even,proficient%20in%20reading	%20in%202019. </a:t>
            </a:r>
            <a:endParaRPr lang="en-US" dirty="0"/>
          </a:p>
          <a:p>
            <a:r>
              <a:rPr lang="en-US" dirty="0">
                <a:effectLst/>
              </a:rPr>
              <a:t>Carnegie Mellon University. (2024). </a:t>
            </a:r>
            <a:r>
              <a:rPr lang="en-US" i="1" dirty="0">
                <a:effectLst/>
              </a:rPr>
              <a:t>Why are students poorly prepared to write - Eberly 	Center - 	Carnegie Mellon University</a:t>
            </a:r>
            <a:r>
              <a:rPr lang="en-US" dirty="0">
                <a:effectLst/>
              </a:rPr>
              <a:t>. Why are students poorly prepared to write - 	Eberly Center.	</a:t>
            </a:r>
            <a:r>
              <a:rPr lang="en-US" dirty="0">
                <a:effectLst/>
                <a:hlinkClick r:id="rId3"/>
              </a:rPr>
              <a:t>https://www.cmu.edu/teaching/designteach/teach/instructionalstrategies/writing/</a:t>
            </a:r>
            <a:r>
              <a:rPr lang="en-US" dirty="0">
                <a:effectLst/>
                <a:hlinkClick r:id="rId3"/>
              </a:rPr>
              <a:t>p</a:t>
            </a:r>
            <a:r>
              <a:rPr lang="en-US" dirty="0">
                <a:effectLst/>
              </a:rPr>
              <a:t>	</a:t>
            </a:r>
            <a:r>
              <a:rPr lang="en-US" dirty="0" err="1">
                <a:effectLst/>
              </a:rPr>
              <a:t>oorlyprepared.html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 err="1">
                <a:effectLst/>
              </a:rPr>
              <a:t>Heubeck</a:t>
            </a:r>
            <a:r>
              <a:rPr lang="en-US" dirty="0">
                <a:effectLst/>
              </a:rPr>
              <a:t>, E. (2024, March 12). </a:t>
            </a:r>
            <a:r>
              <a:rPr lang="en-US" i="1" dirty="0">
                <a:effectLst/>
              </a:rPr>
              <a:t>High school students think they are ready for college. but they aren’t</a:t>
            </a:r>
            <a:r>
              <a:rPr lang="en-US" dirty="0">
                <a:effectLst/>
              </a:rPr>
              <a:t>. 	Education Week. </a:t>
            </a:r>
            <a:r>
              <a:rPr lang="en-US" dirty="0">
                <a:effectLst/>
                <a:hlinkClick r:id="rId4"/>
              </a:rPr>
              <a:t>https://www.edweek.org/teaching-learning/high-school-students-think-</a:t>
            </a:r>
            <a:r>
              <a:rPr lang="en-US" dirty="0">
                <a:effectLst/>
              </a:rPr>
              <a:t>	they-	are-ready-for-college-but-they-</a:t>
            </a:r>
            <a:r>
              <a:rPr lang="en-US" dirty="0" err="1">
                <a:effectLst/>
              </a:rPr>
              <a:t>arent</a:t>
            </a:r>
            <a:r>
              <a:rPr lang="en-US" dirty="0">
                <a:effectLst/>
              </a:rPr>
              <a:t>/2024/02 </a:t>
            </a:r>
          </a:p>
          <a:p>
            <a:r>
              <a:rPr lang="en-US" dirty="0">
                <a:effectLst/>
              </a:rPr>
              <a:t>Peña, C., </a:t>
            </a:r>
            <a:r>
              <a:rPr lang="en-US" dirty="0" err="1">
                <a:effectLst/>
              </a:rPr>
              <a:t>Ruedas-Gracia</a:t>
            </a:r>
            <a:r>
              <a:rPr lang="en-US" dirty="0">
                <a:effectLst/>
              </a:rPr>
              <a:t>, N., Cohen, J. R., Tran, N., &amp; Stratton, M. B. (2022, October 6). </a:t>
            </a:r>
            <a:r>
              <a:rPr lang="en-US" i="1" dirty="0">
                <a:effectLst/>
              </a:rPr>
              <a:t>Ten simple rules 	for successfully supporting first-generation/low-income (FLI) students in STEM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PLoS</a:t>
            </a:r>
            <a:r>
              <a:rPr lang="en-US" dirty="0">
                <a:effectLst/>
              </a:rPr>
              <a:t> 	computational biology. https://</a:t>
            </a:r>
            <a:r>
              <a:rPr lang="en-US" dirty="0" err="1">
                <a:effectLst/>
              </a:rPr>
              <a:t>ncbi.nlm.nih.gov</a:t>
            </a:r>
            <a:r>
              <a:rPr lang="en-US" dirty="0">
                <a:effectLst/>
              </a:rPr>
              <a:t>/</a:t>
            </a:r>
            <a:r>
              <a:rPr lang="en-US" dirty="0" err="1">
                <a:effectLst/>
              </a:rPr>
              <a:t>pmc</a:t>
            </a:r>
            <a:r>
              <a:rPr lang="en-US" dirty="0">
                <a:effectLst/>
              </a:rPr>
              <a:t>/articles/PMC9536642/ </a:t>
            </a:r>
          </a:p>
          <a:p>
            <a:r>
              <a:rPr lang="en-US" dirty="0">
                <a:effectLst/>
              </a:rPr>
              <a:t>Robinson, R. (2021). </a:t>
            </a:r>
            <a:r>
              <a:rPr lang="en-US" i="1" dirty="0">
                <a:effectLst/>
              </a:rPr>
              <a:t>Communication instruction in the generation Z classroom: Educational 	explorations</a:t>
            </a:r>
            <a:r>
              <a:rPr lang="en-US" dirty="0">
                <a:effectLst/>
              </a:rPr>
              <a:t>. 	Lexington Books, an imprint of The Rowman &amp; Littlefield Publishing 	Group, 	Inc. </a:t>
            </a:r>
          </a:p>
          <a:p>
            <a:r>
              <a:rPr lang="en-US" dirty="0">
                <a:effectLst/>
              </a:rPr>
              <a:t>Summers, J. (2022, January 18). </a:t>
            </a:r>
            <a:r>
              <a:rPr lang="en-US" i="1" dirty="0">
                <a:effectLst/>
              </a:rPr>
              <a:t>A new look at how turmoil is defining the lives and politics of 	generation Z</a:t>
            </a:r>
            <a:r>
              <a:rPr lang="en-US" dirty="0">
                <a:effectLst/>
              </a:rPr>
              <a:t>. NPR. </a:t>
            </a:r>
            <a:r>
              <a:rPr lang="en-US" dirty="0">
                <a:effectLst/>
                <a:hlinkClick r:id="rId5"/>
              </a:rPr>
              <a:t>https://www.npr.org/2022/01/18/1073335334/a-new-look-at-how-</a:t>
            </a:r>
            <a:r>
              <a:rPr lang="en-US" dirty="0">
                <a:effectLst/>
              </a:rPr>
              <a:t>	turmoil-	is-defining-the-lives-and-politics-of-generation-z </a:t>
            </a:r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7AEE4-6ECC-A427-AD7F-7754AD44A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5049E-0AF7-4BFF-21FC-4A3EA4A59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39686"/>
            <a:ext cx="11506200" cy="4533682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/>
              <a:t>My name is Will Carter. </a:t>
            </a:r>
          </a:p>
          <a:p>
            <a:r>
              <a:rPr lang="en-US" sz="4000" b="1" dirty="0"/>
              <a:t> I have a M.F.A. in Playwriting and a M.A. in Teaching with a focus on English at the secondary level. </a:t>
            </a:r>
          </a:p>
          <a:p>
            <a:r>
              <a:rPr lang="en-US" sz="4000" b="1" dirty="0"/>
              <a:t>I have been with KSU since 2018. I did 1 year as a part-timer, two years as a limited termer, and I am a Lecturer with the English department, going into my 4</a:t>
            </a:r>
            <a:r>
              <a:rPr lang="en-US" sz="4000" b="1" baseline="30000" dirty="0"/>
              <a:t>th</a:t>
            </a:r>
            <a:r>
              <a:rPr lang="en-US" sz="4000" b="1" dirty="0"/>
              <a:t> year this Fall. </a:t>
            </a:r>
          </a:p>
          <a:p>
            <a:r>
              <a:rPr lang="en-US" sz="4000" b="1" dirty="0"/>
              <a:t>Previous to this, I was a high-school teacher for 2 and 1/2 years. </a:t>
            </a:r>
          </a:p>
        </p:txBody>
      </p:sp>
    </p:spTree>
    <p:extLst>
      <p:ext uri="{BB962C8B-B14F-4D97-AF65-F5344CB8AC3E}">
        <p14:creationId xmlns:p14="http://schemas.microsoft.com/office/powerpoint/2010/main" val="1865559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B6BC1-BD1A-9EB6-DAAC-92209B826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The state of our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981B3-DD89-606F-10CC-3DD43EDA2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b="1" dirty="0"/>
              <a:t>High School Students are: </a:t>
            </a:r>
          </a:p>
          <a:p>
            <a:pPr lvl="1"/>
            <a:r>
              <a:rPr lang="en-US" sz="3800" b="1" dirty="0"/>
              <a:t>Used to being able to re-assess every assessment </a:t>
            </a:r>
          </a:p>
          <a:p>
            <a:pPr lvl="1"/>
            <a:r>
              <a:rPr lang="en-US" sz="3800" b="1" dirty="0"/>
              <a:t>Used to being able to turn in all their work at the end of the semester </a:t>
            </a:r>
          </a:p>
          <a:p>
            <a:pPr lvl="1"/>
            <a:r>
              <a:rPr lang="en-US" sz="3800" b="1" dirty="0"/>
              <a:t>Used to reading only shorter texts </a:t>
            </a:r>
          </a:p>
          <a:p>
            <a:pPr lvl="1"/>
            <a:r>
              <a:rPr lang="en-US" sz="3800" b="1" dirty="0"/>
              <a:t>Familiar with writing only short writing assignments or not writing at all</a:t>
            </a:r>
          </a:p>
          <a:p>
            <a:pPr lvl="1"/>
            <a:r>
              <a:rPr lang="en-US" sz="3800" b="1" dirty="0"/>
              <a:t>Entering college with mental health struggles</a:t>
            </a:r>
          </a:p>
        </p:txBody>
      </p:sp>
    </p:spTree>
    <p:extLst>
      <p:ext uri="{BB962C8B-B14F-4D97-AF65-F5344CB8AC3E}">
        <p14:creationId xmlns:p14="http://schemas.microsoft.com/office/powerpoint/2010/main" val="48745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B45F2-45AC-EB87-3F5F-53F22E180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157625"/>
            <a:ext cx="10058400" cy="1609344"/>
          </a:xfrm>
        </p:spPr>
        <p:txBody>
          <a:bodyPr/>
          <a:lstStyle/>
          <a:p>
            <a:r>
              <a:rPr lang="en-US" b="1" u="sng" dirty="0"/>
              <a:t>What this looks 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84153-6E15-A394-0043-9A91D788C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01487"/>
            <a:ext cx="12192000" cy="596537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4D5051"/>
                </a:solidFill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“According to a </a:t>
            </a:r>
            <a:r>
              <a:rPr lang="en-US" sz="2800" b="1" dirty="0">
                <a:effectLst/>
                <a:highlight>
                  <a:srgbClr val="FFFFFF"/>
                </a:highlight>
                <a:ea typeface="Aptos" panose="020B0004020202020204" pitchFamily="34" charset="0"/>
                <a:cs typeface="Times New Roman" panose="02020603050405020304" pitchFamily="18" charset="0"/>
              </a:rPr>
              <a:t>survey conducted by The Chronicle of Higher Education (2006), 61% of high school teachers said their students have never written a paper that was more than five pages” (Carnegie Mellon University, 2024). </a:t>
            </a:r>
          </a:p>
          <a:p>
            <a:r>
              <a:rPr lang="en-US" sz="2400" b="1" i="0" dirty="0">
                <a:effectLst/>
                <a:highlight>
                  <a:srgbClr val="FCFCF8"/>
                </a:highlight>
                <a:cs typeface="Times New Roman" panose="02020603050405020304" pitchFamily="18" charset="0"/>
              </a:rPr>
              <a:t>“63% of 12th-graders were not proficient in reading in 2019. 30% of 12th-graders didn’t meet NAEP’s basic level” (Benson-Harrington, 2024). </a:t>
            </a:r>
          </a:p>
          <a:p>
            <a:r>
              <a:rPr lang="en-US" sz="2400" b="1" dirty="0">
                <a:cs typeface="Times New Roman" panose="02020603050405020304" pitchFamily="18" charset="0"/>
              </a:rPr>
              <a:t>Many of my students tell me that they do not read many books anymore. They largely read articles and shorter texts.</a:t>
            </a:r>
          </a:p>
          <a:p>
            <a:r>
              <a:rPr lang="en-US" sz="2400" b="1" dirty="0">
                <a:cs typeface="Times New Roman" panose="02020603050405020304" pitchFamily="18" charset="0"/>
              </a:rPr>
              <a:t>One of the students are tutor in English told me that they read only one book his sophomore year, and he is a student at Alpharetta High School.</a:t>
            </a:r>
          </a:p>
          <a:p>
            <a:r>
              <a:rPr lang="en-US" sz="2400" b="1" dirty="0"/>
              <a:t>In 2023, over three quarters of college students (76%) reported experiencing moderate to severe psychological distress. (Pena, et. al., 2022). </a:t>
            </a:r>
          </a:p>
        </p:txBody>
      </p:sp>
    </p:spTree>
    <p:extLst>
      <p:ext uri="{BB962C8B-B14F-4D97-AF65-F5344CB8AC3E}">
        <p14:creationId xmlns:p14="http://schemas.microsoft.com/office/powerpoint/2010/main" val="53415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0C32C-F58E-0EA9-5782-9BE3EE261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Re-Assessing and Larger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49411-D186-403A-46B7-C6EEE0307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800" b="1" dirty="0"/>
              <a:t>They are used to being able to re-assess. </a:t>
            </a:r>
          </a:p>
          <a:p>
            <a:r>
              <a:rPr lang="en-US" sz="4800" b="1" dirty="0"/>
              <a:t>Many come from a standards based grading structure. They are used to re-assessing major assignments, so they often do not think about doing the planning and drafting that is required to have a successful essay, presentation, project, or exam. </a:t>
            </a:r>
          </a:p>
          <a:p>
            <a:r>
              <a:rPr lang="en-US" sz="4800" b="1" dirty="0"/>
              <a:t>They also are unfamiliar with larger writing assignments, so they tend to stress out, and the anxiety leads to procrastination. </a:t>
            </a:r>
          </a:p>
        </p:txBody>
      </p:sp>
    </p:spTree>
    <p:extLst>
      <p:ext uri="{BB962C8B-B14F-4D97-AF65-F5344CB8AC3E}">
        <p14:creationId xmlns:p14="http://schemas.microsoft.com/office/powerpoint/2010/main" val="1732490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4F656-1A06-B8F1-015D-F2F98A321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Students struggle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7D96A-500F-B22D-F2CE-2D74681FE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With deadlines</a:t>
            </a:r>
          </a:p>
          <a:p>
            <a:r>
              <a:rPr lang="en-US" sz="4000" b="1" dirty="0"/>
              <a:t>With completing larger / more complex writing assignments </a:t>
            </a:r>
          </a:p>
          <a:p>
            <a:r>
              <a:rPr lang="en-US" sz="4000" b="1" dirty="0"/>
              <a:t>With studying </a:t>
            </a:r>
          </a:p>
          <a:p>
            <a:r>
              <a:rPr lang="en-US" sz="4000" b="1" dirty="0"/>
              <a:t>With drafting </a:t>
            </a:r>
          </a:p>
        </p:txBody>
      </p:sp>
    </p:spTree>
    <p:extLst>
      <p:ext uri="{BB962C8B-B14F-4D97-AF65-F5344CB8AC3E}">
        <p14:creationId xmlns:p14="http://schemas.microsoft.com/office/powerpoint/2010/main" val="877479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F4691-F570-0D05-91AD-86F3B077E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Scaffolding and </a:t>
            </a:r>
            <a:r>
              <a:rPr lang="en-US" b="1" u="sng" dirty="0" err="1"/>
              <a:t>jigsawing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6F385-28AF-CBA4-4DC5-53D59B325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/>
              <a:t>Scaffolding and </a:t>
            </a:r>
            <a:r>
              <a:rPr lang="en-US" sz="4000" b="1" dirty="0" err="1"/>
              <a:t>Jigsawing</a:t>
            </a:r>
            <a:r>
              <a:rPr lang="en-US" sz="4000" b="1" dirty="0"/>
              <a:t> are two techniques that can help. </a:t>
            </a:r>
          </a:p>
          <a:p>
            <a:r>
              <a:rPr lang="en-US" sz="4000" b="1" dirty="0"/>
              <a:t>Scaffolding is when you break up an assignment into smaller parts. </a:t>
            </a:r>
          </a:p>
          <a:p>
            <a:r>
              <a:rPr lang="en-US" sz="4000" b="1" dirty="0" err="1"/>
              <a:t>Jigsawing</a:t>
            </a:r>
            <a:r>
              <a:rPr lang="en-US" sz="4000" b="1" dirty="0"/>
              <a:t> is when you break up a task or a reading to completed by different students / groups of students.</a:t>
            </a:r>
          </a:p>
        </p:txBody>
      </p:sp>
    </p:spTree>
    <p:extLst>
      <p:ext uri="{BB962C8B-B14F-4D97-AF65-F5344CB8AC3E}">
        <p14:creationId xmlns:p14="http://schemas.microsoft.com/office/powerpoint/2010/main" val="3929925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1665F-8528-643F-ADB4-997B5CEE1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What it looks like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E7F07-31B9-414D-55BE-BE5E704F7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Scaf</a:t>
            </a:r>
            <a:r>
              <a:rPr lang="en-US" sz="4800" b="1" dirty="0"/>
              <a:t>folding: </a:t>
            </a:r>
          </a:p>
          <a:p>
            <a:pPr lvl="1"/>
            <a:r>
              <a:rPr lang="en-US" sz="4200" b="1" dirty="0"/>
              <a:t>Paper final draft can be scaffolded to: </a:t>
            </a:r>
          </a:p>
          <a:p>
            <a:pPr lvl="2"/>
            <a:r>
              <a:rPr lang="en-US" sz="4000" b="1" dirty="0"/>
              <a:t>1. Thesis &amp; Peer Review</a:t>
            </a:r>
          </a:p>
          <a:p>
            <a:pPr lvl="2"/>
            <a:r>
              <a:rPr lang="en-US" sz="4000" b="1" dirty="0"/>
              <a:t>2. Rough Draft &amp; Peer Review </a:t>
            </a:r>
          </a:p>
          <a:p>
            <a:pPr lvl="2"/>
            <a:r>
              <a:rPr lang="en-US" sz="4000" b="1" dirty="0"/>
              <a:t>3. Final Draft</a:t>
            </a:r>
          </a:p>
        </p:txBody>
      </p:sp>
    </p:spTree>
    <p:extLst>
      <p:ext uri="{BB962C8B-B14F-4D97-AF65-F5344CB8AC3E}">
        <p14:creationId xmlns:p14="http://schemas.microsoft.com/office/powerpoint/2010/main" val="2677411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87550-BA2A-7D67-AF35-9EBCAD65F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Scaffold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736D6-922C-FD3C-D91E-D072CA786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/>
              <a:t>It can also look like this: </a:t>
            </a:r>
          </a:p>
          <a:p>
            <a:pPr lvl="1"/>
            <a:r>
              <a:rPr lang="en-US" sz="3400" b="1" dirty="0"/>
              <a:t>Annotated Bibliography Final Draft 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sz="3200" b="1" dirty="0"/>
              <a:t>Mini-Bibliography in Class with a Group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sz="3200" b="1" dirty="0"/>
              <a:t>First five annotations + peer-review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sz="3200" b="1" dirty="0"/>
              <a:t>Next five annotations + peer-review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sz="3200" b="1" dirty="0"/>
              <a:t>Last five annotations + peer-review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sz="3200" b="1" dirty="0"/>
              <a:t>Rough Draft + peer-review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US" sz="3200" b="1" dirty="0"/>
              <a:t>Final Draft</a:t>
            </a:r>
          </a:p>
          <a:p>
            <a:pPr lvl="2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63473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2907</TotalTime>
  <Words>1117</Words>
  <Application>Microsoft Macintosh PowerPoint</Application>
  <PresentationFormat>Widescreen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Aptos</vt:lpstr>
      <vt:lpstr>Calibri</vt:lpstr>
      <vt:lpstr>Rockwell</vt:lpstr>
      <vt:lpstr>Rockwell Condensed</vt:lpstr>
      <vt:lpstr>Rockwell Extra Bold</vt:lpstr>
      <vt:lpstr>Times New Roman</vt:lpstr>
      <vt:lpstr>Wingdings</vt:lpstr>
      <vt:lpstr>Wood Type</vt:lpstr>
      <vt:lpstr> Understanding our students</vt:lpstr>
      <vt:lpstr>About me</vt:lpstr>
      <vt:lpstr>The state of our students</vt:lpstr>
      <vt:lpstr>What this looks like</vt:lpstr>
      <vt:lpstr>Re-Assessing and Larger Assignments</vt:lpstr>
      <vt:lpstr>Students struggle</vt:lpstr>
      <vt:lpstr>Scaffolding and jigsawing</vt:lpstr>
      <vt:lpstr>What it looks like</vt:lpstr>
      <vt:lpstr>Scaffold </vt:lpstr>
      <vt:lpstr>What it looks like</vt:lpstr>
      <vt:lpstr>Jigsaw</vt:lpstr>
      <vt:lpstr>Volunteer</vt:lpstr>
      <vt:lpstr>Major assignments</vt:lpstr>
      <vt:lpstr>Jigsaw </vt:lpstr>
      <vt:lpstr>Share out</vt:lpstr>
      <vt:lpstr>Take-aways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Understanding our students</dc:title>
  <dc:creator>William Carter</dc:creator>
  <cp:lastModifiedBy>William Carter</cp:lastModifiedBy>
  <cp:revision>2</cp:revision>
  <dcterms:created xsi:type="dcterms:W3CDTF">2024-05-08T17:29:06Z</dcterms:created>
  <dcterms:modified xsi:type="dcterms:W3CDTF">2024-05-10T17:56:16Z</dcterms:modified>
</cp:coreProperties>
</file>