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2" r:id="rId3"/>
    <p:sldId id="258" r:id="rId4"/>
    <p:sldId id="259" r:id="rId5"/>
    <p:sldId id="263" r:id="rId6"/>
    <p:sldId id="266" r:id="rId7"/>
    <p:sldId id="271" r:id="rId8"/>
    <p:sldId id="267" r:id="rId9"/>
    <p:sldId id="260" r:id="rId10"/>
    <p:sldId id="270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854AE-A489-A4E8-8A1B-69A8882A89C0}" v="23" dt="2024-05-13T11:32:52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694"/>
  </p:normalViewPr>
  <p:slideViewPr>
    <p:cSldViewPr snapToGrid="0" snapToObjects="1" showGuides="1">
      <p:cViewPr varScale="1">
        <p:scale>
          <a:sx n="144" d="100"/>
          <a:sy n="144" d="100"/>
        </p:scale>
        <p:origin x="1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6:45:22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6:43:4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2529 21 24575,'-40'0'0,"-19"0"0,-27 0 0,32 1 0,-3-2 0,-5 2 0,0-2 0,1 1 0,0 0 0,-1 0 0,1 0 0,7 1 0,2-2 0,-40 1 0,7 0 0,8 0 0,1 0 0,4 0 0,5 0 0,9 0 0,10 0 0,2 0 0,3 0 0,-2 0 0,0 0 0,1-1 0,-1-3 0,-1 1 0,-4-2 0,-3 1 0,-1 2 0,0 1 0,-1 1 0,-2 0 0,0 0 0,6 0 0,7 1 0,7 3 0,6 0 0,0 3 0,-2 0 0,-1-1 0,-2 2 0,-3 1 0,0 1 0,1 1 0,6-1 0,9-2 0,10-1 0,7-2 0,4 0 0,2 0 0,0 2 0,1 1 0,1 0 0,2 2 0,0 0 0,0 1 0,1 2 0,0 1 0,2 1 0,0 1 0,1-2 0,2-1 0,0-2 0,2-1 0,3 1 0,3 4 0,2 2 0,1 1 0,-1-1 0,-1-2 0,-2 0 0,0-1 0,-2-1 0,1-1 0,2-1 0,1 3 0,4 1 0,2 2 0,3 1 0,0 0 0,-3-3 0,0-1 0,-1-1 0,4-1 0,4 1 0,3 0 0,4 1 0,3-1 0,4-2 0,6-2 0,5-5 0,7-2 0,2-2 0,3 0 0,-1 0 0,-1 0 0,-2 0 0,-3-2 0,0-2 0,0-4 0,1-3 0,3-3 0,1-1 0,4-2 0,1 0 0,1-1 0,-3 1 0,-5 2 0,-3 3 0,-4 0 0,-1 2 0,-3-1 0,-4 3 0,-3 0 0,-8 2 0,-5 0 0,-2-1 0,-2-2 0,7-4 0,7-6 0,4-3 0,-3 1 0,-8 3 0,-11 6 0,-9 2 0,-10 4 0,-3 0 0,-4 2 0,0-1 0,0 0 0,0 0 0,0-2 0,0 1 0,0 0 0,0 1 0,-1 0 0,-5-1 0,2 2 0,-5-2 0,5 1 0,-3 0 0,0 0 0,0-1 0,-2-3 0,-1-4 0,-1-2 0,1 1 0,1 3 0,2 4 0,0 3 0,2 2 0,0 2 0,1 0 0,0 0 0,1 0 0,0 0 0,0 0 0,1 0 0,0 0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388" y="1092784"/>
            <a:ext cx="7089962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388" y="2952540"/>
            <a:ext cx="7089962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56" y="1614770"/>
            <a:ext cx="3982494" cy="249106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8" y="1614770"/>
            <a:ext cx="2799096" cy="24910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7" y="342900"/>
            <a:ext cx="708996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3694" y="1667435"/>
            <a:ext cx="3611656" cy="2728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387" y="1667434"/>
            <a:ext cx="3146613" cy="27283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5388" y="273844"/>
            <a:ext cx="5003987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282304"/>
            <a:ext cx="7089962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3442098"/>
            <a:ext cx="708996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88" y="1646482"/>
            <a:ext cx="3089462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6482"/>
            <a:ext cx="3886200" cy="254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34981"/>
            <a:ext cx="7091153" cy="12029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7" y="1260872"/>
            <a:ext cx="342586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5387" y="1878806"/>
            <a:ext cx="3425867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953" y="1260872"/>
            <a:ext cx="342586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953" y="1878806"/>
            <a:ext cx="3425868" cy="27634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12E2D8-00CB-5140-BB91-9493BB5661E3}"/>
              </a:ext>
            </a:extLst>
          </p:cNvPr>
          <p:cNvSpPr/>
          <p:nvPr userDrawn="1"/>
        </p:nvSpPr>
        <p:spPr>
          <a:xfrm>
            <a:off x="-1" y="0"/>
            <a:ext cx="1110953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88" y="102393"/>
            <a:ext cx="708996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88" y="1676399"/>
            <a:ext cx="7089962" cy="295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5388" y="4767263"/>
            <a:ext cx="1882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D90-F502-4641-A266-2613A07AD33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3129" y="4767263"/>
            <a:ext cx="25919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BF4E-A8F6-9D43-8991-E0753F64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2ADC-6753-1542-B418-B94BC629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107" y="914401"/>
            <a:ext cx="6858000" cy="185625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242424"/>
                </a:solidFill>
                <a:highlight>
                  <a:srgbClr val="FFFFFF"/>
                </a:highlight>
                <a:latin typeface="Baskerville Old Face"/>
              </a:rPr>
              <a:t>Time Hacks for Grading: Saving Your Sanity While Also Engaging Students</a:t>
            </a:r>
            <a:endParaRPr lang="en-US" sz="2800" b="1" dirty="0">
              <a:solidFill>
                <a:srgbClr val="242424"/>
              </a:solidFill>
              <a:highlight>
                <a:srgbClr val="FFFFFF"/>
              </a:highlight>
              <a:latin typeface="Baskerville Old Face" panose="020206020805050203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5DED-6819-6F44-877D-45234F8B7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106" y="2899054"/>
            <a:ext cx="6729893" cy="100712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600" b="1" dirty="0">
                <a:latin typeface="Baskerville Old Face" panose="02020602080505020303" pitchFamily="18" charset="77"/>
                <a:cs typeface="Calibri"/>
              </a:rPr>
              <a:t>Amy </a:t>
            </a:r>
            <a:r>
              <a:rPr lang="en-US" sz="1600" b="1" dirty="0" err="1">
                <a:latin typeface="Baskerville Old Face" panose="02020602080505020303" pitchFamily="18" charset="77"/>
                <a:cs typeface="Calibri"/>
              </a:rPr>
              <a:t>Sandefur</a:t>
            </a:r>
            <a:r>
              <a:rPr lang="en-US" sz="1600" b="1" dirty="0">
                <a:latin typeface="Baskerville Old Face" panose="02020602080505020303" pitchFamily="18" charset="77"/>
                <a:cs typeface="Calibri"/>
              </a:rPr>
              <a:t>, Senior Lecturer of English </a:t>
            </a:r>
          </a:p>
          <a:p>
            <a:pPr algn="l"/>
            <a:r>
              <a:rPr lang="en-US" sz="1600" b="1" dirty="0" err="1">
                <a:latin typeface="Baskerville Old Face" panose="02020602080505020303" pitchFamily="18" charset="77"/>
                <a:cs typeface="Calibri"/>
              </a:rPr>
              <a:t>asandefu@kennesaw.edu</a:t>
            </a:r>
            <a:endParaRPr lang="en-US" sz="1600" b="1" dirty="0">
              <a:latin typeface="Baskerville Old Face" panose="02020602080505020303" pitchFamily="18" charset="77"/>
              <a:cs typeface="Calibri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0464" cy="1598214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79" y="0"/>
            <a:ext cx="5320620" cy="1598214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2290" y="3512190"/>
            <a:ext cx="3392097" cy="163131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3512190"/>
            <a:ext cx="4443893" cy="163131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2190"/>
            <a:ext cx="5335901" cy="163131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2758-0B8A-AC4E-A2F4-90D72CE3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PEW Responses: D2L Rubric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026F81-0EE7-0337-ABE9-001D650BF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8740" y="1587240"/>
            <a:ext cx="8241500" cy="2991359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620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2758-0B8A-AC4E-A2F4-90D72CE3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Exam Questions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76C3-F522-BB4E-98CF-E608E2BD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22" y="1632204"/>
            <a:ext cx="7025403" cy="30312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Baskerville Old Face" panose="02020602080505020303" pitchFamily="18" charset="77"/>
              </a:rPr>
              <a:t>Exam questions that require higher level thinking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C21B6B-E701-B2E4-109E-52A13EA11824}"/>
                  </a:ext>
                </a:extLst>
              </p14:cNvPr>
              <p14:cNvContentPartPr/>
              <p14:nvPr/>
            </p14:nvContentPartPr>
            <p14:xfrm>
              <a:off x="5888780" y="181936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C21B6B-E701-B2E4-109E-52A13EA118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140" y="18107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9C39A0-59C8-3970-DE23-97C3AAC87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10" y="2024076"/>
            <a:ext cx="2093463" cy="284510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1" name="Picture 10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B2EAA0B5-91A5-7D48-385E-2DF45C915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283" y="2334278"/>
            <a:ext cx="1962729" cy="19413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288842EB-3076-E7DA-C61F-D60391A32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089" y="1888799"/>
            <a:ext cx="2240534" cy="301467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353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2758-0B8A-AC4E-A2F4-90D72CE3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/>
          </a:bodyPr>
          <a:lstStyle/>
          <a:p>
            <a:r>
              <a:rPr lang="en-US">
                <a:latin typeface="Baskerville Old Face" panose="02020602080505020303" pitchFamily="18" charset="77"/>
              </a:rPr>
              <a:t>Voice Recording or Feedback</a:t>
            </a:r>
            <a:endParaRPr lang="en-US" dirty="0">
              <a:latin typeface="Baskerville Old Face" panose="02020602080505020303" pitchFamily="18" charset="77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ocial media chat&#10;&#10;Description automatically generated">
            <a:extLst>
              <a:ext uri="{FF2B5EF4-FFF2-40B4-BE49-F238E27FC236}">
                <a16:creationId xmlns:a16="http://schemas.microsoft.com/office/drawing/2014/main" id="{C5296549-A629-3DF8-DE10-6CAE8C825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838" y="1703033"/>
            <a:ext cx="7026275" cy="2889959"/>
          </a:xfrm>
          <a:solidFill>
            <a:schemeClr val="bg1"/>
          </a:solidFill>
          <a:ln w="25400"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CB34E1-C8B9-A573-19A3-1A53FEB8C967}"/>
                  </a:ext>
                </a:extLst>
              </p14:cNvPr>
              <p14:cNvContentPartPr/>
              <p14:nvPr/>
            </p14:nvContentPartPr>
            <p14:xfrm>
              <a:off x="7020260" y="4060723"/>
              <a:ext cx="959040" cy="23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CB34E1-C8B9-A573-19A3-1A53FEB8C9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1260" y="4052083"/>
                <a:ext cx="976680" cy="2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936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3D51-B113-47A1-BD4C-5C646723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skerville Old Face"/>
                <a:cs typeface="Calibri Light"/>
              </a:rPr>
              <a:t>Strategies for grading efficiently while still being effective:</a:t>
            </a:r>
            <a:endParaRPr lang="en-US" dirty="0">
              <a:latin typeface="Baskerville Old Face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605E-684F-4BF2-9495-2CFD70B25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22" y="1632204"/>
            <a:ext cx="7025403" cy="3031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Baskerville Old Face" panose="02020602080505020303" pitchFamily="18" charset="77"/>
                <a:cs typeface="Calibri"/>
              </a:rPr>
              <a:t>Attendance Checks</a:t>
            </a:r>
          </a:p>
          <a:p>
            <a:r>
              <a:rPr lang="en-US" sz="1800" dirty="0">
                <a:latin typeface="Baskerville Old Face" panose="02020602080505020303" pitchFamily="18" charset="77"/>
              </a:rPr>
              <a:t>PEW Responses</a:t>
            </a:r>
          </a:p>
          <a:p>
            <a:r>
              <a:rPr lang="en-US" sz="1800" dirty="0">
                <a:latin typeface="Baskerville Old Face"/>
              </a:rPr>
              <a:t>Level 2 Exam questions</a:t>
            </a:r>
          </a:p>
          <a:p>
            <a:r>
              <a:rPr lang="en-US" sz="1800" dirty="0">
                <a:latin typeface="Baskerville Old Face" panose="02020602080505020303" pitchFamily="18" charset="77"/>
              </a:rPr>
              <a:t>Audio Feedback</a:t>
            </a:r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45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3D51-B113-47A1-BD4C-5C646723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  <a:cs typeface="Calibri Light"/>
              </a:rPr>
              <a:t>Attendance Checks</a:t>
            </a:r>
            <a:endParaRPr lang="en-US" dirty="0">
              <a:latin typeface="Baskerville Old Face" panose="02020602080505020303" pitchFamily="18" charset="77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605E-684F-4BF2-9495-2CFD70B25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22" y="1632204"/>
            <a:ext cx="7025403" cy="3031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4" indent="-228600"/>
            <a:r>
              <a:rPr lang="en-US" sz="1800">
                <a:latin typeface="Baskerville Old Face"/>
                <a:ea typeface="+mn-lt"/>
                <a:cs typeface="+mn-lt"/>
              </a:rPr>
              <a:t>Attendance grade earned by completing class activities</a:t>
            </a:r>
          </a:p>
          <a:p>
            <a:pPr marL="342900" lvl="2" indent="-228600"/>
            <a:r>
              <a:rPr lang="en-US" sz="1800">
                <a:latin typeface="Baskerville Old Face"/>
                <a:ea typeface="+mn-lt"/>
                <a:cs typeface="+mn-lt"/>
              </a:rPr>
              <a:t>Done for a completion grade so are quick to grade but call for student engagement</a:t>
            </a:r>
          </a:p>
          <a:p>
            <a:pPr marL="342900" lvl="2" indent="-228600"/>
            <a:r>
              <a:rPr lang="en-US" sz="1800">
                <a:latin typeface="Baskerville Old Face"/>
                <a:ea typeface="+mn-lt"/>
                <a:cs typeface="+mn-lt"/>
              </a:rPr>
              <a:t>Each activity is low stakes, but they add up to 10-15% of the course grade</a:t>
            </a:r>
            <a:endParaRPr lang="en-US">
              <a:latin typeface="Baskerville Old Face"/>
              <a:cs typeface="Calibri" panose="020F0502020204030204"/>
            </a:endParaRPr>
          </a:p>
          <a:p>
            <a:pPr marL="342900" lvl="2" indent="-228600"/>
            <a:r>
              <a:rPr lang="en-US" sz="1800">
                <a:latin typeface="Baskerville Old Face"/>
                <a:ea typeface="+mn-lt"/>
                <a:cs typeface="+mn-lt"/>
              </a:rPr>
              <a:t>I assign more than are needed so that a few can be dropped, and with this I don’t usually allow make ups</a:t>
            </a:r>
            <a:endParaRPr lang="en-US">
              <a:latin typeface="Baskerville Old Face"/>
              <a:cs typeface="Calibri" panose="020F0502020204030204"/>
            </a:endParaRPr>
          </a:p>
          <a:p>
            <a:endParaRPr lang="en-US" sz="1800" dirty="0">
              <a:latin typeface="Baskerville Old Face"/>
              <a:ea typeface="+mn-lt"/>
              <a:cs typeface="+mn-lt"/>
            </a:endParaRPr>
          </a:p>
          <a:p>
            <a:endParaRPr lang="en-US" sz="1800" dirty="0">
              <a:latin typeface="Baskerville Old Face"/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86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D19F-952B-2649-8756-6224FFAC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Attendance Checks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7901-9DE4-A64D-B064-18105DBBF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22" y="1632204"/>
            <a:ext cx="7025403" cy="3031236"/>
          </a:xfrm>
        </p:spPr>
        <p:txBody>
          <a:bodyPr anchor="t">
            <a:normAutofit fontScale="92500"/>
          </a:bodyPr>
          <a:lstStyle/>
          <a:p>
            <a:r>
              <a:rPr lang="en-US" sz="1800" dirty="0">
                <a:latin typeface="Baskerville Old Face" panose="02020602080505020303" pitchFamily="18" charset="77"/>
              </a:rPr>
              <a:t>Responses to prompts (short: one word to 1-3 sentences) to elicit discussion</a:t>
            </a:r>
          </a:p>
          <a:p>
            <a:pPr lvl="1"/>
            <a:r>
              <a:rPr lang="en-US" sz="1500" dirty="0">
                <a:latin typeface="Baskerville Old Face" panose="02020602080505020303" pitchFamily="18" charset="77"/>
              </a:rPr>
              <a:t>Index cards</a:t>
            </a:r>
          </a:p>
          <a:p>
            <a:pPr lvl="1"/>
            <a:r>
              <a:rPr lang="en-US" sz="1500" dirty="0">
                <a:latin typeface="Baskerville Old Face"/>
              </a:rPr>
              <a:t>D2L "Assignments"</a:t>
            </a:r>
          </a:p>
          <a:p>
            <a:pPr lvl="1"/>
            <a:r>
              <a:rPr lang="en-US" sz="1500" dirty="0">
                <a:latin typeface="Baskerville Old Face" panose="02020602080505020303" pitchFamily="18" charset="77"/>
              </a:rPr>
              <a:t>Google docs</a:t>
            </a:r>
          </a:p>
          <a:p>
            <a:pPr lvl="1"/>
            <a:r>
              <a:rPr lang="en-US" sz="1500" dirty="0">
                <a:latin typeface="Baskerville Old Face" panose="02020602080505020303" pitchFamily="18" charset="77"/>
              </a:rPr>
              <a:t>Notes on small group discussions</a:t>
            </a:r>
          </a:p>
          <a:p>
            <a:r>
              <a:rPr lang="en-US" sz="1800" dirty="0">
                <a:latin typeface="Baskerville Old Face" panose="02020602080505020303" pitchFamily="18" charset="77"/>
              </a:rPr>
              <a:t>Student-led questions for discussion</a:t>
            </a:r>
          </a:p>
          <a:p>
            <a:r>
              <a:rPr lang="en-US" sz="1800" dirty="0">
                <a:latin typeface="Baskerville Old Face" panose="02020602080505020303" pitchFamily="18" charset="77"/>
              </a:rPr>
              <a:t>Drawings </a:t>
            </a:r>
          </a:p>
          <a:p>
            <a:r>
              <a:rPr lang="en-US" sz="1800" dirty="0">
                <a:latin typeface="Baskerville Old Face"/>
              </a:rPr>
              <a:t>Padlet (virtual bulletin board)</a:t>
            </a:r>
            <a:endParaRPr lang="en-US" sz="1800" dirty="0">
              <a:latin typeface="Baskerville Old Face" panose="02020602080505020303" pitchFamily="18" charset="77"/>
            </a:endParaRPr>
          </a:p>
          <a:p>
            <a:r>
              <a:rPr lang="en-US" sz="1800" dirty="0">
                <a:latin typeface="Baskerville Old Face" panose="02020602080505020303" pitchFamily="18" charset="77"/>
              </a:rPr>
              <a:t>Surveys/Polls</a:t>
            </a:r>
          </a:p>
          <a:p>
            <a:r>
              <a:rPr lang="en-US" sz="1800" dirty="0" err="1">
                <a:latin typeface="Baskerville Old Face"/>
              </a:rPr>
              <a:t>Kahoots</a:t>
            </a:r>
            <a:r>
              <a:rPr lang="en-US" sz="1800" dirty="0">
                <a:latin typeface="Baskerville Old Face"/>
              </a:rPr>
              <a:t> (game)</a:t>
            </a:r>
            <a:endParaRPr lang="en-US" sz="1800" dirty="0">
              <a:latin typeface="Baskerville Old Face" panose="02020602080505020303" pitchFamily="18" charset="77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120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78A50-6828-064B-A379-CB82882F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 kern="1200">
                <a:solidFill>
                  <a:srgbClr val="FFFFFF"/>
                </a:solidFill>
                <a:latin typeface="Baskerville Old Face" panose="02020602080505020303" pitchFamily="18" charset="77"/>
              </a:rPr>
              <a:t>D2L Surveys</a:t>
            </a:r>
            <a:endParaRPr lang="en-US" sz="2700" kern="1200" dirty="0">
              <a:solidFill>
                <a:srgbClr val="FFFFFF"/>
              </a:solidFill>
              <a:latin typeface="Baskerville Old Face" panose="02020602080505020303" pitchFamily="18" charset="77"/>
            </a:endParaRPr>
          </a:p>
        </p:txBody>
      </p:sp>
      <p:pic>
        <p:nvPicPr>
          <p:cNvPr id="3" name="Content Placeholder 5" descr="A screenshot of a survey&#10;&#10;Description automatically generated">
            <a:extLst>
              <a:ext uri="{FF2B5EF4-FFF2-40B4-BE49-F238E27FC236}">
                <a16:creationId xmlns:a16="http://schemas.microsoft.com/office/drawing/2014/main" id="{808D0BDF-8D69-8696-8BBB-1BD05A0D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96" y="179384"/>
            <a:ext cx="2953592" cy="1771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531739-5D60-D438-EC0B-A298DEE27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8910" y="1818593"/>
            <a:ext cx="4715208" cy="1567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0ECC5-F23D-5B5C-CF05-F8A3A5F24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910" y="3213520"/>
            <a:ext cx="3560697" cy="175059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668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78A50-6828-064B-A379-CB82882F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 kern="1200" dirty="0">
                <a:solidFill>
                  <a:srgbClr val="FFFFFF"/>
                </a:solidFill>
                <a:latin typeface="Baskerville Old Face" panose="02020602080505020303" pitchFamily="18" charset="77"/>
              </a:rPr>
              <a:t>Kahoot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94D40AD-FBF2-2119-4177-46D7D0821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853" y="1093787"/>
            <a:ext cx="5579901" cy="2955925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704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78A50-6828-064B-A379-CB82882F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 kern="1200" dirty="0">
                <a:solidFill>
                  <a:srgbClr val="FFFFFF"/>
                </a:solidFill>
                <a:latin typeface="Baskerville Old Face" panose="02020602080505020303" pitchFamily="18" charset="77"/>
              </a:rPr>
              <a:t>Kahoot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4D40AD-FBF2-2119-4177-46D7D0821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395853" y="1093787"/>
            <a:ext cx="5579901" cy="2955925"/>
          </a:xfrm>
          <a:solidFill>
            <a:schemeClr val="bg1"/>
          </a:solidFill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833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78A50-6828-064B-A379-CB82882F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 kern="1200" dirty="0">
                <a:solidFill>
                  <a:srgbClr val="FFFFFF"/>
                </a:solidFill>
                <a:latin typeface="Baskerville Old Face" panose="02020602080505020303" pitchFamily="18" charset="77"/>
              </a:rPr>
              <a:t>Padlet</a:t>
            </a:r>
          </a:p>
        </p:txBody>
      </p:sp>
      <p:pic>
        <p:nvPicPr>
          <p:cNvPr id="5" name="Content Placeholder 10" descr="A screenshot of a phone&#10;&#10;Description automatically generated">
            <a:extLst>
              <a:ext uri="{FF2B5EF4-FFF2-40B4-BE49-F238E27FC236}">
                <a16:creationId xmlns:a16="http://schemas.microsoft.com/office/drawing/2014/main" id="{C825DECA-BA67-6434-60D5-E398EBFE1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853" y="1007061"/>
            <a:ext cx="5391826" cy="2955925"/>
          </a:xfrm>
        </p:spPr>
      </p:pic>
    </p:spTree>
    <p:extLst>
      <p:ext uri="{BB962C8B-B14F-4D97-AF65-F5344CB8AC3E}">
        <p14:creationId xmlns:p14="http://schemas.microsoft.com/office/powerpoint/2010/main" val="118242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2758-0B8A-AC4E-A2F4-90D72CE3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274320"/>
            <a:ext cx="7025402" cy="89154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77"/>
              </a:rPr>
              <a:t>PEW Responses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9144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728740" cy="1572735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026F81-0EE7-0337-ABE9-001D650BF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28740" y="1587240"/>
            <a:ext cx="8241500" cy="2991359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976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10777</TotalTime>
  <Words>189</Words>
  <Application>Microsoft Office PowerPoint</Application>
  <PresentationFormat>On-screen Show (16:9)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Time Hacks for Grading: Saving Your Sanity While Also Engaging Students</vt:lpstr>
      <vt:lpstr>Strategies for grading efficiently while still being effective:</vt:lpstr>
      <vt:lpstr>Attendance Checks</vt:lpstr>
      <vt:lpstr>Attendance Checks</vt:lpstr>
      <vt:lpstr>D2L Surveys</vt:lpstr>
      <vt:lpstr>Kahoot</vt:lpstr>
      <vt:lpstr>Kahoot</vt:lpstr>
      <vt:lpstr>Padlet</vt:lpstr>
      <vt:lpstr>PEW Responses</vt:lpstr>
      <vt:lpstr>PEW Responses: D2L Rubric</vt:lpstr>
      <vt:lpstr>Exam Questions</vt:lpstr>
      <vt:lpstr>Voice Recording or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Amy Sandefur</cp:lastModifiedBy>
  <cp:revision>306</cp:revision>
  <dcterms:created xsi:type="dcterms:W3CDTF">2019-08-16T16:35:49Z</dcterms:created>
  <dcterms:modified xsi:type="dcterms:W3CDTF">2024-05-13T11:33:24Z</dcterms:modified>
</cp:coreProperties>
</file>