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309" r:id="rId3"/>
    <p:sldId id="285" r:id="rId4"/>
    <p:sldId id="307" r:id="rId5"/>
    <p:sldId id="278" r:id="rId6"/>
    <p:sldId id="276" r:id="rId7"/>
    <p:sldId id="275" r:id="rId8"/>
    <p:sldId id="286" r:id="rId9"/>
    <p:sldId id="273" r:id="rId10"/>
    <p:sldId id="287" r:id="rId11"/>
    <p:sldId id="277" r:id="rId12"/>
    <p:sldId id="299" r:id="rId13"/>
    <p:sldId id="300" r:id="rId14"/>
    <p:sldId id="308"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97" autoAdjust="0"/>
    <p:restoredTop sz="94660" autoAdjust="0"/>
  </p:normalViewPr>
  <p:slideViewPr>
    <p:cSldViewPr snapToGrid="0">
      <p:cViewPr varScale="1">
        <p:scale>
          <a:sx n="60" d="100"/>
          <a:sy n="60" d="100"/>
        </p:scale>
        <p:origin x="372" y="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510A68-A886-4C7B-8E72-D016E3FF523E}" type="datetimeFigureOut">
              <a:rPr lang="en-US" smtClean="0"/>
              <a:t>5/12/2024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3463BA9-8C70-48AB-8F05-FDE1D97C303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862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10A68-A886-4C7B-8E72-D016E3FF523E}"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3BA9-8C70-48AB-8F05-FDE1D97C303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832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10A68-A886-4C7B-8E72-D016E3FF523E}"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3BA9-8C70-48AB-8F05-FDE1D97C303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97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10A68-A886-4C7B-8E72-D016E3FF523E}"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3BA9-8C70-48AB-8F05-FDE1D97C303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Picture 7">
            <a:extLst>
              <a:ext uri="{FF2B5EF4-FFF2-40B4-BE49-F238E27FC236}">
                <a16:creationId xmlns:a16="http://schemas.microsoft.com/office/drawing/2014/main" id="{1D3422B0-A4F2-4B02-A65E-2B093D9F3F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144" y="4605251"/>
            <a:ext cx="1427755" cy="1405093"/>
          </a:xfrm>
          <a:prstGeom prst="rect">
            <a:avLst/>
          </a:prstGeom>
        </p:spPr>
      </p:pic>
    </p:spTree>
    <p:extLst>
      <p:ext uri="{BB962C8B-B14F-4D97-AF65-F5344CB8AC3E}">
        <p14:creationId xmlns:p14="http://schemas.microsoft.com/office/powerpoint/2010/main" val="38940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10A68-A886-4C7B-8E72-D016E3FF523E}" type="datetimeFigureOut">
              <a:rPr lang="en-US" smtClean="0"/>
              <a:t>5/12/2024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3BA9-8C70-48AB-8F05-FDE1D97C303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040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10A68-A886-4C7B-8E72-D016E3FF523E}" type="datetimeFigureOut">
              <a:rPr lang="en-US" smtClean="0"/>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63BA9-8C70-48AB-8F05-FDE1D97C303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386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510A68-A886-4C7B-8E72-D016E3FF523E}" type="datetimeFigureOut">
              <a:rPr lang="en-US" smtClean="0"/>
              <a:t>5/12/2024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63BA9-8C70-48AB-8F05-FDE1D97C303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15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510A68-A886-4C7B-8E72-D016E3FF523E}" type="datetimeFigureOut">
              <a:rPr lang="en-US" smtClean="0"/>
              <a:t>5/12/2024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63BA9-8C70-48AB-8F05-FDE1D97C303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064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10A68-A886-4C7B-8E72-D016E3FF523E}" type="datetimeFigureOut">
              <a:rPr lang="en-US" smtClean="0"/>
              <a:t>5/12/2024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63BA9-8C70-48AB-8F05-FDE1D97C303A}" type="slidenum">
              <a:rPr lang="en-US" smtClean="0"/>
              <a:t>‹#›</a:t>
            </a:fld>
            <a:endParaRPr lang="en-US"/>
          </a:p>
        </p:txBody>
      </p:sp>
    </p:spTree>
    <p:extLst>
      <p:ext uri="{BB962C8B-B14F-4D97-AF65-F5344CB8AC3E}">
        <p14:creationId xmlns:p14="http://schemas.microsoft.com/office/powerpoint/2010/main" val="277613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510A68-A886-4C7B-8E72-D016E3FF523E}" type="datetimeFigureOut">
              <a:rPr lang="en-US" smtClean="0"/>
              <a:t>5/12/2024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63BA9-8C70-48AB-8F05-FDE1D97C303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687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D510A68-A886-4C7B-8E72-D016E3FF523E}" type="datetimeFigureOut">
              <a:rPr lang="en-US" smtClean="0"/>
              <a:t>5/12/2024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3463BA9-8C70-48AB-8F05-FDE1D97C303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77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D510A68-A886-4C7B-8E72-D016E3FF523E}" type="datetimeFigureOut">
              <a:rPr lang="en-US" smtClean="0"/>
              <a:t>5/12/2024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3463BA9-8C70-48AB-8F05-FDE1D97C303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43206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rcg.is/1fz1HD" TargetMode="External"/><Relationship Id="rId2" Type="http://schemas.openxmlformats.org/officeDocument/2006/relationships/hyperlink" Target="https://arcg.is/15PPL1"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s://arcg.is/0izama" TargetMode="External"/><Relationship Id="rId2" Type="http://schemas.openxmlformats.org/officeDocument/2006/relationships/hyperlink" Target="https://arcg.is/1fz1HD"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s://arcg.is/1PjXvy" TargetMode="External"/><Relationship Id="rId2" Type="http://schemas.openxmlformats.org/officeDocument/2006/relationships/hyperlink" Target="https://arcg.is/0v9ajC"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hyperlink" Target="https://guides.library.ucdavis.edu/open-educational-resources/evaluate" TargetMode="External"/><Relationship Id="rId2" Type="http://schemas.openxmlformats.org/officeDocument/2006/relationships/hyperlink" Target="https://www.affordablelearninggeorgia.org/resources/find/overview/" TargetMode="External"/><Relationship Id="rId1" Type="http://schemas.openxmlformats.org/officeDocument/2006/relationships/slideLayout" Target="../slideLayouts/slideLayout2.xml"/><Relationship Id="rId6" Type="http://schemas.openxmlformats.org/officeDocument/2006/relationships/hyperlink" Target="https://www.affordablelearninggeorgia.org/resources/create/open-licensing-and-copyright/" TargetMode="External"/><Relationship Id="rId5" Type="http://schemas.openxmlformats.org/officeDocument/2006/relationships/hyperlink" Target="https://alg.manifoldapp.org/projects/oer-accessibility-series-and-rubric" TargetMode="External"/><Relationship Id="rId4" Type="http://schemas.openxmlformats.org/officeDocument/2006/relationships/hyperlink" Target="https://libguides.cmich.edu/OER/evaluating"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uingram@kennesaw.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rovost.umw.edu/oer/what-are-oer/#:~:text=Definition%20of%20Open%20Educational%20Resources,and%20re%2Dpurposing%20by%20oth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ffordablelearninggeorgi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88376-C671-4ECE-B57C-361960B0C577}"/>
              </a:ext>
            </a:extLst>
          </p:cNvPr>
          <p:cNvSpPr>
            <a:spLocks noGrp="1"/>
          </p:cNvSpPr>
          <p:nvPr>
            <p:ph type="ctrTitle"/>
          </p:nvPr>
        </p:nvSpPr>
        <p:spPr>
          <a:xfrm>
            <a:off x="177026" y="255181"/>
            <a:ext cx="11769148" cy="3071615"/>
          </a:xfrm>
        </p:spPr>
        <p:txBody>
          <a:bodyPr>
            <a:normAutofit/>
          </a:bodyPr>
          <a:lstStyle/>
          <a:p>
            <a:pPr algn="ctr"/>
            <a:r>
              <a:rPr lang="en-US" dirty="0"/>
              <a:t>GIS and geography Textbook </a:t>
            </a:r>
            <a:br>
              <a:rPr lang="en-US" dirty="0"/>
            </a:br>
            <a:r>
              <a:rPr lang="en-US" dirty="0"/>
              <a:t>Grants</a:t>
            </a:r>
          </a:p>
        </p:txBody>
      </p:sp>
      <p:sp>
        <p:nvSpPr>
          <p:cNvPr id="3" name="Subtitle 2">
            <a:extLst>
              <a:ext uri="{FF2B5EF4-FFF2-40B4-BE49-F238E27FC236}">
                <a16:creationId xmlns:a16="http://schemas.microsoft.com/office/drawing/2014/main" id="{FE3B013D-971F-4AE9-B61C-C76791044680}"/>
              </a:ext>
            </a:extLst>
          </p:cNvPr>
          <p:cNvSpPr>
            <a:spLocks noGrp="1"/>
          </p:cNvSpPr>
          <p:nvPr>
            <p:ph type="subTitle" idx="1"/>
          </p:nvPr>
        </p:nvSpPr>
        <p:spPr>
          <a:xfrm>
            <a:off x="3865257" y="3818283"/>
            <a:ext cx="4461485" cy="977621"/>
          </a:xfrm>
        </p:spPr>
        <p:txBody>
          <a:bodyPr>
            <a:normAutofit/>
          </a:bodyPr>
          <a:lstStyle/>
          <a:p>
            <a:pPr algn="ctr"/>
            <a:r>
              <a:rPr lang="en-US" dirty="0"/>
              <a:t>Uli Ingram</a:t>
            </a:r>
          </a:p>
          <a:p>
            <a:pPr algn="ctr"/>
            <a:r>
              <a:rPr lang="en-US" dirty="0"/>
              <a:t>Kennesaw State University</a:t>
            </a:r>
          </a:p>
        </p:txBody>
      </p:sp>
      <p:pic>
        <p:nvPicPr>
          <p:cNvPr id="5" name="Picture 4">
            <a:extLst>
              <a:ext uri="{FF2B5EF4-FFF2-40B4-BE49-F238E27FC236}">
                <a16:creationId xmlns:a16="http://schemas.microsoft.com/office/drawing/2014/main" id="{99B2664A-C7D4-473E-837E-18BAB37845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26" y="4113020"/>
            <a:ext cx="1920244" cy="1889764"/>
          </a:xfrm>
          <a:prstGeom prst="rect">
            <a:avLst/>
          </a:prstGeom>
        </p:spPr>
      </p:pic>
      <p:pic>
        <p:nvPicPr>
          <p:cNvPr id="6" name="Picture 5" descr="Icon&#10;&#10;Description automatically generated with low confidence">
            <a:extLst>
              <a:ext uri="{FF2B5EF4-FFF2-40B4-BE49-F238E27FC236}">
                <a16:creationId xmlns:a16="http://schemas.microsoft.com/office/drawing/2014/main" id="{D3570596-1228-4192-81D6-EF0A7B0BBB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8474" y="5030217"/>
            <a:ext cx="4457700" cy="952500"/>
          </a:xfrm>
          <a:prstGeom prst="rect">
            <a:avLst/>
          </a:prstGeom>
        </p:spPr>
      </p:pic>
    </p:spTree>
    <p:extLst>
      <p:ext uri="{BB962C8B-B14F-4D97-AF65-F5344CB8AC3E}">
        <p14:creationId xmlns:p14="http://schemas.microsoft.com/office/powerpoint/2010/main" val="3789001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4109-9901-0521-2EAA-FB50F72F62B7}"/>
              </a:ext>
            </a:extLst>
          </p:cNvPr>
          <p:cNvSpPr>
            <a:spLocks noGrp="1"/>
          </p:cNvSpPr>
          <p:nvPr>
            <p:ph type="title"/>
          </p:nvPr>
        </p:nvSpPr>
        <p:spPr/>
        <p:txBody>
          <a:bodyPr/>
          <a:lstStyle/>
          <a:p>
            <a:r>
              <a:rPr lang="en-US" dirty="0"/>
              <a:t>Supplementary resources</a:t>
            </a:r>
          </a:p>
        </p:txBody>
      </p:sp>
      <p:sp>
        <p:nvSpPr>
          <p:cNvPr id="3" name="Content Placeholder 2">
            <a:extLst>
              <a:ext uri="{FF2B5EF4-FFF2-40B4-BE49-F238E27FC236}">
                <a16:creationId xmlns:a16="http://schemas.microsoft.com/office/drawing/2014/main" id="{D8FDABC8-77F0-1399-695C-6B28BB54BCA9}"/>
              </a:ext>
            </a:extLst>
          </p:cNvPr>
          <p:cNvSpPr>
            <a:spLocks noGrp="1"/>
          </p:cNvSpPr>
          <p:nvPr>
            <p:ph idx="1"/>
          </p:nvPr>
        </p:nvSpPr>
        <p:spPr/>
        <p:txBody>
          <a:bodyPr/>
          <a:lstStyle/>
          <a:p>
            <a:r>
              <a:rPr lang="en-US" sz="2800" dirty="0"/>
              <a:t>Some OER include additional resources: </a:t>
            </a:r>
          </a:p>
          <a:p>
            <a:pPr lvl="1"/>
            <a:r>
              <a:rPr lang="en-US" sz="2600" dirty="0"/>
              <a:t>Quizzes </a:t>
            </a:r>
          </a:p>
          <a:p>
            <a:pPr lvl="1"/>
            <a:r>
              <a:rPr lang="en-US" sz="2600" dirty="0"/>
              <a:t>Question banks</a:t>
            </a:r>
          </a:p>
          <a:p>
            <a:pPr lvl="1"/>
            <a:r>
              <a:rPr lang="en-US" sz="2600" dirty="0"/>
              <a:t>Self-Assessments</a:t>
            </a:r>
          </a:p>
          <a:p>
            <a:pPr lvl="1"/>
            <a:r>
              <a:rPr lang="en-US" sz="2600" dirty="0"/>
              <a:t>Videos (depends on instructor)</a:t>
            </a:r>
          </a:p>
          <a:p>
            <a:pPr lvl="1"/>
            <a:r>
              <a:rPr lang="en-US" sz="2600" dirty="0"/>
              <a:t>And others</a:t>
            </a:r>
          </a:p>
          <a:p>
            <a:endParaRPr lang="en-US" dirty="0"/>
          </a:p>
          <a:p>
            <a:endParaRPr lang="en-US" dirty="0"/>
          </a:p>
        </p:txBody>
      </p:sp>
    </p:spTree>
    <p:extLst>
      <p:ext uri="{BB962C8B-B14F-4D97-AF65-F5344CB8AC3E}">
        <p14:creationId xmlns:p14="http://schemas.microsoft.com/office/powerpoint/2010/main" val="2409473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4191-119E-4B57-A6C7-6C0F26EEE160}"/>
              </a:ext>
            </a:extLst>
          </p:cNvPr>
          <p:cNvSpPr>
            <a:spLocks noGrp="1"/>
          </p:cNvSpPr>
          <p:nvPr>
            <p:ph type="title"/>
          </p:nvPr>
        </p:nvSpPr>
        <p:spPr/>
        <p:txBody>
          <a:bodyPr/>
          <a:lstStyle/>
          <a:p>
            <a:r>
              <a:rPr lang="en-US" dirty="0" err="1"/>
              <a:t>Gis</a:t>
            </a:r>
            <a:r>
              <a:rPr lang="en-US" dirty="0"/>
              <a:t> </a:t>
            </a:r>
            <a:r>
              <a:rPr lang="en-US" dirty="0" err="1"/>
              <a:t>Oer</a:t>
            </a:r>
            <a:r>
              <a:rPr lang="en-US" dirty="0"/>
              <a:t> resources</a:t>
            </a:r>
          </a:p>
        </p:txBody>
      </p:sp>
      <p:sp>
        <p:nvSpPr>
          <p:cNvPr id="3" name="Content Placeholder 2">
            <a:extLst>
              <a:ext uri="{FF2B5EF4-FFF2-40B4-BE49-F238E27FC236}">
                <a16:creationId xmlns:a16="http://schemas.microsoft.com/office/drawing/2014/main" id="{2835497C-1C5B-40AF-80AE-669FF3CDD476}"/>
              </a:ext>
            </a:extLst>
          </p:cNvPr>
          <p:cNvSpPr>
            <a:spLocks noGrp="1"/>
          </p:cNvSpPr>
          <p:nvPr>
            <p:ph idx="1"/>
          </p:nvPr>
        </p:nvSpPr>
        <p:spPr>
          <a:xfrm>
            <a:off x="1451578" y="2047629"/>
            <a:ext cx="9603276" cy="3450613"/>
          </a:xfrm>
        </p:spPr>
        <p:txBody>
          <a:bodyPr>
            <a:normAutofit/>
          </a:bodyPr>
          <a:lstStyle/>
          <a:p>
            <a:r>
              <a:rPr lang="en-US" sz="3200" dirty="0">
                <a:solidFill>
                  <a:srgbClr val="FF0000"/>
                </a:solidFill>
                <a:hlinkClick r:id="rId2">
                  <a:extLst>
                    <a:ext uri="{A12FA001-AC4F-418D-AE19-62706E023703}">
                      <ahyp:hlinkClr xmlns:ahyp="http://schemas.microsoft.com/office/drawing/2018/hyperlinkcolor" val="tx"/>
                    </a:ext>
                  </a:extLst>
                </a:hlinkClick>
              </a:rPr>
              <a:t>Link</a:t>
            </a:r>
            <a:r>
              <a:rPr lang="en-US" sz="3200" dirty="0">
                <a:solidFill>
                  <a:srgbClr val="FF0000"/>
                </a:solidFill>
              </a:rPr>
              <a:t> </a:t>
            </a:r>
            <a:r>
              <a:rPr lang="en-US" sz="3200" dirty="0"/>
              <a:t>to Earth from Above Readings</a:t>
            </a:r>
          </a:p>
          <a:p>
            <a:endParaRPr lang="en-US" sz="2800" dirty="0">
              <a:hlinkClick r:id="rId3"/>
            </a:endParaRPr>
          </a:p>
          <a:p>
            <a:endParaRPr lang="en-US" dirty="0"/>
          </a:p>
        </p:txBody>
      </p:sp>
      <p:pic>
        <p:nvPicPr>
          <p:cNvPr id="15" name="Picture 14" descr="A qr code with a few squares&#10;&#10;Description automatically generated">
            <a:extLst>
              <a:ext uri="{FF2B5EF4-FFF2-40B4-BE49-F238E27FC236}">
                <a16:creationId xmlns:a16="http://schemas.microsoft.com/office/drawing/2014/main" id="{A6D7DCBE-FB67-AAFB-EFFF-FC6F588AD9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9358" y="314962"/>
            <a:ext cx="3941311" cy="3941311"/>
          </a:xfrm>
          <a:prstGeom prst="rect">
            <a:avLst/>
          </a:prstGeom>
        </p:spPr>
      </p:pic>
    </p:spTree>
    <p:extLst>
      <p:ext uri="{BB962C8B-B14F-4D97-AF65-F5344CB8AC3E}">
        <p14:creationId xmlns:p14="http://schemas.microsoft.com/office/powerpoint/2010/main" val="1069113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4191-119E-4B57-A6C7-6C0F26EEE160}"/>
              </a:ext>
            </a:extLst>
          </p:cNvPr>
          <p:cNvSpPr>
            <a:spLocks noGrp="1"/>
          </p:cNvSpPr>
          <p:nvPr>
            <p:ph type="title"/>
          </p:nvPr>
        </p:nvSpPr>
        <p:spPr/>
        <p:txBody>
          <a:bodyPr/>
          <a:lstStyle/>
          <a:p>
            <a:r>
              <a:rPr lang="en-US" dirty="0" err="1"/>
              <a:t>Gis</a:t>
            </a:r>
            <a:r>
              <a:rPr lang="en-US" dirty="0"/>
              <a:t> </a:t>
            </a:r>
            <a:r>
              <a:rPr lang="en-US" dirty="0" err="1"/>
              <a:t>Oer</a:t>
            </a:r>
            <a:r>
              <a:rPr lang="en-US" dirty="0"/>
              <a:t> resources</a:t>
            </a:r>
          </a:p>
        </p:txBody>
      </p:sp>
      <p:sp>
        <p:nvSpPr>
          <p:cNvPr id="3" name="Content Placeholder 2">
            <a:extLst>
              <a:ext uri="{FF2B5EF4-FFF2-40B4-BE49-F238E27FC236}">
                <a16:creationId xmlns:a16="http://schemas.microsoft.com/office/drawing/2014/main" id="{2835497C-1C5B-40AF-80AE-669FF3CDD476}"/>
              </a:ext>
            </a:extLst>
          </p:cNvPr>
          <p:cNvSpPr>
            <a:spLocks noGrp="1"/>
          </p:cNvSpPr>
          <p:nvPr>
            <p:ph idx="1"/>
          </p:nvPr>
        </p:nvSpPr>
        <p:spPr>
          <a:xfrm>
            <a:off x="696667" y="2047629"/>
            <a:ext cx="9603276" cy="3450613"/>
          </a:xfrm>
        </p:spPr>
        <p:txBody>
          <a:bodyPr>
            <a:normAutofit/>
          </a:bodyPr>
          <a:lstStyle/>
          <a:p>
            <a:r>
              <a:rPr lang="en-US" sz="2800" dirty="0">
                <a:hlinkClick r:id="rId2"/>
              </a:rPr>
              <a:t>Link</a:t>
            </a:r>
            <a:r>
              <a:rPr lang="en-US" sz="2800" dirty="0"/>
              <a:t> to Cartography Readings</a:t>
            </a:r>
          </a:p>
          <a:p>
            <a:endParaRPr lang="en-US" sz="2800" dirty="0"/>
          </a:p>
          <a:p>
            <a:r>
              <a:rPr lang="en-US" sz="2800" dirty="0"/>
              <a:t>Cartography </a:t>
            </a:r>
            <a:r>
              <a:rPr lang="en-US" sz="2800" dirty="0">
                <a:hlinkClick r:id="rId3"/>
              </a:rPr>
              <a:t>Labs</a:t>
            </a:r>
            <a:endParaRPr lang="en-US" sz="2800" dirty="0"/>
          </a:p>
          <a:p>
            <a:endParaRPr lang="en-US" sz="2800" dirty="0"/>
          </a:p>
        </p:txBody>
      </p:sp>
      <p:pic>
        <p:nvPicPr>
          <p:cNvPr id="5" name="Picture 4" descr="A qr code with black squares&#10;&#10;Description automatically generated">
            <a:extLst>
              <a:ext uri="{FF2B5EF4-FFF2-40B4-BE49-F238E27FC236}">
                <a16:creationId xmlns:a16="http://schemas.microsoft.com/office/drawing/2014/main" id="{95EB7E9A-BD93-A28D-9DF2-EF549DDAEE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0170" y="253837"/>
            <a:ext cx="3175163" cy="3175163"/>
          </a:xfrm>
          <a:prstGeom prst="rect">
            <a:avLst/>
          </a:prstGeom>
        </p:spPr>
      </p:pic>
      <p:pic>
        <p:nvPicPr>
          <p:cNvPr id="7" name="Picture 6" descr="A qr code with a few squares&#10;&#10;Description automatically generated">
            <a:extLst>
              <a:ext uri="{FF2B5EF4-FFF2-40B4-BE49-F238E27FC236}">
                <a16:creationId xmlns:a16="http://schemas.microsoft.com/office/drawing/2014/main" id="{527421E0-4433-1441-C139-7C5F1EFC39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65905" y="3429000"/>
            <a:ext cx="3175163" cy="3175163"/>
          </a:xfrm>
          <a:prstGeom prst="rect">
            <a:avLst/>
          </a:prstGeom>
        </p:spPr>
      </p:pic>
    </p:spTree>
    <p:extLst>
      <p:ext uri="{BB962C8B-B14F-4D97-AF65-F5344CB8AC3E}">
        <p14:creationId xmlns:p14="http://schemas.microsoft.com/office/powerpoint/2010/main" val="123499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4191-119E-4B57-A6C7-6C0F26EEE160}"/>
              </a:ext>
            </a:extLst>
          </p:cNvPr>
          <p:cNvSpPr>
            <a:spLocks noGrp="1"/>
          </p:cNvSpPr>
          <p:nvPr>
            <p:ph type="title"/>
          </p:nvPr>
        </p:nvSpPr>
        <p:spPr/>
        <p:txBody>
          <a:bodyPr/>
          <a:lstStyle/>
          <a:p>
            <a:r>
              <a:rPr lang="en-US" dirty="0" err="1"/>
              <a:t>Gis</a:t>
            </a:r>
            <a:r>
              <a:rPr lang="en-US" dirty="0"/>
              <a:t> </a:t>
            </a:r>
            <a:r>
              <a:rPr lang="en-US" dirty="0" err="1"/>
              <a:t>Oer</a:t>
            </a:r>
            <a:r>
              <a:rPr lang="en-US" dirty="0"/>
              <a:t> resources</a:t>
            </a:r>
          </a:p>
        </p:txBody>
      </p:sp>
      <p:sp>
        <p:nvSpPr>
          <p:cNvPr id="3" name="Content Placeholder 2">
            <a:extLst>
              <a:ext uri="{FF2B5EF4-FFF2-40B4-BE49-F238E27FC236}">
                <a16:creationId xmlns:a16="http://schemas.microsoft.com/office/drawing/2014/main" id="{2835497C-1C5B-40AF-80AE-669FF3CDD476}"/>
              </a:ext>
            </a:extLst>
          </p:cNvPr>
          <p:cNvSpPr>
            <a:spLocks noGrp="1"/>
          </p:cNvSpPr>
          <p:nvPr>
            <p:ph idx="1"/>
          </p:nvPr>
        </p:nvSpPr>
        <p:spPr>
          <a:xfrm>
            <a:off x="1132601" y="2143322"/>
            <a:ext cx="9603276" cy="3450613"/>
          </a:xfrm>
        </p:spPr>
        <p:txBody>
          <a:bodyPr>
            <a:normAutofit/>
          </a:bodyPr>
          <a:lstStyle/>
          <a:p>
            <a:r>
              <a:rPr lang="en-US" sz="2800" dirty="0">
                <a:hlinkClick r:id="rId2"/>
              </a:rPr>
              <a:t>Link</a:t>
            </a:r>
            <a:r>
              <a:rPr lang="en-US" sz="2800" dirty="0"/>
              <a:t> to Intro to GIS Readings</a:t>
            </a:r>
          </a:p>
          <a:p>
            <a:endParaRPr lang="en-US" sz="2800" dirty="0"/>
          </a:p>
          <a:p>
            <a:r>
              <a:rPr lang="en-US" sz="2800" dirty="0"/>
              <a:t>Intro to GIS </a:t>
            </a:r>
            <a:r>
              <a:rPr lang="en-US" sz="2800" dirty="0">
                <a:solidFill>
                  <a:srgbClr val="FF0000"/>
                </a:solidFill>
                <a:hlinkClick r:id="rId3">
                  <a:extLst>
                    <a:ext uri="{A12FA001-AC4F-418D-AE19-62706E023703}">
                      <ahyp:hlinkClr xmlns:ahyp="http://schemas.microsoft.com/office/drawing/2018/hyperlinkcolor" val="tx"/>
                    </a:ext>
                  </a:extLst>
                </a:hlinkClick>
              </a:rPr>
              <a:t>Labs</a:t>
            </a:r>
            <a:r>
              <a:rPr lang="en-US" sz="2800" dirty="0"/>
              <a:t> </a:t>
            </a:r>
          </a:p>
          <a:p>
            <a:endParaRPr lang="en-US" dirty="0"/>
          </a:p>
        </p:txBody>
      </p:sp>
      <p:pic>
        <p:nvPicPr>
          <p:cNvPr id="5" name="Picture 4" descr="A qr code with black squares&#10;&#10;Description automatically generated">
            <a:extLst>
              <a:ext uri="{FF2B5EF4-FFF2-40B4-BE49-F238E27FC236}">
                <a16:creationId xmlns:a16="http://schemas.microsoft.com/office/drawing/2014/main" id="{186CF20B-B29D-7FAF-E3F1-76CC356CFC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7014" y="253837"/>
            <a:ext cx="3175163" cy="3175163"/>
          </a:xfrm>
          <a:prstGeom prst="rect">
            <a:avLst/>
          </a:prstGeom>
        </p:spPr>
      </p:pic>
      <p:pic>
        <p:nvPicPr>
          <p:cNvPr id="7" name="Picture 6" descr="A qr code with black squares&#10;&#10;Description automatically generated">
            <a:extLst>
              <a:ext uri="{FF2B5EF4-FFF2-40B4-BE49-F238E27FC236}">
                <a16:creationId xmlns:a16="http://schemas.microsoft.com/office/drawing/2014/main" id="{56667D13-60CA-4F37-4983-D8ED94C94A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2506" y="3153551"/>
            <a:ext cx="3526987" cy="3526987"/>
          </a:xfrm>
          <a:prstGeom prst="rect">
            <a:avLst/>
          </a:prstGeom>
        </p:spPr>
      </p:pic>
    </p:spTree>
    <p:extLst>
      <p:ext uri="{BB962C8B-B14F-4D97-AF65-F5344CB8AC3E}">
        <p14:creationId xmlns:p14="http://schemas.microsoft.com/office/powerpoint/2010/main" val="284167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4B06-099D-71F8-98E5-0AE2515C8145}"/>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64011BBF-0E44-29EA-2FC0-F398F2A64213}"/>
              </a:ext>
            </a:extLst>
          </p:cNvPr>
          <p:cNvSpPr>
            <a:spLocks noGrp="1"/>
          </p:cNvSpPr>
          <p:nvPr>
            <p:ph idx="1"/>
          </p:nvPr>
        </p:nvSpPr>
        <p:spPr>
          <a:xfrm>
            <a:off x="1451579" y="2015732"/>
            <a:ext cx="9603275" cy="4037749"/>
          </a:xfrm>
        </p:spPr>
        <p:txBody>
          <a:bodyPr>
            <a:normAutofit/>
          </a:bodyPr>
          <a:lstStyle/>
          <a:p>
            <a:r>
              <a:rPr lang="en-US" dirty="0"/>
              <a:t>Finding OER Resources: </a:t>
            </a:r>
          </a:p>
          <a:p>
            <a:pPr lvl="1"/>
            <a:r>
              <a:rPr lang="en-US" dirty="0">
                <a:hlinkClick r:id="rId2"/>
              </a:rPr>
              <a:t>https://www.affordablelearninggeorgia.org/resources/find/overview/</a:t>
            </a:r>
            <a:endParaRPr lang="en-US" dirty="0"/>
          </a:p>
          <a:p>
            <a:r>
              <a:rPr lang="en-US" dirty="0"/>
              <a:t>Evaluating OER Resources: </a:t>
            </a:r>
          </a:p>
          <a:p>
            <a:pPr lvl="1"/>
            <a:r>
              <a:rPr lang="en-US" dirty="0">
                <a:hlinkClick r:id="rId3"/>
              </a:rPr>
              <a:t>https://guides.library.ucdavis.edu/open-educational-resources/evaluate</a:t>
            </a:r>
            <a:endParaRPr lang="en-US" dirty="0"/>
          </a:p>
          <a:p>
            <a:pPr lvl="1"/>
            <a:r>
              <a:rPr lang="en-US" dirty="0">
                <a:hlinkClick r:id="rId4"/>
              </a:rPr>
              <a:t>https://libguides.cmich.edu/OER/evaluating</a:t>
            </a:r>
            <a:endParaRPr lang="en-US" dirty="0"/>
          </a:p>
          <a:p>
            <a:r>
              <a:rPr lang="en-US" dirty="0"/>
              <a:t>OER Accessibility:</a:t>
            </a:r>
          </a:p>
          <a:p>
            <a:pPr lvl="1"/>
            <a:r>
              <a:rPr lang="en-US" dirty="0">
                <a:hlinkClick r:id="rId5"/>
              </a:rPr>
              <a:t>https://alg.manifoldapp.org/projects/oer-accessibility-series-and-rubric</a:t>
            </a:r>
            <a:endParaRPr lang="en-US" dirty="0"/>
          </a:p>
          <a:p>
            <a:r>
              <a:rPr lang="en-US" dirty="0"/>
              <a:t>Creative Commons/Licensing Information: </a:t>
            </a:r>
          </a:p>
          <a:p>
            <a:pPr lvl="1"/>
            <a:r>
              <a:rPr lang="en-US" dirty="0">
                <a:hlinkClick r:id="rId6"/>
              </a:rPr>
              <a:t>https://www.affordablelearninggeorgia.org/resources/create/open-licensing-and-copyright/</a:t>
            </a:r>
            <a:endParaRPr lang="en-US" dirty="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43483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78E3-79E9-4864-971F-349C3D59FCF8}"/>
              </a:ext>
            </a:extLst>
          </p:cNvPr>
          <p:cNvSpPr>
            <a:spLocks noGrp="1"/>
          </p:cNvSpPr>
          <p:nvPr>
            <p:ph type="title"/>
          </p:nvPr>
        </p:nvSpPr>
        <p:spPr/>
        <p:txBody>
          <a:bodyPr/>
          <a:lstStyle/>
          <a:p>
            <a:r>
              <a:rPr lang="en-US" dirty="0"/>
              <a:t>contact</a:t>
            </a:r>
          </a:p>
        </p:txBody>
      </p:sp>
      <p:sp>
        <p:nvSpPr>
          <p:cNvPr id="3" name="Content Placeholder 2">
            <a:extLst>
              <a:ext uri="{FF2B5EF4-FFF2-40B4-BE49-F238E27FC236}">
                <a16:creationId xmlns:a16="http://schemas.microsoft.com/office/drawing/2014/main" id="{DFC80AE0-5B15-4ECF-B272-D018A6B04062}"/>
              </a:ext>
            </a:extLst>
          </p:cNvPr>
          <p:cNvSpPr>
            <a:spLocks noGrp="1"/>
          </p:cNvSpPr>
          <p:nvPr>
            <p:ph idx="1"/>
          </p:nvPr>
        </p:nvSpPr>
        <p:spPr/>
        <p:txBody>
          <a:bodyPr>
            <a:normAutofit/>
          </a:bodyPr>
          <a:lstStyle/>
          <a:p>
            <a:r>
              <a:rPr lang="en-US" sz="4000" dirty="0"/>
              <a:t>Email: </a:t>
            </a:r>
            <a:r>
              <a:rPr lang="en-US" sz="4000" dirty="0">
                <a:hlinkClick r:id="rId2"/>
              </a:rPr>
              <a:t>uingram@kennesaw.edu</a:t>
            </a:r>
            <a:r>
              <a:rPr lang="en-US" sz="4000" dirty="0"/>
              <a:t> </a:t>
            </a:r>
          </a:p>
        </p:txBody>
      </p:sp>
    </p:spTree>
    <p:extLst>
      <p:ext uri="{BB962C8B-B14F-4D97-AF65-F5344CB8AC3E}">
        <p14:creationId xmlns:p14="http://schemas.microsoft.com/office/powerpoint/2010/main" val="96393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B731-C52A-DD0E-7550-E9B49531854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1A76290-4C98-E161-CD07-A8C2B180605A}"/>
              </a:ext>
            </a:extLst>
          </p:cNvPr>
          <p:cNvSpPr>
            <a:spLocks noGrp="1"/>
          </p:cNvSpPr>
          <p:nvPr>
            <p:ph idx="1"/>
          </p:nvPr>
        </p:nvSpPr>
        <p:spPr>
          <a:xfrm>
            <a:off x="1451579" y="2015732"/>
            <a:ext cx="4183677" cy="3450613"/>
          </a:xfrm>
        </p:spPr>
        <p:txBody>
          <a:bodyPr/>
          <a:lstStyle/>
          <a:p>
            <a:r>
              <a:rPr lang="en-US" dirty="0"/>
              <a:t>Definition of OERs</a:t>
            </a:r>
          </a:p>
          <a:p>
            <a:r>
              <a:rPr lang="en-US" dirty="0"/>
              <a:t>ALG/funding for OERs</a:t>
            </a:r>
          </a:p>
          <a:p>
            <a:r>
              <a:rPr lang="en-US" dirty="0"/>
              <a:t>Types of OER grants</a:t>
            </a:r>
          </a:p>
          <a:p>
            <a:r>
              <a:rPr lang="en-US" dirty="0"/>
              <a:t>Reasons to use OERs</a:t>
            </a:r>
          </a:p>
          <a:p>
            <a:r>
              <a:rPr lang="en-US" dirty="0"/>
              <a:t>Challenges of using OERs</a:t>
            </a:r>
          </a:p>
          <a:p>
            <a:r>
              <a:rPr lang="en-US" dirty="0"/>
              <a:t>Creative Commons Licenses</a:t>
            </a:r>
          </a:p>
          <a:p>
            <a:r>
              <a:rPr lang="en-US" dirty="0"/>
              <a:t>Platforms for OERs</a:t>
            </a:r>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1BAC3334-D1E5-5D01-946A-D3A8EACF6B38}"/>
              </a:ext>
            </a:extLst>
          </p:cNvPr>
          <p:cNvSpPr txBox="1">
            <a:spLocks/>
          </p:cNvSpPr>
          <p:nvPr/>
        </p:nvSpPr>
        <p:spPr>
          <a:xfrm>
            <a:off x="5516760" y="2015732"/>
            <a:ext cx="4775556"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Supplementary Resources</a:t>
            </a:r>
          </a:p>
          <a:p>
            <a:r>
              <a:rPr lang="en-US" dirty="0"/>
              <a:t>Using OERs in GIS courses at KSU</a:t>
            </a:r>
          </a:p>
          <a:p>
            <a:r>
              <a:rPr lang="en-US" dirty="0"/>
              <a:t>Example of Cartography OERs</a:t>
            </a:r>
          </a:p>
          <a:p>
            <a:r>
              <a:rPr lang="en-US" dirty="0"/>
              <a:t>Assess Effectiveness of OERs</a:t>
            </a:r>
          </a:p>
          <a:p>
            <a:r>
              <a:rPr lang="en-US" dirty="0"/>
              <a:t>Funding for OERs</a:t>
            </a:r>
          </a:p>
          <a:p>
            <a:r>
              <a:rPr lang="en-US" dirty="0"/>
              <a:t>Links to OERs</a:t>
            </a:r>
          </a:p>
          <a:p>
            <a:r>
              <a:rPr lang="en-US" dirty="0"/>
              <a:t>Additional Resources/Information</a:t>
            </a:r>
          </a:p>
          <a:p>
            <a:endParaRPr lang="en-US" dirty="0"/>
          </a:p>
          <a:p>
            <a:endParaRPr lang="en-US" dirty="0"/>
          </a:p>
          <a:p>
            <a:endParaRPr lang="en-US" dirty="0"/>
          </a:p>
        </p:txBody>
      </p:sp>
    </p:spTree>
    <p:extLst>
      <p:ext uri="{BB962C8B-B14F-4D97-AF65-F5344CB8AC3E}">
        <p14:creationId xmlns:p14="http://schemas.microsoft.com/office/powerpoint/2010/main" val="400471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697F2-5E14-5E4E-F604-FE7C737152F3}"/>
              </a:ext>
            </a:extLst>
          </p:cNvPr>
          <p:cNvSpPr>
            <a:spLocks noGrp="1"/>
          </p:cNvSpPr>
          <p:nvPr>
            <p:ph type="title"/>
          </p:nvPr>
        </p:nvSpPr>
        <p:spPr/>
        <p:txBody>
          <a:bodyPr/>
          <a:lstStyle/>
          <a:p>
            <a:r>
              <a:rPr lang="en-US" dirty="0"/>
              <a:t>Open educational resources</a:t>
            </a:r>
          </a:p>
        </p:txBody>
      </p:sp>
      <p:sp>
        <p:nvSpPr>
          <p:cNvPr id="3" name="Content Placeholder 2">
            <a:extLst>
              <a:ext uri="{FF2B5EF4-FFF2-40B4-BE49-F238E27FC236}">
                <a16:creationId xmlns:a16="http://schemas.microsoft.com/office/drawing/2014/main" id="{E171F041-068E-78D2-E4D8-E8499F3B4109}"/>
              </a:ext>
            </a:extLst>
          </p:cNvPr>
          <p:cNvSpPr>
            <a:spLocks noGrp="1"/>
          </p:cNvSpPr>
          <p:nvPr>
            <p:ph idx="1"/>
          </p:nvPr>
        </p:nvSpPr>
        <p:spPr/>
        <p:txBody>
          <a:bodyPr>
            <a:normAutofit/>
          </a:bodyPr>
          <a:lstStyle/>
          <a:p>
            <a:r>
              <a:rPr lang="en-US" sz="2600" dirty="0"/>
              <a:t>Definition: OER are freely and publicly available teaching, learning, and research resources that reside in the public domain or have been released under an intellectual property license that permits their free use and re-purposing by others.</a:t>
            </a:r>
          </a:p>
          <a:p>
            <a:r>
              <a:rPr lang="en-US" sz="2600" dirty="0">
                <a:hlinkClick r:id="rId2"/>
              </a:rPr>
              <a:t>Source</a:t>
            </a:r>
            <a:endParaRPr lang="en-US" sz="2600" dirty="0"/>
          </a:p>
        </p:txBody>
      </p:sp>
    </p:spTree>
    <p:extLst>
      <p:ext uri="{BB962C8B-B14F-4D97-AF65-F5344CB8AC3E}">
        <p14:creationId xmlns:p14="http://schemas.microsoft.com/office/powerpoint/2010/main" val="180316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697F2-5E14-5E4E-F604-FE7C737152F3}"/>
              </a:ext>
            </a:extLst>
          </p:cNvPr>
          <p:cNvSpPr>
            <a:spLocks noGrp="1"/>
          </p:cNvSpPr>
          <p:nvPr>
            <p:ph type="title"/>
          </p:nvPr>
        </p:nvSpPr>
        <p:spPr/>
        <p:txBody>
          <a:bodyPr/>
          <a:lstStyle/>
          <a:p>
            <a:r>
              <a:rPr lang="en-US" dirty="0"/>
              <a:t>Affordable learning Georgia (</a:t>
            </a:r>
            <a:r>
              <a:rPr lang="en-US" dirty="0" err="1"/>
              <a:t>alg</a:t>
            </a:r>
            <a:r>
              <a:rPr lang="en-US" dirty="0"/>
              <a:t>)</a:t>
            </a:r>
          </a:p>
        </p:txBody>
      </p:sp>
      <p:sp>
        <p:nvSpPr>
          <p:cNvPr id="3" name="Content Placeholder 2">
            <a:extLst>
              <a:ext uri="{FF2B5EF4-FFF2-40B4-BE49-F238E27FC236}">
                <a16:creationId xmlns:a16="http://schemas.microsoft.com/office/drawing/2014/main" id="{E171F041-068E-78D2-E4D8-E8499F3B4109}"/>
              </a:ext>
            </a:extLst>
          </p:cNvPr>
          <p:cNvSpPr>
            <a:spLocks noGrp="1"/>
          </p:cNvSpPr>
          <p:nvPr>
            <p:ph idx="1"/>
          </p:nvPr>
        </p:nvSpPr>
        <p:spPr>
          <a:xfrm>
            <a:off x="575436" y="1930671"/>
            <a:ext cx="9603275" cy="4204315"/>
          </a:xfrm>
        </p:spPr>
        <p:txBody>
          <a:bodyPr>
            <a:normAutofit fontScale="92500" lnSpcReduction="10000"/>
          </a:bodyPr>
          <a:lstStyle/>
          <a:p>
            <a:r>
              <a:rPr lang="en-US" sz="2800" dirty="0"/>
              <a:t>A University System of Georgia (USG) initiative</a:t>
            </a:r>
          </a:p>
          <a:p>
            <a:r>
              <a:rPr lang="en-US" sz="2800" dirty="0"/>
              <a:t>“Affordable Learning Georgia promotes student success and fosters educational equity through its programs to boost the use of affordable and open educational resources.”</a:t>
            </a:r>
          </a:p>
          <a:p>
            <a:r>
              <a:rPr lang="en-US" sz="2600" dirty="0"/>
              <a:t>Provide cost savings to students</a:t>
            </a:r>
          </a:p>
          <a:p>
            <a:r>
              <a:rPr lang="en-US" sz="2600" dirty="0"/>
              <a:t>Provide funding to faculty to choose Open Educational Resources (OER) rather than traditional, expensive textbooks</a:t>
            </a:r>
          </a:p>
          <a:p>
            <a:r>
              <a:rPr lang="en-US" sz="2600" dirty="0">
                <a:hlinkClick r:id="rId2"/>
              </a:rPr>
              <a:t>https://www.affordablelearninggeorgia.org/</a:t>
            </a:r>
            <a:endParaRPr lang="en-US" sz="2600" dirty="0"/>
          </a:p>
          <a:p>
            <a:endParaRPr lang="en-US" sz="2600" dirty="0"/>
          </a:p>
        </p:txBody>
      </p:sp>
      <p:pic>
        <p:nvPicPr>
          <p:cNvPr id="4" name="Picture 3" descr="Icon&#10;&#10;Description automatically generated with low confidence">
            <a:extLst>
              <a:ext uri="{FF2B5EF4-FFF2-40B4-BE49-F238E27FC236}">
                <a16:creationId xmlns:a16="http://schemas.microsoft.com/office/drawing/2014/main" id="{C8C1272C-08F5-44DA-12E2-6CCAFD8531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8864" y="3556578"/>
            <a:ext cx="4457700" cy="952500"/>
          </a:xfrm>
          <a:prstGeom prst="rect">
            <a:avLst/>
          </a:prstGeom>
        </p:spPr>
      </p:pic>
    </p:spTree>
    <p:extLst>
      <p:ext uri="{BB962C8B-B14F-4D97-AF65-F5344CB8AC3E}">
        <p14:creationId xmlns:p14="http://schemas.microsoft.com/office/powerpoint/2010/main" val="1289289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68E59-D527-44A7-A12B-A34A013911AF}"/>
              </a:ext>
            </a:extLst>
          </p:cNvPr>
          <p:cNvSpPr>
            <a:spLocks noGrp="1"/>
          </p:cNvSpPr>
          <p:nvPr>
            <p:ph type="title"/>
          </p:nvPr>
        </p:nvSpPr>
        <p:spPr/>
        <p:txBody>
          <a:bodyPr/>
          <a:lstStyle/>
          <a:p>
            <a:r>
              <a:rPr lang="en-US" dirty="0"/>
              <a:t>Types of ALG grants</a:t>
            </a:r>
          </a:p>
        </p:txBody>
      </p:sp>
      <p:sp>
        <p:nvSpPr>
          <p:cNvPr id="3" name="Content Placeholder 2">
            <a:extLst>
              <a:ext uri="{FF2B5EF4-FFF2-40B4-BE49-F238E27FC236}">
                <a16:creationId xmlns:a16="http://schemas.microsoft.com/office/drawing/2014/main" id="{B7C1BC38-34B5-48D0-9CA1-3F3CEA97F07A}"/>
              </a:ext>
            </a:extLst>
          </p:cNvPr>
          <p:cNvSpPr>
            <a:spLocks noGrp="1"/>
          </p:cNvSpPr>
          <p:nvPr>
            <p:ph idx="1"/>
          </p:nvPr>
        </p:nvSpPr>
        <p:spPr/>
        <p:txBody>
          <a:bodyPr>
            <a:normAutofit/>
          </a:bodyPr>
          <a:lstStyle/>
          <a:p>
            <a:r>
              <a:rPr lang="en-US" sz="3600" dirty="0"/>
              <a:t>Textbook transformation grants</a:t>
            </a:r>
          </a:p>
          <a:p>
            <a:r>
              <a:rPr lang="en-US" sz="3600" dirty="0"/>
              <a:t>Improvement grants</a:t>
            </a:r>
          </a:p>
          <a:p>
            <a:r>
              <a:rPr lang="en-US" sz="3600" dirty="0"/>
              <a:t>Research grants</a:t>
            </a:r>
          </a:p>
        </p:txBody>
      </p:sp>
    </p:spTree>
    <p:extLst>
      <p:ext uri="{BB962C8B-B14F-4D97-AF65-F5344CB8AC3E}">
        <p14:creationId xmlns:p14="http://schemas.microsoft.com/office/powerpoint/2010/main" val="75633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1781-1A2C-4A19-821A-AC687EE238A0}"/>
              </a:ext>
            </a:extLst>
          </p:cNvPr>
          <p:cNvSpPr>
            <a:spLocks noGrp="1"/>
          </p:cNvSpPr>
          <p:nvPr>
            <p:ph type="title"/>
          </p:nvPr>
        </p:nvSpPr>
        <p:spPr/>
        <p:txBody>
          <a:bodyPr/>
          <a:lstStyle/>
          <a:p>
            <a:r>
              <a:rPr lang="en-US" dirty="0"/>
              <a:t>Main reasons to use </a:t>
            </a:r>
            <a:r>
              <a:rPr lang="en-US" dirty="0" err="1"/>
              <a:t>oeR</a:t>
            </a:r>
            <a:endParaRPr lang="en-US" dirty="0"/>
          </a:p>
        </p:txBody>
      </p:sp>
      <p:sp>
        <p:nvSpPr>
          <p:cNvPr id="3" name="Content Placeholder 2">
            <a:extLst>
              <a:ext uri="{FF2B5EF4-FFF2-40B4-BE49-F238E27FC236}">
                <a16:creationId xmlns:a16="http://schemas.microsoft.com/office/drawing/2014/main" id="{EAB7CA79-806B-4775-A28A-6D7894255C58}"/>
              </a:ext>
            </a:extLst>
          </p:cNvPr>
          <p:cNvSpPr>
            <a:spLocks noGrp="1"/>
          </p:cNvSpPr>
          <p:nvPr>
            <p:ph idx="1"/>
          </p:nvPr>
        </p:nvSpPr>
        <p:spPr>
          <a:xfrm>
            <a:off x="1451579" y="2015732"/>
            <a:ext cx="9829565" cy="3450613"/>
          </a:xfrm>
        </p:spPr>
        <p:txBody>
          <a:bodyPr>
            <a:normAutofit/>
          </a:bodyPr>
          <a:lstStyle/>
          <a:p>
            <a:r>
              <a:rPr lang="en-US" sz="3200" dirty="0"/>
              <a:t>Savings for students</a:t>
            </a:r>
          </a:p>
          <a:p>
            <a:r>
              <a:rPr lang="en-US" sz="3200" dirty="0"/>
              <a:t>Control over materials</a:t>
            </a:r>
          </a:p>
          <a:p>
            <a:r>
              <a:rPr lang="en-US" sz="3200" dirty="0"/>
              <a:t>Keeping the materials up to date and staying in sync with software updates </a:t>
            </a:r>
          </a:p>
        </p:txBody>
      </p:sp>
    </p:spTree>
    <p:extLst>
      <p:ext uri="{BB962C8B-B14F-4D97-AF65-F5344CB8AC3E}">
        <p14:creationId xmlns:p14="http://schemas.microsoft.com/office/powerpoint/2010/main" val="840753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78E3-79E9-4864-971F-349C3D59FCF8}"/>
              </a:ext>
            </a:extLst>
          </p:cNvPr>
          <p:cNvSpPr>
            <a:spLocks noGrp="1"/>
          </p:cNvSpPr>
          <p:nvPr>
            <p:ph type="title"/>
          </p:nvPr>
        </p:nvSpPr>
        <p:spPr/>
        <p:txBody>
          <a:bodyPr/>
          <a:lstStyle/>
          <a:p>
            <a:r>
              <a:rPr lang="en-US" dirty="0"/>
              <a:t>Challenges/problems</a:t>
            </a:r>
          </a:p>
        </p:txBody>
      </p:sp>
      <p:sp>
        <p:nvSpPr>
          <p:cNvPr id="3" name="Content Placeholder 2">
            <a:extLst>
              <a:ext uri="{FF2B5EF4-FFF2-40B4-BE49-F238E27FC236}">
                <a16:creationId xmlns:a16="http://schemas.microsoft.com/office/drawing/2014/main" id="{DFC80AE0-5B15-4ECF-B272-D018A6B04062}"/>
              </a:ext>
            </a:extLst>
          </p:cNvPr>
          <p:cNvSpPr>
            <a:spLocks noGrp="1"/>
          </p:cNvSpPr>
          <p:nvPr>
            <p:ph idx="1"/>
          </p:nvPr>
        </p:nvSpPr>
        <p:spPr>
          <a:xfrm>
            <a:off x="1451579" y="2015732"/>
            <a:ext cx="9603275" cy="4129887"/>
          </a:xfrm>
        </p:spPr>
        <p:txBody>
          <a:bodyPr>
            <a:normAutofit/>
          </a:bodyPr>
          <a:lstStyle/>
          <a:p>
            <a:r>
              <a:rPr lang="en-US" sz="3200" dirty="0"/>
              <a:t>Challenges when working on a textbook grant</a:t>
            </a:r>
          </a:p>
          <a:p>
            <a:pPr lvl="1"/>
            <a:r>
              <a:rPr lang="en-US" sz="2400" dirty="0"/>
              <a:t>Amount of work and time</a:t>
            </a:r>
          </a:p>
          <a:p>
            <a:pPr lvl="1"/>
            <a:r>
              <a:rPr lang="en-US" sz="2400" dirty="0"/>
              <a:t>Potential workload/teaching assignment changes</a:t>
            </a:r>
          </a:p>
          <a:p>
            <a:pPr lvl="1"/>
            <a:r>
              <a:rPr lang="en-US" sz="2400" dirty="0"/>
              <a:t>Existing OER resources might disappear</a:t>
            </a:r>
          </a:p>
          <a:p>
            <a:pPr lvl="1"/>
            <a:r>
              <a:rPr lang="en-US" sz="2400" dirty="0"/>
              <a:t>Broken links</a:t>
            </a:r>
          </a:p>
          <a:p>
            <a:pPr lvl="1"/>
            <a:r>
              <a:rPr lang="en-US" sz="2400" dirty="0"/>
              <a:t>Poor course evaluations (maybe the first semester)</a:t>
            </a:r>
          </a:p>
          <a:p>
            <a:pPr lvl="1"/>
            <a:endParaRPr lang="en-US" dirty="0"/>
          </a:p>
        </p:txBody>
      </p:sp>
    </p:spTree>
    <p:extLst>
      <p:ext uri="{BB962C8B-B14F-4D97-AF65-F5344CB8AC3E}">
        <p14:creationId xmlns:p14="http://schemas.microsoft.com/office/powerpoint/2010/main" val="353866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44F51-EF7B-0970-154D-F2B1AE5A3623}"/>
              </a:ext>
            </a:extLst>
          </p:cNvPr>
          <p:cNvSpPr>
            <a:spLocks noGrp="1"/>
          </p:cNvSpPr>
          <p:nvPr>
            <p:ph type="title"/>
          </p:nvPr>
        </p:nvSpPr>
        <p:spPr/>
        <p:txBody>
          <a:bodyPr/>
          <a:lstStyle/>
          <a:p>
            <a:r>
              <a:rPr lang="en-US" dirty="0"/>
              <a:t>Creative commons licensing</a:t>
            </a:r>
          </a:p>
        </p:txBody>
      </p:sp>
      <p:sp>
        <p:nvSpPr>
          <p:cNvPr id="3" name="Content Placeholder 2">
            <a:extLst>
              <a:ext uri="{FF2B5EF4-FFF2-40B4-BE49-F238E27FC236}">
                <a16:creationId xmlns:a16="http://schemas.microsoft.com/office/drawing/2014/main" id="{7E580314-12EE-E81B-836F-D54BF301A13B}"/>
              </a:ext>
            </a:extLst>
          </p:cNvPr>
          <p:cNvSpPr>
            <a:spLocks noGrp="1"/>
          </p:cNvSpPr>
          <p:nvPr>
            <p:ph idx="1"/>
          </p:nvPr>
        </p:nvSpPr>
        <p:spPr/>
        <p:txBody>
          <a:bodyPr/>
          <a:lstStyle/>
          <a:p>
            <a:r>
              <a:rPr lang="en-US" dirty="0"/>
              <a:t>Attribution (CC BY)</a:t>
            </a:r>
          </a:p>
          <a:p>
            <a:r>
              <a:rPr lang="en-US" dirty="0"/>
              <a:t>Attribution-</a:t>
            </a:r>
            <a:r>
              <a:rPr lang="en-US" dirty="0" err="1"/>
              <a:t>ShareAlike</a:t>
            </a:r>
            <a:r>
              <a:rPr lang="en-US" dirty="0"/>
              <a:t> (CC BY-SA)</a:t>
            </a:r>
          </a:p>
          <a:p>
            <a:r>
              <a:rPr lang="en-US" dirty="0"/>
              <a:t>Attribution-</a:t>
            </a:r>
            <a:r>
              <a:rPr lang="en-US" dirty="0" err="1"/>
              <a:t>NoDerivs</a:t>
            </a:r>
            <a:r>
              <a:rPr lang="en-US" dirty="0"/>
              <a:t> (CC BY-ND)</a:t>
            </a:r>
          </a:p>
          <a:p>
            <a:r>
              <a:rPr lang="en-US" dirty="0"/>
              <a:t>Attribution-</a:t>
            </a:r>
            <a:r>
              <a:rPr lang="en-US" dirty="0" err="1"/>
              <a:t>NonCommercial</a:t>
            </a:r>
            <a:r>
              <a:rPr lang="en-US" dirty="0"/>
              <a:t> (CC BY-NC)</a:t>
            </a:r>
          </a:p>
          <a:p>
            <a:r>
              <a:rPr lang="en-US" dirty="0"/>
              <a:t>Attribution-</a:t>
            </a:r>
            <a:r>
              <a:rPr lang="en-US" dirty="0" err="1"/>
              <a:t>NonCommercial</a:t>
            </a:r>
            <a:r>
              <a:rPr lang="en-US" dirty="0"/>
              <a:t>-</a:t>
            </a:r>
            <a:r>
              <a:rPr lang="en-US" dirty="0" err="1"/>
              <a:t>ShareAlike</a:t>
            </a:r>
            <a:r>
              <a:rPr lang="en-US" dirty="0"/>
              <a:t> (CC BY-NC-SA) </a:t>
            </a:r>
          </a:p>
          <a:p>
            <a:r>
              <a:rPr lang="en-US" dirty="0"/>
              <a:t>Attribution-</a:t>
            </a:r>
            <a:r>
              <a:rPr lang="en-US" dirty="0" err="1"/>
              <a:t>NonCommercial</a:t>
            </a:r>
            <a:r>
              <a:rPr lang="en-US" dirty="0"/>
              <a:t>-</a:t>
            </a:r>
            <a:r>
              <a:rPr lang="en-US" dirty="0" err="1"/>
              <a:t>NoDerivs</a:t>
            </a:r>
            <a:r>
              <a:rPr lang="en-US" dirty="0"/>
              <a:t> (CC BY-NC-ND)</a:t>
            </a:r>
          </a:p>
          <a:p>
            <a:r>
              <a:rPr lang="en-US" dirty="0"/>
              <a:t>Public Domain Mark (CC0)</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EC265195-487F-4409-2790-FC68F8057A72}"/>
              </a:ext>
            </a:extLst>
          </p:cNvPr>
          <p:cNvPicPr>
            <a:picLocks noChangeAspect="1"/>
          </p:cNvPicPr>
          <p:nvPr/>
        </p:nvPicPr>
        <p:blipFill>
          <a:blip r:embed="rId2"/>
          <a:stretch>
            <a:fillRect/>
          </a:stretch>
        </p:blipFill>
        <p:spPr>
          <a:xfrm>
            <a:off x="7023565" y="2015732"/>
            <a:ext cx="4031289" cy="1413268"/>
          </a:xfrm>
          <a:prstGeom prst="rect">
            <a:avLst/>
          </a:prstGeom>
        </p:spPr>
      </p:pic>
      <p:sp>
        <p:nvSpPr>
          <p:cNvPr id="6" name="TextBox 5">
            <a:extLst>
              <a:ext uri="{FF2B5EF4-FFF2-40B4-BE49-F238E27FC236}">
                <a16:creationId xmlns:a16="http://schemas.microsoft.com/office/drawing/2014/main" id="{E1C6BD8E-2CEB-8A55-7837-10378E54BD62}"/>
              </a:ext>
            </a:extLst>
          </p:cNvPr>
          <p:cNvSpPr txBox="1"/>
          <p:nvPr/>
        </p:nvSpPr>
        <p:spPr>
          <a:xfrm>
            <a:off x="5571459" y="5466345"/>
            <a:ext cx="4933508" cy="954107"/>
          </a:xfrm>
          <a:prstGeom prst="rect">
            <a:avLst/>
          </a:prstGeom>
          <a:noFill/>
        </p:spPr>
        <p:txBody>
          <a:bodyPr wrap="square">
            <a:spAutoFit/>
          </a:bodyPr>
          <a:lstStyle/>
          <a:p>
            <a:r>
              <a:rPr lang="en-US" sz="2800" dirty="0">
                <a:hlinkClick r:id="rId3"/>
              </a:rPr>
              <a:t>https://creativecommons.org/</a:t>
            </a:r>
            <a:endParaRPr lang="en-US" sz="2800" dirty="0"/>
          </a:p>
          <a:p>
            <a:endParaRPr lang="en-US" sz="2800" dirty="0"/>
          </a:p>
        </p:txBody>
      </p:sp>
    </p:spTree>
    <p:extLst>
      <p:ext uri="{BB962C8B-B14F-4D97-AF65-F5344CB8AC3E}">
        <p14:creationId xmlns:p14="http://schemas.microsoft.com/office/powerpoint/2010/main" val="424810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737C-C84A-4AB2-9482-A5193D76FEE9}"/>
              </a:ext>
            </a:extLst>
          </p:cNvPr>
          <p:cNvSpPr>
            <a:spLocks noGrp="1"/>
          </p:cNvSpPr>
          <p:nvPr>
            <p:ph type="title"/>
          </p:nvPr>
        </p:nvSpPr>
        <p:spPr/>
        <p:txBody>
          <a:bodyPr/>
          <a:lstStyle/>
          <a:p>
            <a:r>
              <a:rPr lang="en-US" dirty="0"/>
              <a:t>Format/platform for OER materials</a:t>
            </a:r>
          </a:p>
        </p:txBody>
      </p:sp>
      <p:sp>
        <p:nvSpPr>
          <p:cNvPr id="3" name="Content Placeholder 2">
            <a:extLst>
              <a:ext uri="{FF2B5EF4-FFF2-40B4-BE49-F238E27FC236}">
                <a16:creationId xmlns:a16="http://schemas.microsoft.com/office/drawing/2014/main" id="{C24B9763-6FA2-4533-A423-AAA691B6869D}"/>
              </a:ext>
            </a:extLst>
          </p:cNvPr>
          <p:cNvSpPr>
            <a:spLocks noGrp="1"/>
          </p:cNvSpPr>
          <p:nvPr>
            <p:ph idx="1"/>
          </p:nvPr>
        </p:nvSpPr>
        <p:spPr>
          <a:xfrm>
            <a:off x="1073889" y="2015732"/>
            <a:ext cx="10154092" cy="3450613"/>
          </a:xfrm>
        </p:spPr>
        <p:txBody>
          <a:bodyPr>
            <a:normAutofit/>
          </a:bodyPr>
          <a:lstStyle/>
          <a:p>
            <a:r>
              <a:rPr lang="en-US" sz="2800" dirty="0" err="1"/>
              <a:t>Softchalk</a:t>
            </a:r>
            <a:endParaRPr lang="en-US" sz="2800" dirty="0"/>
          </a:p>
          <a:p>
            <a:r>
              <a:rPr lang="en-US" sz="2800" dirty="0"/>
              <a:t>Google Docs</a:t>
            </a:r>
          </a:p>
          <a:p>
            <a:r>
              <a:rPr lang="en-US" sz="2800" dirty="0"/>
              <a:t>D2L files/links</a:t>
            </a:r>
          </a:p>
          <a:p>
            <a:r>
              <a:rPr lang="en-US" sz="2800" dirty="0"/>
              <a:t>ArcGIS </a:t>
            </a:r>
            <a:r>
              <a:rPr lang="en-US" sz="2800" dirty="0" err="1"/>
              <a:t>Storymap</a:t>
            </a:r>
            <a:endParaRPr lang="en-US" sz="2800" dirty="0"/>
          </a:p>
          <a:p>
            <a:r>
              <a:rPr lang="en-US" sz="2800" dirty="0"/>
              <a:t>Other options</a:t>
            </a:r>
          </a:p>
        </p:txBody>
      </p:sp>
    </p:spTree>
    <p:extLst>
      <p:ext uri="{BB962C8B-B14F-4D97-AF65-F5344CB8AC3E}">
        <p14:creationId xmlns:p14="http://schemas.microsoft.com/office/powerpoint/2010/main" val="15515692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2058</TotalTime>
  <Words>455</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GIS and geography Textbook  Grants</vt:lpstr>
      <vt:lpstr>outline</vt:lpstr>
      <vt:lpstr>Open educational resources</vt:lpstr>
      <vt:lpstr>Affordable learning Georgia (alg)</vt:lpstr>
      <vt:lpstr>Types of ALG grants</vt:lpstr>
      <vt:lpstr>Main reasons to use oeR</vt:lpstr>
      <vt:lpstr>Challenges/problems</vt:lpstr>
      <vt:lpstr>Creative commons licensing</vt:lpstr>
      <vt:lpstr>Format/platform for OER materials</vt:lpstr>
      <vt:lpstr>Supplementary resources</vt:lpstr>
      <vt:lpstr>Gis Oer resources</vt:lpstr>
      <vt:lpstr>Gis Oer resources</vt:lpstr>
      <vt:lpstr>Gis Oer resources</vt:lpstr>
      <vt:lpstr>Additional Resources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Textbook Transformation Grant Geog 3305</dc:title>
  <dc:creator>Uli Ingram</dc:creator>
  <cp:lastModifiedBy>Ingram, Linus B</cp:lastModifiedBy>
  <cp:revision>58</cp:revision>
  <dcterms:created xsi:type="dcterms:W3CDTF">2021-02-21T15:12:33Z</dcterms:created>
  <dcterms:modified xsi:type="dcterms:W3CDTF">2024-05-12T19:09:24Z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etDate">
    <vt:lpwstr>2024-03-28T13:55:37Z</vt:lpwstr>
  </property>
  <property fmtid="{D5CDD505-2E9C-101B-9397-08002B2CF9AE}" pid="4" name="MSIP_Label_0ee3c538-ec52-435f-ae58-017644bd9513_Method">
    <vt:lpwstr>Standard</vt:lpwstr>
  </property>
  <property fmtid="{D5CDD505-2E9C-101B-9397-08002B2CF9AE}" pid="5" name="MSIP_Label_0ee3c538-ec52-435f-ae58-017644bd9513_Name">
    <vt:lpwstr>0ee3c538-ec52-435f-ae58-017644bd9513</vt:lpwstr>
  </property>
  <property fmtid="{D5CDD505-2E9C-101B-9397-08002B2CF9AE}" pid="6" name="MSIP_Label_0ee3c538-ec52-435f-ae58-017644bd9513_SiteId">
    <vt:lpwstr>0cdcb198-8169-4b70-ba9f-da7e3ba700c2</vt:lpwstr>
  </property>
  <property fmtid="{D5CDD505-2E9C-101B-9397-08002B2CF9AE}" pid="7" name="MSIP_Label_0ee3c538-ec52-435f-ae58-017644bd9513_ActionId">
    <vt:lpwstr>a04db641-b659-4f97-b146-2b78f4cb91c2</vt:lpwstr>
  </property>
  <property fmtid="{D5CDD505-2E9C-101B-9397-08002B2CF9AE}" pid="8" name="MSIP_Label_0ee3c538-ec52-435f-ae58-017644bd9513_ContentBits">
    <vt:lpwstr>0</vt:lpwstr>
  </property>
</Properties>
</file>