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343" r:id="rId3"/>
    <p:sldId id="340" r:id="rId4"/>
    <p:sldId id="319" r:id="rId5"/>
    <p:sldId id="257" r:id="rId6"/>
    <p:sldId id="344" r:id="rId7"/>
    <p:sldId id="339" r:id="rId8"/>
    <p:sldId id="342" r:id="rId9"/>
    <p:sldId id="331" r:id="rId10"/>
    <p:sldId id="333" r:id="rId11"/>
    <p:sldId id="336" r:id="rId12"/>
    <p:sldId id="345" r:id="rId13"/>
    <p:sldId id="30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531"/>
  </p:normalViewPr>
  <p:slideViewPr>
    <p:cSldViewPr snapToGrid="0" snapToObjects="1">
      <p:cViewPr varScale="1">
        <p:scale>
          <a:sx n="93" d="100"/>
          <a:sy n="93" d="100"/>
        </p:scale>
        <p:origin x="216"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E0305-13E7-4FA3-B33A-0684E79D7CE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B3843CB-67D4-4458-8FBC-68761A40E3E2}">
      <dgm:prSet custT="1"/>
      <dgm:spPr/>
      <dgm:t>
        <a:bodyPr/>
        <a:lstStyle/>
        <a:p>
          <a:r>
            <a:rPr lang="en-US" sz="2400" dirty="0"/>
            <a:t>Bridge Program for first gen students: hidden curriculum; students thrive in a collective learning environment (Castillo et al 2023)</a:t>
          </a:r>
        </a:p>
      </dgm:t>
    </dgm:pt>
    <dgm:pt modelId="{8514BFAA-0F18-4F68-A94F-ABECF664131C}" type="parTrans" cxnId="{2A0690DD-C2D3-4DA3-8A5B-64EC4E9820FD}">
      <dgm:prSet/>
      <dgm:spPr/>
      <dgm:t>
        <a:bodyPr/>
        <a:lstStyle/>
        <a:p>
          <a:endParaRPr lang="en-US"/>
        </a:p>
      </dgm:t>
    </dgm:pt>
    <dgm:pt modelId="{C2EEE723-D98D-4F02-A2F3-D98C9EECB979}" type="sibTrans" cxnId="{2A0690DD-C2D3-4DA3-8A5B-64EC4E9820FD}">
      <dgm:prSet/>
      <dgm:spPr/>
      <dgm:t>
        <a:bodyPr/>
        <a:lstStyle/>
        <a:p>
          <a:endParaRPr lang="en-US"/>
        </a:p>
      </dgm:t>
    </dgm:pt>
    <dgm:pt modelId="{1D540809-0BA1-4D27-B834-714E26CA39BB}">
      <dgm:prSet custT="1"/>
      <dgm:spPr/>
      <dgm:t>
        <a:bodyPr/>
        <a:lstStyle/>
        <a:p>
          <a:r>
            <a:rPr lang="en-US" sz="2400" dirty="0"/>
            <a:t>Hybrid learning: students in hybrid courses had better outcomes than in f2f classes, especially minority students (Luna 2017)</a:t>
          </a:r>
        </a:p>
      </dgm:t>
    </dgm:pt>
    <dgm:pt modelId="{E8E85F76-1B58-41AF-B101-7A8CEF2BBE30}" type="parTrans" cxnId="{C1ADE417-8352-45CA-9555-AAB0534C7215}">
      <dgm:prSet/>
      <dgm:spPr/>
      <dgm:t>
        <a:bodyPr/>
        <a:lstStyle/>
        <a:p>
          <a:endParaRPr lang="en-US"/>
        </a:p>
      </dgm:t>
    </dgm:pt>
    <dgm:pt modelId="{AB14257A-3ED6-424C-A4BB-E36B962CD393}" type="sibTrans" cxnId="{C1ADE417-8352-45CA-9555-AAB0534C7215}">
      <dgm:prSet/>
      <dgm:spPr/>
      <dgm:t>
        <a:bodyPr/>
        <a:lstStyle/>
        <a:p>
          <a:endParaRPr lang="en-US"/>
        </a:p>
      </dgm:t>
    </dgm:pt>
    <dgm:pt modelId="{B709BDA8-3289-41BE-8BFC-14B6C9B0F0D0}">
      <dgm:prSet custT="1"/>
      <dgm:spPr/>
      <dgm:t>
        <a:bodyPr/>
        <a:lstStyle/>
        <a:p>
          <a:r>
            <a:rPr lang="en-US" sz="2400" dirty="0"/>
            <a:t>Post-exam reflection exercise: importance of personal versus structural factors that affect student success; promotes confidence, motivation and a sense of mastery (</a:t>
          </a:r>
          <a:r>
            <a:rPr lang="en-US" sz="2400" dirty="0" err="1"/>
            <a:t>Hattberg</a:t>
          </a:r>
          <a:r>
            <a:rPr lang="en-US" sz="2400" dirty="0"/>
            <a:t> 2022)</a:t>
          </a:r>
        </a:p>
      </dgm:t>
    </dgm:pt>
    <dgm:pt modelId="{68128F4F-3ABB-40BE-8E7C-136326DA2170}" type="parTrans" cxnId="{7CF6C24F-D829-44D6-9319-774B69C945A3}">
      <dgm:prSet/>
      <dgm:spPr/>
      <dgm:t>
        <a:bodyPr/>
        <a:lstStyle/>
        <a:p>
          <a:endParaRPr lang="en-US"/>
        </a:p>
      </dgm:t>
    </dgm:pt>
    <dgm:pt modelId="{45767444-177D-434C-A535-9432682BC101}" type="sibTrans" cxnId="{7CF6C24F-D829-44D6-9319-774B69C945A3}">
      <dgm:prSet/>
      <dgm:spPr/>
      <dgm:t>
        <a:bodyPr/>
        <a:lstStyle/>
        <a:p>
          <a:endParaRPr lang="en-US"/>
        </a:p>
      </dgm:t>
    </dgm:pt>
    <dgm:pt modelId="{C602F311-5EBB-4260-A0BF-65E3512860DE}">
      <dgm:prSet/>
      <dgm:spPr/>
      <dgm:t>
        <a:bodyPr/>
        <a:lstStyle/>
        <a:p>
          <a:r>
            <a:rPr lang="en-US"/>
            <a:t>Linking Sociology majors to labor market success: linking assignments to valuable skills (Ciabattari et al 2018)</a:t>
          </a:r>
        </a:p>
      </dgm:t>
    </dgm:pt>
    <dgm:pt modelId="{B6E16CFB-F80B-4473-88B3-65CF4CA81866}" type="parTrans" cxnId="{1D6B1247-99DA-4924-AB79-72CA9C622A6A}">
      <dgm:prSet/>
      <dgm:spPr/>
      <dgm:t>
        <a:bodyPr/>
        <a:lstStyle/>
        <a:p>
          <a:endParaRPr lang="en-US"/>
        </a:p>
      </dgm:t>
    </dgm:pt>
    <dgm:pt modelId="{9A20DB9B-E938-4EA3-8EAC-627B9DAC7D2D}" type="sibTrans" cxnId="{1D6B1247-99DA-4924-AB79-72CA9C622A6A}">
      <dgm:prSet/>
      <dgm:spPr/>
      <dgm:t>
        <a:bodyPr/>
        <a:lstStyle/>
        <a:p>
          <a:endParaRPr lang="en-US"/>
        </a:p>
      </dgm:t>
    </dgm:pt>
    <dgm:pt modelId="{C4EA75A3-79F9-9D43-99B9-C0E6E46D532B}" type="pres">
      <dgm:prSet presAssocID="{468E0305-13E7-4FA3-B33A-0684E79D7CEC}" presName="vert0" presStyleCnt="0">
        <dgm:presLayoutVars>
          <dgm:dir/>
          <dgm:animOne val="branch"/>
          <dgm:animLvl val="lvl"/>
        </dgm:presLayoutVars>
      </dgm:prSet>
      <dgm:spPr/>
    </dgm:pt>
    <dgm:pt modelId="{922FF1C7-1AEE-3B46-9B82-77288FEC4CD6}" type="pres">
      <dgm:prSet presAssocID="{6B3843CB-67D4-4458-8FBC-68761A40E3E2}" presName="thickLine" presStyleLbl="alignNode1" presStyleIdx="0" presStyleCnt="4"/>
      <dgm:spPr/>
    </dgm:pt>
    <dgm:pt modelId="{0E210D02-04E1-0C42-83A3-C15684AF0F76}" type="pres">
      <dgm:prSet presAssocID="{6B3843CB-67D4-4458-8FBC-68761A40E3E2}" presName="horz1" presStyleCnt="0"/>
      <dgm:spPr/>
    </dgm:pt>
    <dgm:pt modelId="{535237D2-4B7F-434E-A7EA-BAECF353F30A}" type="pres">
      <dgm:prSet presAssocID="{6B3843CB-67D4-4458-8FBC-68761A40E3E2}" presName="tx1" presStyleLbl="revTx" presStyleIdx="0" presStyleCnt="4"/>
      <dgm:spPr/>
    </dgm:pt>
    <dgm:pt modelId="{4C3538AF-E081-8E46-8474-D454A270C268}" type="pres">
      <dgm:prSet presAssocID="{6B3843CB-67D4-4458-8FBC-68761A40E3E2}" presName="vert1" presStyleCnt="0"/>
      <dgm:spPr/>
    </dgm:pt>
    <dgm:pt modelId="{C07E4342-B3C4-274C-8CFE-971255FC6A56}" type="pres">
      <dgm:prSet presAssocID="{1D540809-0BA1-4D27-B834-714E26CA39BB}" presName="thickLine" presStyleLbl="alignNode1" presStyleIdx="1" presStyleCnt="4"/>
      <dgm:spPr/>
    </dgm:pt>
    <dgm:pt modelId="{108BC4A6-D3AD-4948-A5E5-AB5B2E9D6201}" type="pres">
      <dgm:prSet presAssocID="{1D540809-0BA1-4D27-B834-714E26CA39BB}" presName="horz1" presStyleCnt="0"/>
      <dgm:spPr/>
    </dgm:pt>
    <dgm:pt modelId="{06A8C8A8-3AA3-0D49-BD93-F17DC3D5FF74}" type="pres">
      <dgm:prSet presAssocID="{1D540809-0BA1-4D27-B834-714E26CA39BB}" presName="tx1" presStyleLbl="revTx" presStyleIdx="1" presStyleCnt="4"/>
      <dgm:spPr/>
    </dgm:pt>
    <dgm:pt modelId="{4A52133A-97B0-F34D-B80D-61AA57EC018D}" type="pres">
      <dgm:prSet presAssocID="{1D540809-0BA1-4D27-B834-714E26CA39BB}" presName="vert1" presStyleCnt="0"/>
      <dgm:spPr/>
    </dgm:pt>
    <dgm:pt modelId="{72A7AE50-0965-1748-9B61-B87118BDF010}" type="pres">
      <dgm:prSet presAssocID="{B709BDA8-3289-41BE-8BFC-14B6C9B0F0D0}" presName="thickLine" presStyleLbl="alignNode1" presStyleIdx="2" presStyleCnt="4"/>
      <dgm:spPr/>
    </dgm:pt>
    <dgm:pt modelId="{C359788A-082E-1547-BF2C-0CA881A6354B}" type="pres">
      <dgm:prSet presAssocID="{B709BDA8-3289-41BE-8BFC-14B6C9B0F0D0}" presName="horz1" presStyleCnt="0"/>
      <dgm:spPr/>
    </dgm:pt>
    <dgm:pt modelId="{E3B5B77B-2358-BB4D-BB5F-238B089BD59C}" type="pres">
      <dgm:prSet presAssocID="{B709BDA8-3289-41BE-8BFC-14B6C9B0F0D0}" presName="tx1" presStyleLbl="revTx" presStyleIdx="2" presStyleCnt="4"/>
      <dgm:spPr/>
    </dgm:pt>
    <dgm:pt modelId="{85535B87-FB69-5940-A2FA-A7BBA89BB37D}" type="pres">
      <dgm:prSet presAssocID="{B709BDA8-3289-41BE-8BFC-14B6C9B0F0D0}" presName="vert1" presStyleCnt="0"/>
      <dgm:spPr/>
    </dgm:pt>
    <dgm:pt modelId="{5A8A7968-DF2E-2248-99F8-D12DAB3C7F58}" type="pres">
      <dgm:prSet presAssocID="{C602F311-5EBB-4260-A0BF-65E3512860DE}" presName="thickLine" presStyleLbl="alignNode1" presStyleIdx="3" presStyleCnt="4"/>
      <dgm:spPr/>
    </dgm:pt>
    <dgm:pt modelId="{1B4FCD6E-01C8-6942-8AB2-A2A47B130B2F}" type="pres">
      <dgm:prSet presAssocID="{C602F311-5EBB-4260-A0BF-65E3512860DE}" presName="horz1" presStyleCnt="0"/>
      <dgm:spPr/>
    </dgm:pt>
    <dgm:pt modelId="{CDBA613B-1D8A-6145-B846-D0F71C90AA53}" type="pres">
      <dgm:prSet presAssocID="{C602F311-5EBB-4260-A0BF-65E3512860DE}" presName="tx1" presStyleLbl="revTx" presStyleIdx="3" presStyleCnt="4"/>
      <dgm:spPr/>
    </dgm:pt>
    <dgm:pt modelId="{15CCDB7D-019D-6447-8527-4010D83D9C75}" type="pres">
      <dgm:prSet presAssocID="{C602F311-5EBB-4260-A0BF-65E3512860DE}" presName="vert1" presStyleCnt="0"/>
      <dgm:spPr/>
    </dgm:pt>
  </dgm:ptLst>
  <dgm:cxnLst>
    <dgm:cxn modelId="{C1ADE417-8352-45CA-9555-AAB0534C7215}" srcId="{468E0305-13E7-4FA3-B33A-0684E79D7CEC}" destId="{1D540809-0BA1-4D27-B834-714E26CA39BB}" srcOrd="1" destOrd="0" parTransId="{E8E85F76-1B58-41AF-B101-7A8CEF2BBE30}" sibTransId="{AB14257A-3ED6-424C-A4BB-E36B962CD393}"/>
    <dgm:cxn modelId="{64CE993F-2194-ED40-8F16-9F15073D2C5A}" type="presOf" srcId="{C602F311-5EBB-4260-A0BF-65E3512860DE}" destId="{CDBA613B-1D8A-6145-B846-D0F71C90AA53}" srcOrd="0" destOrd="0" presId="urn:microsoft.com/office/officeart/2008/layout/LinedList"/>
    <dgm:cxn modelId="{1D6B1247-99DA-4924-AB79-72CA9C622A6A}" srcId="{468E0305-13E7-4FA3-B33A-0684E79D7CEC}" destId="{C602F311-5EBB-4260-A0BF-65E3512860DE}" srcOrd="3" destOrd="0" parTransId="{B6E16CFB-F80B-4473-88B3-65CF4CA81866}" sibTransId="{9A20DB9B-E938-4EA3-8EAC-627B9DAC7D2D}"/>
    <dgm:cxn modelId="{F7842B4E-FF01-774D-8A28-6F11E6E9CA13}" type="presOf" srcId="{1D540809-0BA1-4D27-B834-714E26CA39BB}" destId="{06A8C8A8-3AA3-0D49-BD93-F17DC3D5FF74}" srcOrd="0" destOrd="0" presId="urn:microsoft.com/office/officeart/2008/layout/LinedList"/>
    <dgm:cxn modelId="{7CF6C24F-D829-44D6-9319-774B69C945A3}" srcId="{468E0305-13E7-4FA3-B33A-0684E79D7CEC}" destId="{B709BDA8-3289-41BE-8BFC-14B6C9B0F0D0}" srcOrd="2" destOrd="0" parTransId="{68128F4F-3ABB-40BE-8E7C-136326DA2170}" sibTransId="{45767444-177D-434C-A535-9432682BC101}"/>
    <dgm:cxn modelId="{4C6D9BBF-CE13-9943-B3B8-D01ABF1A9A26}" type="presOf" srcId="{6B3843CB-67D4-4458-8FBC-68761A40E3E2}" destId="{535237D2-4B7F-434E-A7EA-BAECF353F30A}" srcOrd="0" destOrd="0" presId="urn:microsoft.com/office/officeart/2008/layout/LinedList"/>
    <dgm:cxn modelId="{6524D6D1-123B-A34B-B806-B755792618C9}" type="presOf" srcId="{468E0305-13E7-4FA3-B33A-0684E79D7CEC}" destId="{C4EA75A3-79F9-9D43-99B9-C0E6E46D532B}" srcOrd="0" destOrd="0" presId="urn:microsoft.com/office/officeart/2008/layout/LinedList"/>
    <dgm:cxn modelId="{2A0690DD-C2D3-4DA3-8A5B-64EC4E9820FD}" srcId="{468E0305-13E7-4FA3-B33A-0684E79D7CEC}" destId="{6B3843CB-67D4-4458-8FBC-68761A40E3E2}" srcOrd="0" destOrd="0" parTransId="{8514BFAA-0F18-4F68-A94F-ABECF664131C}" sibTransId="{C2EEE723-D98D-4F02-A2F3-D98C9EECB979}"/>
    <dgm:cxn modelId="{60D4D3EE-7DA1-B346-AA57-72D952B17066}" type="presOf" srcId="{B709BDA8-3289-41BE-8BFC-14B6C9B0F0D0}" destId="{E3B5B77B-2358-BB4D-BB5F-238B089BD59C}" srcOrd="0" destOrd="0" presId="urn:microsoft.com/office/officeart/2008/layout/LinedList"/>
    <dgm:cxn modelId="{47FD870E-9FB9-8546-A5BF-9A8A3AF469CE}" type="presParOf" srcId="{C4EA75A3-79F9-9D43-99B9-C0E6E46D532B}" destId="{922FF1C7-1AEE-3B46-9B82-77288FEC4CD6}" srcOrd="0" destOrd="0" presId="urn:microsoft.com/office/officeart/2008/layout/LinedList"/>
    <dgm:cxn modelId="{AD845437-6398-6F46-A1ED-80BCC19DCB6D}" type="presParOf" srcId="{C4EA75A3-79F9-9D43-99B9-C0E6E46D532B}" destId="{0E210D02-04E1-0C42-83A3-C15684AF0F76}" srcOrd="1" destOrd="0" presId="urn:microsoft.com/office/officeart/2008/layout/LinedList"/>
    <dgm:cxn modelId="{47A7F245-AF98-6047-9E26-52202BB68E8D}" type="presParOf" srcId="{0E210D02-04E1-0C42-83A3-C15684AF0F76}" destId="{535237D2-4B7F-434E-A7EA-BAECF353F30A}" srcOrd="0" destOrd="0" presId="urn:microsoft.com/office/officeart/2008/layout/LinedList"/>
    <dgm:cxn modelId="{76EDD993-6ABC-C442-81AB-08B3CC8E4BD2}" type="presParOf" srcId="{0E210D02-04E1-0C42-83A3-C15684AF0F76}" destId="{4C3538AF-E081-8E46-8474-D454A270C268}" srcOrd="1" destOrd="0" presId="urn:microsoft.com/office/officeart/2008/layout/LinedList"/>
    <dgm:cxn modelId="{669E9637-0B93-BF4A-A158-3CD640EDD1FC}" type="presParOf" srcId="{C4EA75A3-79F9-9D43-99B9-C0E6E46D532B}" destId="{C07E4342-B3C4-274C-8CFE-971255FC6A56}" srcOrd="2" destOrd="0" presId="urn:microsoft.com/office/officeart/2008/layout/LinedList"/>
    <dgm:cxn modelId="{7B64B598-222A-AC49-91CE-14B4EFD5E95C}" type="presParOf" srcId="{C4EA75A3-79F9-9D43-99B9-C0E6E46D532B}" destId="{108BC4A6-D3AD-4948-A5E5-AB5B2E9D6201}" srcOrd="3" destOrd="0" presId="urn:microsoft.com/office/officeart/2008/layout/LinedList"/>
    <dgm:cxn modelId="{9B1C42CB-F525-1448-89F2-C5B3958CEB1F}" type="presParOf" srcId="{108BC4A6-D3AD-4948-A5E5-AB5B2E9D6201}" destId="{06A8C8A8-3AA3-0D49-BD93-F17DC3D5FF74}" srcOrd="0" destOrd="0" presId="urn:microsoft.com/office/officeart/2008/layout/LinedList"/>
    <dgm:cxn modelId="{25739503-3867-0B42-8AF4-9F17512A5F53}" type="presParOf" srcId="{108BC4A6-D3AD-4948-A5E5-AB5B2E9D6201}" destId="{4A52133A-97B0-F34D-B80D-61AA57EC018D}" srcOrd="1" destOrd="0" presId="urn:microsoft.com/office/officeart/2008/layout/LinedList"/>
    <dgm:cxn modelId="{A68DE1B9-6EC9-EA40-A493-69AADA5624A6}" type="presParOf" srcId="{C4EA75A3-79F9-9D43-99B9-C0E6E46D532B}" destId="{72A7AE50-0965-1748-9B61-B87118BDF010}" srcOrd="4" destOrd="0" presId="urn:microsoft.com/office/officeart/2008/layout/LinedList"/>
    <dgm:cxn modelId="{83774FFB-1915-5241-90BC-673FEBE188E3}" type="presParOf" srcId="{C4EA75A3-79F9-9D43-99B9-C0E6E46D532B}" destId="{C359788A-082E-1547-BF2C-0CA881A6354B}" srcOrd="5" destOrd="0" presId="urn:microsoft.com/office/officeart/2008/layout/LinedList"/>
    <dgm:cxn modelId="{0862812A-E13B-8444-9B1E-A975B081836D}" type="presParOf" srcId="{C359788A-082E-1547-BF2C-0CA881A6354B}" destId="{E3B5B77B-2358-BB4D-BB5F-238B089BD59C}" srcOrd="0" destOrd="0" presId="urn:microsoft.com/office/officeart/2008/layout/LinedList"/>
    <dgm:cxn modelId="{846F70FA-473F-9448-BB4B-61E2E85780EC}" type="presParOf" srcId="{C359788A-082E-1547-BF2C-0CA881A6354B}" destId="{85535B87-FB69-5940-A2FA-A7BBA89BB37D}" srcOrd="1" destOrd="0" presId="urn:microsoft.com/office/officeart/2008/layout/LinedList"/>
    <dgm:cxn modelId="{3F97D191-4450-3A49-8B4E-988619F50532}" type="presParOf" srcId="{C4EA75A3-79F9-9D43-99B9-C0E6E46D532B}" destId="{5A8A7968-DF2E-2248-99F8-D12DAB3C7F58}" srcOrd="6" destOrd="0" presId="urn:microsoft.com/office/officeart/2008/layout/LinedList"/>
    <dgm:cxn modelId="{2E082E83-734E-9746-96FE-AB2393159469}" type="presParOf" srcId="{C4EA75A3-79F9-9D43-99B9-C0E6E46D532B}" destId="{1B4FCD6E-01C8-6942-8AB2-A2A47B130B2F}" srcOrd="7" destOrd="0" presId="urn:microsoft.com/office/officeart/2008/layout/LinedList"/>
    <dgm:cxn modelId="{3687BA16-B7E2-FB4C-AA3B-E8F50C04E925}" type="presParOf" srcId="{1B4FCD6E-01C8-6942-8AB2-A2A47B130B2F}" destId="{CDBA613B-1D8A-6145-B846-D0F71C90AA53}" srcOrd="0" destOrd="0" presId="urn:microsoft.com/office/officeart/2008/layout/LinedList"/>
    <dgm:cxn modelId="{13715B9A-0222-EE4D-80E4-A4F455A098CE}" type="presParOf" srcId="{1B4FCD6E-01C8-6942-8AB2-A2A47B130B2F}" destId="{15CCDB7D-019D-6447-8527-4010D83D9C7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FF1C7-1AEE-3B46-9B82-77288FEC4CD6}">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5237D2-4B7F-434E-A7EA-BAECF353F30A}">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Bridge Program for first gen students: hidden curriculum; students thrive in a collective learning environment (Castillo et al 2023)</a:t>
          </a:r>
        </a:p>
      </dsp:txBody>
      <dsp:txXfrm>
        <a:off x="0" y="0"/>
        <a:ext cx="6900512" cy="1384035"/>
      </dsp:txXfrm>
    </dsp:sp>
    <dsp:sp modelId="{C07E4342-B3C4-274C-8CFE-971255FC6A56}">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8C8A8-3AA3-0D49-BD93-F17DC3D5FF74}">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Hybrid learning: students in hybrid courses had better outcomes than in f2f classes, especially minority students (Luna 2017)</a:t>
          </a:r>
        </a:p>
      </dsp:txBody>
      <dsp:txXfrm>
        <a:off x="0" y="1384035"/>
        <a:ext cx="6900512" cy="1384035"/>
      </dsp:txXfrm>
    </dsp:sp>
    <dsp:sp modelId="{72A7AE50-0965-1748-9B61-B87118BDF010}">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B5B77B-2358-BB4D-BB5F-238B089BD59C}">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Post-exam reflection exercise: importance of personal versus structural factors that affect student success; promotes confidence, motivation and a sense of mastery (</a:t>
          </a:r>
          <a:r>
            <a:rPr lang="en-US" sz="2400" kern="1200" dirty="0" err="1"/>
            <a:t>Hattberg</a:t>
          </a:r>
          <a:r>
            <a:rPr lang="en-US" sz="2400" kern="1200" dirty="0"/>
            <a:t> 2022)</a:t>
          </a:r>
        </a:p>
      </dsp:txBody>
      <dsp:txXfrm>
        <a:off x="0" y="2768070"/>
        <a:ext cx="6900512" cy="1384035"/>
      </dsp:txXfrm>
    </dsp:sp>
    <dsp:sp modelId="{5A8A7968-DF2E-2248-99F8-D12DAB3C7F58}">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BA613B-1D8A-6145-B846-D0F71C90AA53}">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Linking Sociology majors to labor market success: linking assignments to valuable skills (Ciabattari et al 2018)</a:t>
          </a:r>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F6CC7-2A6D-3748-9747-D478C1CB5157}" type="datetimeFigureOut">
              <a:rPr lang="en-US" smtClean="0"/>
              <a:t>5/13/24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20310-093A-A445-BF71-B6110C6FA409}" type="slidenum">
              <a:rPr lang="en-US" smtClean="0"/>
              <a:t>‹#›</a:t>
            </a:fld>
            <a:endParaRPr lang="en-US"/>
          </a:p>
        </p:txBody>
      </p:sp>
    </p:spTree>
    <p:extLst>
      <p:ext uri="{BB962C8B-B14F-4D97-AF65-F5344CB8AC3E}">
        <p14:creationId xmlns:p14="http://schemas.microsoft.com/office/powerpoint/2010/main" val="209242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220310-093A-A445-BF71-B6110C6FA409}" type="slidenum">
              <a:rPr lang="en-US" smtClean="0"/>
              <a:t>11</a:t>
            </a:fld>
            <a:endParaRPr lang="en-US"/>
          </a:p>
        </p:txBody>
      </p:sp>
    </p:spTree>
    <p:extLst>
      <p:ext uri="{BB962C8B-B14F-4D97-AF65-F5344CB8AC3E}">
        <p14:creationId xmlns:p14="http://schemas.microsoft.com/office/powerpoint/2010/main" val="3315495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1DEB-D7D5-5848-866D-E03D2A7760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D062D5-FDC0-C44C-9ECB-5E1FA5A60643}"/>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062920-E24D-7147-A267-76A924064958}"/>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C08B08B4-165F-CC43-B6D7-11C446571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CDE3D-8C75-7A45-A913-11864B3B49FD}"/>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128873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38E9-EC62-214B-A9A0-4E970FD9E6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A9A746-E14E-B445-83CC-D1F3D4A0CE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EED11-F8D5-124B-BB83-080775E04641}"/>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8F9934C7-6B90-1B43-AB21-14058DA5D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6D81E-1329-674C-A235-8823ABF4ED0F}"/>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278887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F3925A-BAA6-0743-88BA-BB4073A6DC7D}"/>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7A2300-92D7-FE41-9161-ADAC570B3518}"/>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59A39-5629-8647-B59B-E887C3EA7C59}"/>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933AB07E-9A08-3942-B5A1-14EAB4238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550EF-0C88-9C49-9303-13AFAB55BA7A}"/>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178886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83942-4981-8149-B6B4-A1A9AD7B9B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974B85-D215-3844-A4A3-90F5E9D537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5F035-8687-6A40-B950-34E0AB9850A4}"/>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45E32991-47B7-9045-8FC7-F6F274C9A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A6041-3C93-5340-97CA-632741C5EBB2}"/>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353692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5D38-ABC7-9443-AEE2-BBDCC90DA872}"/>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1D3B87-3242-F445-8321-47B01315177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26027D-26B4-1C4B-A14A-A43CBC17F1C2}"/>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5D361457-C47D-A74D-AA4D-0F7EE6EBE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D3AA3-F1E5-2842-92C8-5A2B248D40ED}"/>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127701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E382-B016-8B4A-96D4-9EDFB11E1B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98C52-D917-6E48-9647-D8D2240FB9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51F303-CFB6-B34A-88FC-EDA0C28BD7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AC04BB-3CB5-D04A-8F43-B1AC39F3A730}"/>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6" name="Footer Placeholder 5">
            <a:extLst>
              <a:ext uri="{FF2B5EF4-FFF2-40B4-BE49-F238E27FC236}">
                <a16:creationId xmlns:a16="http://schemas.microsoft.com/office/drawing/2014/main" id="{14E8EC63-F2E7-9C48-B0CE-32417CA86F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18790-412E-6040-A46C-B55816666969}"/>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340602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57A9-45E3-DB49-98C6-3D34F270FD91}"/>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1C1AC0-D023-8F4D-BDA5-F2BC2BE3518C}"/>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FD60B2-3964-1C4F-B20F-86008743579A}"/>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BB6762-14A3-974F-B5A8-B1148A31D98E}"/>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094260-A7EE-A842-BC8D-51F713D7A68C}"/>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92987F-2211-1046-98B6-F1378D45297F}"/>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8" name="Footer Placeholder 7">
            <a:extLst>
              <a:ext uri="{FF2B5EF4-FFF2-40B4-BE49-F238E27FC236}">
                <a16:creationId xmlns:a16="http://schemas.microsoft.com/office/drawing/2014/main" id="{C5FB9175-8C7C-864D-B960-DFDA1A95D6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FAB140-1299-9F41-8238-8FC61346EB2C}"/>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225167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4BAA-32CD-5B4B-8EF0-824AECEA3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144E9D-F19C-E044-B922-EBABE9FF94AD}"/>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4" name="Footer Placeholder 3">
            <a:extLst>
              <a:ext uri="{FF2B5EF4-FFF2-40B4-BE49-F238E27FC236}">
                <a16:creationId xmlns:a16="http://schemas.microsoft.com/office/drawing/2014/main" id="{35F1DBFD-6DE2-3742-A42E-8BAF15FF7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A1A71-3C9C-8B47-8814-90D9C96CCC78}"/>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47015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5C30B-51F5-C749-AC2E-7B752C006855}"/>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3" name="Footer Placeholder 2">
            <a:extLst>
              <a:ext uri="{FF2B5EF4-FFF2-40B4-BE49-F238E27FC236}">
                <a16:creationId xmlns:a16="http://schemas.microsoft.com/office/drawing/2014/main" id="{B0FA40BD-D058-F548-9C68-0A6E6A38D5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676CC0-C663-E04D-ADA2-D1233BCE3BC0}"/>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122751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89D1-07EA-2341-8B2F-34932CA2D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8FC1BE-1729-8D43-887A-4B5816E158ED}"/>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0FA016-BC40-0C4C-80DF-C9BBE4F8405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0B50C3-B83C-D746-8A0E-C4E77140F250}"/>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6" name="Footer Placeholder 5">
            <a:extLst>
              <a:ext uri="{FF2B5EF4-FFF2-40B4-BE49-F238E27FC236}">
                <a16:creationId xmlns:a16="http://schemas.microsoft.com/office/drawing/2014/main" id="{25F2AE4C-DD52-1F49-8389-4697F15B2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AB21A3-21EC-5442-BD4D-C16108A5C050}"/>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124465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C31B-B07B-B64C-8737-4E1D4AF2A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C69F-8C11-484E-83D6-9A43B7CFEF9C}"/>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42604F74-FC13-034D-89B9-4AFF19E3FC7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67D8B2-7AC7-8E44-B523-B3DAAB531E2B}"/>
              </a:ext>
            </a:extLst>
          </p:cNvPr>
          <p:cNvSpPr>
            <a:spLocks noGrp="1"/>
          </p:cNvSpPr>
          <p:nvPr>
            <p:ph type="dt" sz="half" idx="10"/>
          </p:nvPr>
        </p:nvSpPr>
        <p:spPr/>
        <p:txBody>
          <a:bodyPr/>
          <a:lstStyle/>
          <a:p>
            <a:fld id="{5BECE64F-6457-674D-B18B-0F0565299FA7}" type="datetimeFigureOut">
              <a:rPr lang="en-US" smtClean="0"/>
              <a:t>5/13/24</a:t>
            </a:fld>
            <a:endParaRPr lang="en-US"/>
          </a:p>
        </p:txBody>
      </p:sp>
      <p:sp>
        <p:nvSpPr>
          <p:cNvPr id="6" name="Footer Placeholder 5">
            <a:extLst>
              <a:ext uri="{FF2B5EF4-FFF2-40B4-BE49-F238E27FC236}">
                <a16:creationId xmlns:a16="http://schemas.microsoft.com/office/drawing/2014/main" id="{51204605-35DF-3B40-B689-60F7EBD643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94687-18CD-924A-A2B9-C857D71AC2CA}"/>
              </a:ext>
            </a:extLst>
          </p:cNvPr>
          <p:cNvSpPr>
            <a:spLocks noGrp="1"/>
          </p:cNvSpPr>
          <p:nvPr>
            <p:ph type="sldNum" sz="quarter" idx="12"/>
          </p:nvPr>
        </p:nvSpPr>
        <p:spPr/>
        <p:txBody>
          <a:bodyPr/>
          <a:lstStyle/>
          <a:p>
            <a:fld id="{352A4E4D-69EF-AB41-8C5A-CE4C886229E4}" type="slidenum">
              <a:rPr lang="en-US" smtClean="0"/>
              <a:t>‹#›</a:t>
            </a:fld>
            <a:endParaRPr lang="en-US"/>
          </a:p>
        </p:txBody>
      </p:sp>
    </p:spTree>
    <p:extLst>
      <p:ext uri="{BB962C8B-B14F-4D97-AF65-F5344CB8AC3E}">
        <p14:creationId xmlns:p14="http://schemas.microsoft.com/office/powerpoint/2010/main" val="333446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E7250E-4240-9749-A409-2CBC05A361B7}"/>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2222BD-2D81-1240-B910-07FFD9350E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BB6B9-C4F2-7945-AEBC-A847F61316AA}"/>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CE64F-6457-674D-B18B-0F0565299FA7}" type="datetimeFigureOut">
              <a:rPr lang="en-US" smtClean="0"/>
              <a:t>5/13/24</a:t>
            </a:fld>
            <a:endParaRPr lang="en-US"/>
          </a:p>
        </p:txBody>
      </p:sp>
      <p:sp>
        <p:nvSpPr>
          <p:cNvPr id="5" name="Footer Placeholder 4">
            <a:extLst>
              <a:ext uri="{FF2B5EF4-FFF2-40B4-BE49-F238E27FC236}">
                <a16:creationId xmlns:a16="http://schemas.microsoft.com/office/drawing/2014/main" id="{FDDBB57F-928A-9C40-9748-0AFBA3E2FB08}"/>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D7ED26-EE5D-274B-B955-61DC4A00048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A4E4D-69EF-AB41-8C5A-CE4C886229E4}" type="slidenum">
              <a:rPr lang="en-US" smtClean="0"/>
              <a:t>‹#›</a:t>
            </a:fld>
            <a:endParaRPr lang="en-US"/>
          </a:p>
        </p:txBody>
      </p:sp>
    </p:spTree>
    <p:extLst>
      <p:ext uri="{BB962C8B-B14F-4D97-AF65-F5344CB8AC3E}">
        <p14:creationId xmlns:p14="http://schemas.microsoft.com/office/powerpoint/2010/main" val="3740103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DB7DFB60-F029-7F48-9F81-719D125E731B}"/>
              </a:ext>
            </a:extLst>
          </p:cNvPr>
          <p:cNvPicPr>
            <a:picLocks noChangeAspect="1"/>
          </p:cNvPicPr>
          <p:nvPr/>
        </p:nvPicPr>
        <p:blipFill>
          <a:blip r:embed="rId2"/>
          <a:stretch>
            <a:fillRect/>
          </a:stretch>
        </p:blipFill>
        <p:spPr>
          <a:xfrm>
            <a:off x="1289303" y="1119116"/>
            <a:ext cx="912837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8E8C9-332B-7649-83F2-B3030CC7E8B1}"/>
              </a:ext>
            </a:extLst>
          </p:cNvPr>
          <p:cNvSpPr>
            <a:spLocks noGrp="1"/>
          </p:cNvSpPr>
          <p:nvPr>
            <p:ph type="ctrTitle"/>
          </p:nvPr>
        </p:nvSpPr>
        <p:spPr>
          <a:xfrm>
            <a:off x="821513" y="3685310"/>
            <a:ext cx="6824427" cy="1774110"/>
          </a:xfrm>
        </p:spPr>
        <p:txBody>
          <a:bodyPr anchor="b">
            <a:noAutofit/>
          </a:bodyPr>
          <a:lstStyle/>
          <a:p>
            <a:pPr algn="l"/>
            <a:r>
              <a:rPr lang="en-US" sz="4000" b="1" dirty="0">
                <a:latin typeface="Optima" panose="02000503060000020004" pitchFamily="2" charset="0"/>
                <a:cs typeface="Abadi" panose="020F0502020204030204" pitchFamily="34" charset="0"/>
              </a:rPr>
              <a:t>SUCCESS FROM THE STUDENTS’ PERSPECTIVE</a:t>
            </a:r>
            <a:endParaRPr lang="en-US" sz="4000" dirty="0">
              <a:latin typeface="Optima" panose="02000503060000020004" pitchFamily="2" charset="0"/>
              <a:cs typeface="Abadi" panose="020F0502020204030204" pitchFamily="34" charset="0"/>
            </a:endParaRPr>
          </a:p>
        </p:txBody>
      </p:sp>
      <p:sp>
        <p:nvSpPr>
          <p:cNvPr id="3" name="Subtitle 2">
            <a:extLst>
              <a:ext uri="{FF2B5EF4-FFF2-40B4-BE49-F238E27FC236}">
                <a16:creationId xmlns:a16="http://schemas.microsoft.com/office/drawing/2014/main" id="{64BA520B-1593-1942-8A17-B869BF7CFEBB}"/>
              </a:ext>
            </a:extLst>
          </p:cNvPr>
          <p:cNvSpPr>
            <a:spLocks noGrp="1"/>
          </p:cNvSpPr>
          <p:nvPr>
            <p:ph type="subTitle" idx="1"/>
          </p:nvPr>
        </p:nvSpPr>
        <p:spPr>
          <a:xfrm>
            <a:off x="821513" y="5490360"/>
            <a:ext cx="8222997" cy="727262"/>
          </a:xfrm>
        </p:spPr>
        <p:txBody>
          <a:bodyPr anchor="t">
            <a:normAutofit/>
          </a:bodyPr>
          <a:lstStyle/>
          <a:p>
            <a:pPr algn="l"/>
            <a:r>
              <a:rPr lang="en-US" sz="3200" dirty="0">
                <a:latin typeface="Optima" panose="02000503060000020004" pitchFamily="2" charset="0"/>
                <a:cs typeface="Abadi" panose="020F0502020204030204" pitchFamily="34" charset="0"/>
              </a:rPr>
              <a:t>Darina Lepadatu</a:t>
            </a:r>
          </a:p>
          <a:p>
            <a:pPr algn="l"/>
            <a:endParaRPr lang="en-US" sz="1900" dirty="0">
              <a:latin typeface="Optima" panose="02000503060000020004" pitchFamily="2" charset="0"/>
              <a:cs typeface="Abadi" panose="020F0502020204030204" pitchFamily="34" charset="0"/>
            </a:endParaRPr>
          </a:p>
        </p:txBody>
      </p:sp>
      <p:sp>
        <p:nvSpPr>
          <p:cNvPr id="6" name="Rectangle 5">
            <a:extLst>
              <a:ext uri="{FF2B5EF4-FFF2-40B4-BE49-F238E27FC236}">
                <a16:creationId xmlns:a16="http://schemas.microsoft.com/office/drawing/2014/main" id="{C56B734D-E978-CE46-A2C1-F363B88BCB83}"/>
              </a:ext>
            </a:extLst>
          </p:cNvPr>
          <p:cNvSpPr/>
          <p:nvPr/>
        </p:nvSpPr>
        <p:spPr>
          <a:xfrm>
            <a:off x="3924300" y="2878919"/>
            <a:ext cx="7385478" cy="400110"/>
          </a:xfrm>
          <a:prstGeom prst="rect">
            <a:avLst/>
          </a:prstGeom>
        </p:spPr>
        <p:txBody>
          <a:bodyPr wrap="square">
            <a:spAutoFit/>
          </a:bodyPr>
          <a:lstStyle/>
          <a:p>
            <a:r>
              <a:rPr lang="en-US" sz="2000" b="1" dirty="0">
                <a:latin typeface="Optima" panose="02000503060000020004" pitchFamily="2" charset="0"/>
                <a:cs typeface="Abadi" panose="020F0502020204030204" pitchFamily="34" charset="0"/>
              </a:rPr>
              <a:t>Norman J. </a:t>
            </a:r>
            <a:r>
              <a:rPr lang="en-US" sz="2000" b="1" dirty="0" err="1">
                <a:latin typeface="Optima" panose="02000503060000020004" pitchFamily="2" charset="0"/>
                <a:cs typeface="Abadi" panose="020F0502020204030204" pitchFamily="34" charset="0"/>
              </a:rPr>
              <a:t>Radow</a:t>
            </a:r>
            <a:r>
              <a:rPr lang="en-US" sz="2000" b="1" dirty="0">
                <a:latin typeface="Optima" panose="02000503060000020004" pitchFamily="2" charset="0"/>
                <a:cs typeface="Abadi" panose="020F0502020204030204" pitchFamily="34" charset="0"/>
              </a:rPr>
              <a:t> College of Humanities &amp; Social Sciences</a:t>
            </a:r>
          </a:p>
        </p:txBody>
      </p:sp>
    </p:spTree>
    <p:extLst>
      <p:ext uri="{BB962C8B-B14F-4D97-AF65-F5344CB8AC3E}">
        <p14:creationId xmlns:p14="http://schemas.microsoft.com/office/powerpoint/2010/main" val="20650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5F6935-7157-4841-BCAD-6827BD39C382}"/>
              </a:ext>
            </a:extLst>
          </p:cNvPr>
          <p:cNvSpPr>
            <a:spLocks noGrp="1"/>
          </p:cNvSpPr>
          <p:nvPr>
            <p:ph type="title"/>
          </p:nvPr>
        </p:nvSpPr>
        <p:spPr>
          <a:xfrm>
            <a:off x="838199" y="620742"/>
            <a:ext cx="10915179" cy="1325563"/>
          </a:xfrm>
        </p:spPr>
        <p:txBody>
          <a:bodyPr>
            <a:normAutofit/>
          </a:bodyPr>
          <a:lstStyle/>
          <a:p>
            <a:r>
              <a:rPr lang="en-US" sz="4800" b="1" dirty="0">
                <a:solidFill>
                  <a:srgbClr val="FFFFFF"/>
                </a:solidFill>
              </a:rPr>
              <a:t>Student Success (Sociology Senior Survey)</a:t>
            </a:r>
          </a:p>
        </p:txBody>
      </p:sp>
      <p:cxnSp>
        <p:nvCxnSpPr>
          <p:cNvPr id="18" name="Straight Connector 17">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FCE821-D7BF-F04E-A16E-D3435E0E1DBF}"/>
              </a:ext>
            </a:extLst>
          </p:cNvPr>
          <p:cNvSpPr>
            <a:spLocks noGrp="1"/>
          </p:cNvSpPr>
          <p:nvPr>
            <p:ph sz="half" idx="1"/>
          </p:nvPr>
        </p:nvSpPr>
        <p:spPr>
          <a:xfrm>
            <a:off x="0" y="1740724"/>
            <a:ext cx="5307980" cy="4938371"/>
          </a:xfrm>
        </p:spPr>
        <p:txBody>
          <a:bodyPr>
            <a:normAutofit lnSpcReduction="10000"/>
          </a:bodyPr>
          <a:lstStyle/>
          <a:p>
            <a:pPr marL="0" indent="0">
              <a:buNone/>
            </a:pPr>
            <a:r>
              <a:rPr lang="en-US" sz="3600" b="1" dirty="0">
                <a:solidFill>
                  <a:srgbClr val="FFFFFF"/>
                </a:solidFill>
              </a:rPr>
              <a:t>Top Contributors:</a:t>
            </a:r>
          </a:p>
          <a:p>
            <a:endParaRPr lang="en-US" sz="3600" b="1" dirty="0">
              <a:solidFill>
                <a:srgbClr val="FFFFFF"/>
              </a:solidFill>
            </a:endParaRPr>
          </a:p>
          <a:p>
            <a:pPr marL="514350" indent="-514350">
              <a:buAutoNum type="arabicPeriod"/>
            </a:pPr>
            <a:r>
              <a:rPr lang="en-US" sz="3600" dirty="0">
                <a:solidFill>
                  <a:srgbClr val="FFFFFF"/>
                </a:solidFill>
              </a:rPr>
              <a:t>Academic Skills (34%)</a:t>
            </a:r>
          </a:p>
          <a:p>
            <a:pPr marL="514350" indent="-514350">
              <a:buAutoNum type="arabicPeriod"/>
            </a:pPr>
            <a:r>
              <a:rPr lang="en-US" sz="3600" dirty="0">
                <a:solidFill>
                  <a:srgbClr val="FFFFFF"/>
                </a:solidFill>
              </a:rPr>
              <a:t>Family Support (25%)</a:t>
            </a:r>
          </a:p>
          <a:p>
            <a:pPr marL="514350" indent="-514350">
              <a:buAutoNum type="arabicPeriod"/>
            </a:pPr>
            <a:r>
              <a:rPr lang="en-US" sz="3600" dirty="0">
                <a:solidFill>
                  <a:srgbClr val="FFFFFF"/>
                </a:solidFill>
              </a:rPr>
              <a:t>Financial Aid (19%)</a:t>
            </a:r>
          </a:p>
          <a:p>
            <a:pPr marL="514350" indent="-514350">
              <a:buAutoNum type="arabicPeriod"/>
            </a:pPr>
            <a:r>
              <a:rPr lang="en-US" sz="3600" dirty="0">
                <a:solidFill>
                  <a:srgbClr val="FFFFFF"/>
                </a:solidFill>
              </a:rPr>
              <a:t>Support from faculty (17%)</a:t>
            </a:r>
          </a:p>
          <a:p>
            <a:pPr marL="514350" indent="-514350">
              <a:buFont typeface="Arial" panose="020B0604020202020204" pitchFamily="34" charset="0"/>
              <a:buAutoNum type="arabicPeriod"/>
            </a:pPr>
            <a:r>
              <a:rPr lang="en-US" sz="3600" dirty="0">
                <a:solidFill>
                  <a:srgbClr val="FFFFFF"/>
                </a:solidFill>
              </a:rPr>
              <a:t>Academic advising (5%)</a:t>
            </a:r>
          </a:p>
          <a:p>
            <a:pPr marL="0" indent="0">
              <a:buNone/>
            </a:pPr>
            <a:endParaRPr lang="en-US" sz="3600" dirty="0">
              <a:solidFill>
                <a:srgbClr val="FFFFFF"/>
              </a:solidFill>
            </a:endParaRPr>
          </a:p>
          <a:p>
            <a:pPr marL="514350" indent="-514350">
              <a:buAutoNum type="arabicPeriod"/>
            </a:pPr>
            <a:endParaRPr lang="en-US" sz="3600" dirty="0">
              <a:solidFill>
                <a:srgbClr val="FFFFFF"/>
              </a:solidFill>
            </a:endParaRPr>
          </a:p>
          <a:p>
            <a:pPr marL="514350" indent="-514350">
              <a:buAutoNum type="arabicPeriod"/>
            </a:pPr>
            <a:endParaRPr lang="en-US" sz="3600" dirty="0">
              <a:solidFill>
                <a:srgbClr val="FFFFFF"/>
              </a:solidFill>
            </a:endParaRPr>
          </a:p>
          <a:p>
            <a:endParaRPr lang="en-US" sz="2400" dirty="0">
              <a:solidFill>
                <a:srgbClr val="FFFFFF"/>
              </a:solidFill>
            </a:endParaRPr>
          </a:p>
        </p:txBody>
      </p:sp>
      <p:sp>
        <p:nvSpPr>
          <p:cNvPr id="4" name="Content Placeholder 3">
            <a:extLst>
              <a:ext uri="{FF2B5EF4-FFF2-40B4-BE49-F238E27FC236}">
                <a16:creationId xmlns:a16="http://schemas.microsoft.com/office/drawing/2014/main" id="{2CCE449E-7EC4-4C48-A7D3-35258BFE5403}"/>
              </a:ext>
            </a:extLst>
          </p:cNvPr>
          <p:cNvSpPr>
            <a:spLocks noGrp="1"/>
          </p:cNvSpPr>
          <p:nvPr>
            <p:ph sz="half" idx="2"/>
          </p:nvPr>
        </p:nvSpPr>
        <p:spPr>
          <a:xfrm>
            <a:off x="5754029" y="1946305"/>
            <a:ext cx="6437971" cy="4230658"/>
          </a:xfrm>
        </p:spPr>
        <p:txBody>
          <a:bodyPr>
            <a:normAutofit lnSpcReduction="10000"/>
          </a:bodyPr>
          <a:lstStyle/>
          <a:p>
            <a:pPr marL="0" indent="0">
              <a:buNone/>
            </a:pPr>
            <a:r>
              <a:rPr lang="en-US" sz="3600" b="1" dirty="0">
                <a:solidFill>
                  <a:srgbClr val="FFFFFF"/>
                </a:solidFill>
              </a:rPr>
              <a:t>Top Barriers:</a:t>
            </a:r>
          </a:p>
          <a:p>
            <a:pPr marL="0" indent="0">
              <a:buNone/>
            </a:pPr>
            <a:endParaRPr lang="en-US" sz="3600" dirty="0">
              <a:solidFill>
                <a:srgbClr val="FFFFFF"/>
              </a:solidFill>
            </a:endParaRPr>
          </a:p>
          <a:p>
            <a:pPr marL="742950" indent="-742950">
              <a:buFont typeface="Arial" panose="020B0604020202020204" pitchFamily="34" charset="0"/>
              <a:buAutoNum type="arabicPeriod"/>
            </a:pPr>
            <a:r>
              <a:rPr lang="en-US" sz="3600" dirty="0">
                <a:solidFill>
                  <a:srgbClr val="FFFFFF"/>
                </a:solidFill>
              </a:rPr>
              <a:t>Full Time Job (17%)</a:t>
            </a:r>
          </a:p>
          <a:p>
            <a:pPr marL="742950" indent="-742950">
              <a:buFont typeface="Arial" panose="020B0604020202020204" pitchFamily="34" charset="0"/>
              <a:buAutoNum type="arabicPeriod"/>
            </a:pPr>
            <a:r>
              <a:rPr lang="en-US" sz="3600" dirty="0">
                <a:solidFill>
                  <a:srgbClr val="FFFFFF"/>
                </a:solidFill>
              </a:rPr>
              <a:t>Mental Health Issues (17%)</a:t>
            </a:r>
          </a:p>
          <a:p>
            <a:pPr marL="742950" indent="-742950">
              <a:buAutoNum type="arabicPeriod"/>
            </a:pPr>
            <a:r>
              <a:rPr lang="en-US" sz="3600" dirty="0">
                <a:solidFill>
                  <a:srgbClr val="FFFFFF"/>
                </a:solidFill>
              </a:rPr>
              <a:t>Family Responsibilities (16%)</a:t>
            </a:r>
          </a:p>
          <a:p>
            <a:pPr marL="742950" indent="-742950">
              <a:buAutoNum type="arabicPeriod"/>
            </a:pPr>
            <a:r>
              <a:rPr lang="en-US" sz="3600" dirty="0">
                <a:solidFill>
                  <a:srgbClr val="FFFFFF"/>
                </a:solidFill>
              </a:rPr>
              <a:t>Course difficulty (12%)</a:t>
            </a:r>
          </a:p>
          <a:p>
            <a:pPr marL="742950" indent="-742950">
              <a:buAutoNum type="arabicPeriod"/>
            </a:pPr>
            <a:r>
              <a:rPr lang="en-US" sz="3600" dirty="0">
                <a:solidFill>
                  <a:srgbClr val="FFFFFF"/>
                </a:solidFill>
              </a:rPr>
              <a:t>Part-time Job (10%)</a:t>
            </a:r>
          </a:p>
          <a:p>
            <a:pPr marL="0" indent="0">
              <a:buNone/>
            </a:pPr>
            <a:endParaRPr lang="en-US" sz="2400" dirty="0">
              <a:solidFill>
                <a:srgbClr val="FFFFFF"/>
              </a:solidFill>
            </a:endParaRPr>
          </a:p>
        </p:txBody>
      </p:sp>
    </p:spTree>
    <p:extLst>
      <p:ext uri="{BB962C8B-B14F-4D97-AF65-F5344CB8AC3E}">
        <p14:creationId xmlns:p14="http://schemas.microsoft.com/office/powerpoint/2010/main" val="49408204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6">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321732"/>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in graduation gowns&#10;&#10;Description automatically generated with medium confidence">
            <a:extLst>
              <a:ext uri="{FF2B5EF4-FFF2-40B4-BE49-F238E27FC236}">
                <a16:creationId xmlns:a16="http://schemas.microsoft.com/office/drawing/2014/main" id="{457170C5-CF29-FE42-A063-E903A965DFB9}"/>
              </a:ext>
            </a:extLst>
          </p:cNvPr>
          <p:cNvPicPr>
            <a:picLocks noChangeAspect="1"/>
          </p:cNvPicPr>
          <p:nvPr/>
        </p:nvPicPr>
        <p:blipFill>
          <a:blip r:embed="rId3"/>
          <a:stretch>
            <a:fillRect/>
          </a:stretch>
        </p:blipFill>
        <p:spPr>
          <a:xfrm>
            <a:off x="600550" y="549714"/>
            <a:ext cx="6512298" cy="3646887"/>
          </a:xfrm>
          <a:prstGeom prst="rect">
            <a:avLst/>
          </a:prstGeom>
        </p:spPr>
      </p:pic>
      <p:sp>
        <p:nvSpPr>
          <p:cNvPr id="23" name="Rectangle 1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0891"/>
            <a:ext cx="7058307" cy="1964266"/>
          </a:xfrm>
          <a:prstGeom prst="rect">
            <a:avLst/>
          </a:prstGeom>
          <a:solidFill>
            <a:srgbClr val="2A4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02074B-AFBB-014B-BA15-79E370B7860C}"/>
              </a:ext>
            </a:extLst>
          </p:cNvPr>
          <p:cNvSpPr>
            <a:spLocks noGrp="1"/>
          </p:cNvSpPr>
          <p:nvPr>
            <p:ph type="title"/>
          </p:nvPr>
        </p:nvSpPr>
        <p:spPr>
          <a:xfrm>
            <a:off x="524256" y="4765963"/>
            <a:ext cx="6594189" cy="1625210"/>
          </a:xfrm>
        </p:spPr>
        <p:txBody>
          <a:bodyPr>
            <a:normAutofit/>
          </a:bodyPr>
          <a:lstStyle/>
          <a:p>
            <a:r>
              <a:rPr lang="en-US" b="1">
                <a:solidFill>
                  <a:srgbClr val="FFFFFF"/>
                </a:solidFill>
                <a:latin typeface="Optima" panose="02000503060000020004" pitchFamily="2" charset="0"/>
              </a:rPr>
              <a:t>Recommendations from Seniors</a:t>
            </a:r>
          </a:p>
        </p:txBody>
      </p:sp>
      <p:sp>
        <p:nvSpPr>
          <p:cNvPr id="21" name="Rectangle 2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8288993-1363-CF47-BA18-767DF402A06B}"/>
              </a:ext>
            </a:extLst>
          </p:cNvPr>
          <p:cNvSpPr>
            <a:spLocks noGrp="1"/>
          </p:cNvSpPr>
          <p:nvPr>
            <p:ph idx="1"/>
          </p:nvPr>
        </p:nvSpPr>
        <p:spPr>
          <a:xfrm>
            <a:off x="7657219" y="321732"/>
            <a:ext cx="4205597" cy="6069441"/>
          </a:xfrm>
        </p:spPr>
        <p:txBody>
          <a:bodyPr anchor="ctr">
            <a:normAutofit/>
          </a:bodyPr>
          <a:lstStyle/>
          <a:p>
            <a:endParaRPr lang="en-US" dirty="0">
              <a:solidFill>
                <a:srgbClr val="FFFFFF"/>
              </a:solidFill>
            </a:endParaRPr>
          </a:p>
          <a:p>
            <a:r>
              <a:rPr lang="en-US" dirty="0">
                <a:solidFill>
                  <a:srgbClr val="FFFFFF"/>
                </a:solidFill>
              </a:rPr>
              <a:t>See your advisor every semester</a:t>
            </a:r>
          </a:p>
          <a:p>
            <a:r>
              <a:rPr lang="en-US" dirty="0">
                <a:solidFill>
                  <a:srgbClr val="FFFFFF"/>
                </a:solidFill>
              </a:rPr>
              <a:t>Keep students engaged</a:t>
            </a:r>
          </a:p>
          <a:p>
            <a:r>
              <a:rPr lang="en-US" dirty="0">
                <a:solidFill>
                  <a:srgbClr val="FFFFFF"/>
                </a:solidFill>
              </a:rPr>
              <a:t>Change your major ASAP!</a:t>
            </a:r>
          </a:p>
          <a:p>
            <a:r>
              <a:rPr lang="en-US" dirty="0">
                <a:solidFill>
                  <a:srgbClr val="FFFFFF"/>
                </a:solidFill>
              </a:rPr>
              <a:t>Career advising</a:t>
            </a:r>
          </a:p>
          <a:p>
            <a:r>
              <a:rPr lang="en-US" dirty="0">
                <a:solidFill>
                  <a:srgbClr val="FFFFFF"/>
                </a:solidFill>
              </a:rPr>
              <a:t>More engagement with student organizations</a:t>
            </a:r>
          </a:p>
          <a:p>
            <a:r>
              <a:rPr lang="en-US" dirty="0">
                <a:solidFill>
                  <a:srgbClr val="FFFFFF"/>
                </a:solidFill>
              </a:rPr>
              <a:t>Get involved with faculty research</a:t>
            </a:r>
          </a:p>
          <a:p>
            <a:r>
              <a:rPr lang="en-US" dirty="0">
                <a:solidFill>
                  <a:srgbClr val="FFFFFF"/>
                </a:solidFill>
              </a:rPr>
              <a:t>Take advantage of all the resources available for students</a:t>
            </a:r>
          </a:p>
          <a:p>
            <a:pPr marL="457200" indent="-457200">
              <a:buClr>
                <a:schemeClr val="accent1"/>
              </a:buClr>
              <a:buFont typeface="Wingdings 3" charset="2"/>
              <a:buChar char=""/>
            </a:pPr>
            <a:endParaRPr lang="en-US" sz="2000" dirty="0">
              <a:solidFill>
                <a:srgbClr val="FFFFFF"/>
              </a:solidFill>
            </a:endParaRPr>
          </a:p>
          <a:p>
            <a:pPr lvl="2"/>
            <a:endParaRPr lang="en-US" dirty="0">
              <a:solidFill>
                <a:srgbClr val="FFFFFF"/>
              </a:solidFill>
              <a:latin typeface="Optima" panose="02000503060000020004" pitchFamily="2" charset="0"/>
            </a:endParaRPr>
          </a:p>
        </p:txBody>
      </p:sp>
    </p:spTree>
    <p:extLst>
      <p:ext uri="{BB962C8B-B14F-4D97-AF65-F5344CB8AC3E}">
        <p14:creationId xmlns:p14="http://schemas.microsoft.com/office/powerpoint/2010/main" val="2466764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198344-A29B-4CB5-9175-926D0E395B35}"/>
              </a:ext>
            </a:extLst>
          </p:cNvPr>
          <p:cNvSpPr>
            <a:spLocks noGrp="1"/>
          </p:cNvSpPr>
          <p:nvPr>
            <p:ph type="title"/>
          </p:nvPr>
        </p:nvSpPr>
        <p:spPr>
          <a:xfrm>
            <a:off x="4657346" y="329184"/>
            <a:ext cx="5262510" cy="1783080"/>
          </a:xfrm>
        </p:spPr>
        <p:txBody>
          <a:bodyPr anchor="b">
            <a:normAutofit/>
          </a:bodyPr>
          <a:lstStyle/>
          <a:p>
            <a:pPr algn="ctr"/>
            <a:r>
              <a:rPr lang="en-US" sz="5400" b="1" dirty="0"/>
              <a:t>Student Success Exercise</a:t>
            </a:r>
          </a:p>
        </p:txBody>
      </p:sp>
      <p:pic>
        <p:nvPicPr>
          <p:cNvPr id="5" name="Picture 4" descr="Large skydiving group mid-air">
            <a:extLst>
              <a:ext uri="{FF2B5EF4-FFF2-40B4-BE49-F238E27FC236}">
                <a16:creationId xmlns:a16="http://schemas.microsoft.com/office/drawing/2014/main" id="{30F227DD-7A1A-8018-7394-8E0024DF32C4}"/>
              </a:ext>
            </a:extLst>
          </p:cNvPr>
          <p:cNvPicPr>
            <a:picLocks noChangeAspect="1"/>
          </p:cNvPicPr>
          <p:nvPr/>
        </p:nvPicPr>
        <p:blipFill rotWithShape="1">
          <a:blip r:embed="rId2"/>
          <a:srcRect l="28003" r="26836"/>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08C8D9-E420-8601-F2CF-B0466850846B}"/>
              </a:ext>
            </a:extLst>
          </p:cNvPr>
          <p:cNvSpPr>
            <a:spLocks noGrp="1"/>
          </p:cNvSpPr>
          <p:nvPr>
            <p:ph idx="1"/>
          </p:nvPr>
        </p:nvSpPr>
        <p:spPr>
          <a:xfrm>
            <a:off x="4987636" y="2706623"/>
            <a:ext cx="6561236" cy="4026685"/>
          </a:xfrm>
        </p:spPr>
        <p:txBody>
          <a:bodyPr>
            <a:noAutofit/>
          </a:bodyPr>
          <a:lstStyle/>
          <a:p>
            <a:pPr marL="0" indent="0">
              <a:buNone/>
            </a:pPr>
            <a:r>
              <a:rPr lang="en-US" dirty="0"/>
              <a:t>Last week Discussion Board:</a:t>
            </a:r>
          </a:p>
          <a:p>
            <a:pPr marL="0" indent="0">
              <a:buNone/>
            </a:pPr>
            <a:r>
              <a:rPr lang="en-US" dirty="0"/>
              <a:t>-what challenges you have overcome to complete this course?</a:t>
            </a:r>
          </a:p>
          <a:p>
            <a:pPr marL="0" indent="0">
              <a:buNone/>
            </a:pPr>
            <a:r>
              <a:rPr lang="en-US" dirty="0"/>
              <a:t>-what contributed to your success in this course?</a:t>
            </a:r>
          </a:p>
          <a:p>
            <a:pPr marL="0" indent="0">
              <a:buNone/>
            </a:pPr>
            <a:r>
              <a:rPr lang="en-US" dirty="0"/>
              <a:t>-can you recommend some tips for student success for the next students?</a:t>
            </a:r>
          </a:p>
          <a:p>
            <a:pPr marL="0" indent="0">
              <a:buNone/>
            </a:pPr>
            <a:r>
              <a:rPr lang="en-US" dirty="0"/>
              <a:t>-what is a favorite takeaway from this course?</a:t>
            </a:r>
          </a:p>
        </p:txBody>
      </p:sp>
    </p:spTree>
    <p:extLst>
      <p:ext uri="{BB962C8B-B14F-4D97-AF65-F5344CB8AC3E}">
        <p14:creationId xmlns:p14="http://schemas.microsoft.com/office/powerpoint/2010/main" val="383988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Yellow question mark">
            <a:extLst>
              <a:ext uri="{FF2B5EF4-FFF2-40B4-BE49-F238E27FC236}">
                <a16:creationId xmlns:a16="http://schemas.microsoft.com/office/drawing/2014/main" id="{46C986FE-529D-0BCE-43B5-108F9833AAD8}"/>
              </a:ext>
            </a:extLst>
          </p:cNvPr>
          <p:cNvPicPr>
            <a:picLocks noChangeAspect="1"/>
          </p:cNvPicPr>
          <p:nvPr/>
        </p:nvPicPr>
        <p:blipFill rotWithShape="1">
          <a:blip r:embed="rId2"/>
          <a:srcRect b="6250"/>
          <a:stretch/>
        </p:blipFill>
        <p:spPr>
          <a:xfrm>
            <a:off x="20" y="10"/>
            <a:ext cx="12191980" cy="6857990"/>
          </a:xfrm>
          <a:prstGeom prst="rect">
            <a:avLst/>
          </a:prstGeom>
        </p:spPr>
      </p:pic>
      <p:sp>
        <p:nvSpPr>
          <p:cNvPr id="2" name="Title 1">
            <a:extLst>
              <a:ext uri="{FF2B5EF4-FFF2-40B4-BE49-F238E27FC236}">
                <a16:creationId xmlns:a16="http://schemas.microsoft.com/office/drawing/2014/main" id="{859AE4D6-5331-4045-A21E-5361B186C253}"/>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defTabSz="914400"/>
            <a:r>
              <a:rPr lang="en-US" sz="3600" dirty="0">
                <a:solidFill>
                  <a:schemeClr val="tx1">
                    <a:lumMod val="85000"/>
                    <a:lumOff val="15000"/>
                  </a:schemeClr>
                </a:solidFill>
                <a:latin typeface="Optima" panose="02000503060000020004" pitchFamily="2" charset="0"/>
              </a:rPr>
              <a:t>Questions?</a:t>
            </a:r>
          </a:p>
        </p:txBody>
      </p:sp>
    </p:spTree>
    <p:extLst>
      <p:ext uri="{BB962C8B-B14F-4D97-AF65-F5344CB8AC3E}">
        <p14:creationId xmlns:p14="http://schemas.microsoft.com/office/powerpoint/2010/main" val="147700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EB4A3-DFEB-7D82-D036-6F143E798E11}"/>
              </a:ext>
            </a:extLst>
          </p:cNvPr>
          <p:cNvSpPr>
            <a:spLocks noGrp="1"/>
          </p:cNvSpPr>
          <p:nvPr>
            <p:ph type="title"/>
          </p:nvPr>
        </p:nvSpPr>
        <p:spPr>
          <a:xfrm>
            <a:off x="761803" y="350196"/>
            <a:ext cx="4646904" cy="1624520"/>
          </a:xfrm>
        </p:spPr>
        <p:txBody>
          <a:bodyPr anchor="ctr">
            <a:normAutofit/>
          </a:bodyPr>
          <a:lstStyle/>
          <a:p>
            <a:r>
              <a:rPr lang="en-US" sz="4000" b="1" dirty="0"/>
              <a:t>What is Student Success?</a:t>
            </a:r>
          </a:p>
        </p:txBody>
      </p:sp>
      <p:sp>
        <p:nvSpPr>
          <p:cNvPr id="3" name="Content Placeholder 2">
            <a:extLst>
              <a:ext uri="{FF2B5EF4-FFF2-40B4-BE49-F238E27FC236}">
                <a16:creationId xmlns:a16="http://schemas.microsoft.com/office/drawing/2014/main" id="{30215B35-A962-8B55-D1E5-CDEBCBFA65A4}"/>
              </a:ext>
            </a:extLst>
          </p:cNvPr>
          <p:cNvSpPr>
            <a:spLocks noGrp="1"/>
          </p:cNvSpPr>
          <p:nvPr>
            <p:ph idx="1"/>
          </p:nvPr>
        </p:nvSpPr>
        <p:spPr>
          <a:xfrm>
            <a:off x="484910" y="1974716"/>
            <a:ext cx="4923798" cy="4533088"/>
          </a:xfrm>
        </p:spPr>
        <p:txBody>
          <a:bodyPr anchor="ctr">
            <a:noAutofit/>
          </a:bodyPr>
          <a:lstStyle/>
          <a:p>
            <a:pPr marL="0" indent="0">
              <a:buNone/>
            </a:pPr>
            <a:r>
              <a:rPr lang="en-US" sz="3200" dirty="0"/>
              <a:t>The purpose of our project is to reveal the meaning and components of student success from existing research as well as students’ perceptions on the top factors that contribute to or hinder their success in a Sociology program. </a:t>
            </a:r>
          </a:p>
        </p:txBody>
      </p:sp>
      <p:pic>
        <p:nvPicPr>
          <p:cNvPr id="5" name="Picture 4" descr="Glasses on top of a book">
            <a:extLst>
              <a:ext uri="{FF2B5EF4-FFF2-40B4-BE49-F238E27FC236}">
                <a16:creationId xmlns:a16="http://schemas.microsoft.com/office/drawing/2014/main" id="{D93DF11B-2E97-865B-731D-83409AA6116F}"/>
              </a:ext>
            </a:extLst>
          </p:cNvPr>
          <p:cNvPicPr>
            <a:picLocks noChangeAspect="1"/>
          </p:cNvPicPr>
          <p:nvPr/>
        </p:nvPicPr>
        <p:blipFill rotWithShape="1">
          <a:blip r:embed="rId2"/>
          <a:srcRect l="7856" r="33188" b="-1"/>
          <a:stretch/>
        </p:blipFill>
        <p:spPr>
          <a:xfrm>
            <a:off x="6096000" y="1"/>
            <a:ext cx="6102825" cy="6858000"/>
          </a:xfrm>
          <a:prstGeom prst="rect">
            <a:avLst/>
          </a:prstGeom>
        </p:spPr>
      </p:pic>
    </p:spTree>
    <p:extLst>
      <p:ext uri="{BB962C8B-B14F-4D97-AF65-F5344CB8AC3E}">
        <p14:creationId xmlns:p14="http://schemas.microsoft.com/office/powerpoint/2010/main" val="14854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sky, person, outdoor&#10;&#10;Description automatically generated">
            <a:extLst>
              <a:ext uri="{FF2B5EF4-FFF2-40B4-BE49-F238E27FC236}">
                <a16:creationId xmlns:a16="http://schemas.microsoft.com/office/drawing/2014/main" id="{1977BFB4-9AB0-544F-B12C-9D48BDBE6319}"/>
              </a:ext>
            </a:extLst>
          </p:cNvPr>
          <p:cNvPicPr>
            <a:picLocks noChangeAspect="1"/>
          </p:cNvPicPr>
          <p:nvPr/>
        </p:nvPicPr>
        <p:blipFill>
          <a:blip r:embed="rId2"/>
          <a:stretch>
            <a:fillRect/>
          </a:stretch>
        </p:blipFill>
        <p:spPr>
          <a:xfrm>
            <a:off x="3086334" y="1709893"/>
            <a:ext cx="6019331" cy="3009665"/>
          </a:xfrm>
          <a:prstGeom prst="rect">
            <a:avLst/>
          </a:prstGeom>
          <a:effectLst/>
        </p:spPr>
      </p:pic>
      <p:sp>
        <p:nvSpPr>
          <p:cNvPr id="3" name="TextBox 2">
            <a:extLst>
              <a:ext uri="{FF2B5EF4-FFF2-40B4-BE49-F238E27FC236}">
                <a16:creationId xmlns:a16="http://schemas.microsoft.com/office/drawing/2014/main" id="{EBAEF9DE-8AC0-9E45-B0B2-99B62A70666E}"/>
              </a:ext>
            </a:extLst>
          </p:cNvPr>
          <p:cNvSpPr txBox="1"/>
          <p:nvPr/>
        </p:nvSpPr>
        <p:spPr>
          <a:xfrm>
            <a:off x="540327" y="401782"/>
            <a:ext cx="3422073" cy="954107"/>
          </a:xfrm>
          <a:prstGeom prst="rect">
            <a:avLst/>
          </a:prstGeom>
          <a:noFill/>
        </p:spPr>
        <p:txBody>
          <a:bodyPr wrap="square" rtlCol="0">
            <a:spAutoFit/>
          </a:bodyPr>
          <a:lstStyle/>
          <a:p>
            <a:pPr algn="ctr"/>
            <a:r>
              <a:rPr lang="en-US" sz="2800" dirty="0"/>
              <a:t>Inside and Outside the Classroom</a:t>
            </a:r>
          </a:p>
        </p:txBody>
      </p:sp>
      <p:sp>
        <p:nvSpPr>
          <p:cNvPr id="4" name="TextBox 3">
            <a:extLst>
              <a:ext uri="{FF2B5EF4-FFF2-40B4-BE49-F238E27FC236}">
                <a16:creationId xmlns:a16="http://schemas.microsoft.com/office/drawing/2014/main" id="{5D7B8787-1F88-5543-B3FF-7B886E40B8A9}"/>
              </a:ext>
            </a:extLst>
          </p:cNvPr>
          <p:cNvSpPr txBox="1"/>
          <p:nvPr/>
        </p:nvSpPr>
        <p:spPr>
          <a:xfrm>
            <a:off x="4364182" y="595745"/>
            <a:ext cx="3657600" cy="523220"/>
          </a:xfrm>
          <a:prstGeom prst="rect">
            <a:avLst/>
          </a:prstGeom>
          <a:noFill/>
        </p:spPr>
        <p:txBody>
          <a:bodyPr wrap="square" rtlCol="0">
            <a:spAutoFit/>
          </a:bodyPr>
          <a:lstStyle/>
          <a:p>
            <a:r>
              <a:rPr lang="en-US" sz="2800" dirty="0"/>
              <a:t>Advising &amp; Mentoring</a:t>
            </a:r>
          </a:p>
        </p:txBody>
      </p:sp>
      <p:sp>
        <p:nvSpPr>
          <p:cNvPr id="5" name="TextBox 4">
            <a:extLst>
              <a:ext uri="{FF2B5EF4-FFF2-40B4-BE49-F238E27FC236}">
                <a16:creationId xmlns:a16="http://schemas.microsoft.com/office/drawing/2014/main" id="{9024A3DE-E8B2-6C44-B766-73E28A3B245D}"/>
              </a:ext>
            </a:extLst>
          </p:cNvPr>
          <p:cNvSpPr txBox="1"/>
          <p:nvPr/>
        </p:nvSpPr>
        <p:spPr>
          <a:xfrm>
            <a:off x="387927" y="2632364"/>
            <a:ext cx="2452255" cy="954107"/>
          </a:xfrm>
          <a:prstGeom prst="rect">
            <a:avLst/>
          </a:prstGeom>
          <a:noFill/>
        </p:spPr>
        <p:txBody>
          <a:bodyPr wrap="square" rtlCol="0">
            <a:spAutoFit/>
          </a:bodyPr>
          <a:lstStyle/>
          <a:p>
            <a:r>
              <a:rPr lang="en-US" sz="2800" dirty="0"/>
              <a:t>Undergraduate</a:t>
            </a:r>
          </a:p>
          <a:p>
            <a:r>
              <a:rPr lang="en-US" sz="2800" dirty="0"/>
              <a:t>Research</a:t>
            </a:r>
          </a:p>
        </p:txBody>
      </p:sp>
      <p:sp>
        <p:nvSpPr>
          <p:cNvPr id="6" name="TextBox 5">
            <a:extLst>
              <a:ext uri="{FF2B5EF4-FFF2-40B4-BE49-F238E27FC236}">
                <a16:creationId xmlns:a16="http://schemas.microsoft.com/office/drawing/2014/main" id="{7B09E911-E977-C141-BB12-43B100D75524}"/>
              </a:ext>
            </a:extLst>
          </p:cNvPr>
          <p:cNvSpPr txBox="1"/>
          <p:nvPr/>
        </p:nvSpPr>
        <p:spPr>
          <a:xfrm>
            <a:off x="8520545" y="568036"/>
            <a:ext cx="3269673" cy="523220"/>
          </a:xfrm>
          <a:prstGeom prst="rect">
            <a:avLst/>
          </a:prstGeom>
          <a:noFill/>
        </p:spPr>
        <p:txBody>
          <a:bodyPr wrap="square" rtlCol="0">
            <a:spAutoFit/>
          </a:bodyPr>
          <a:lstStyle/>
          <a:p>
            <a:r>
              <a:rPr lang="en-US" sz="2800" dirty="0"/>
              <a:t>Experiential Learning</a:t>
            </a:r>
          </a:p>
        </p:txBody>
      </p:sp>
      <p:sp>
        <p:nvSpPr>
          <p:cNvPr id="7" name="TextBox 6">
            <a:extLst>
              <a:ext uri="{FF2B5EF4-FFF2-40B4-BE49-F238E27FC236}">
                <a16:creationId xmlns:a16="http://schemas.microsoft.com/office/drawing/2014/main" id="{11A67E75-0579-6A42-A6F3-995AA2F9787C}"/>
              </a:ext>
            </a:extLst>
          </p:cNvPr>
          <p:cNvSpPr txBox="1"/>
          <p:nvPr/>
        </p:nvSpPr>
        <p:spPr>
          <a:xfrm>
            <a:off x="9531927" y="2632364"/>
            <a:ext cx="2258291" cy="954107"/>
          </a:xfrm>
          <a:prstGeom prst="rect">
            <a:avLst/>
          </a:prstGeom>
          <a:noFill/>
        </p:spPr>
        <p:txBody>
          <a:bodyPr wrap="square" rtlCol="0">
            <a:spAutoFit/>
          </a:bodyPr>
          <a:lstStyle/>
          <a:p>
            <a:r>
              <a:rPr lang="en-US" sz="2800" dirty="0"/>
              <a:t>High Impact Practices</a:t>
            </a:r>
          </a:p>
        </p:txBody>
      </p:sp>
      <p:sp>
        <p:nvSpPr>
          <p:cNvPr id="8" name="TextBox 7">
            <a:extLst>
              <a:ext uri="{FF2B5EF4-FFF2-40B4-BE49-F238E27FC236}">
                <a16:creationId xmlns:a16="http://schemas.microsoft.com/office/drawing/2014/main" id="{87A12981-1365-624A-B61D-E28FF9D62EEE}"/>
              </a:ext>
            </a:extLst>
          </p:cNvPr>
          <p:cNvSpPr txBox="1"/>
          <p:nvPr/>
        </p:nvSpPr>
        <p:spPr>
          <a:xfrm>
            <a:off x="387927" y="4862946"/>
            <a:ext cx="3117273" cy="1384995"/>
          </a:xfrm>
          <a:prstGeom prst="rect">
            <a:avLst/>
          </a:prstGeom>
          <a:noFill/>
        </p:spPr>
        <p:txBody>
          <a:bodyPr wrap="square" rtlCol="0">
            <a:spAutoFit/>
          </a:bodyPr>
          <a:lstStyle/>
          <a:p>
            <a:r>
              <a:rPr lang="en-US" sz="2800" dirty="0"/>
              <a:t>Student Success Tools &amp;</a:t>
            </a:r>
          </a:p>
          <a:p>
            <a:r>
              <a:rPr lang="en-US" sz="2800" dirty="0"/>
              <a:t>Curricular Materials</a:t>
            </a:r>
          </a:p>
        </p:txBody>
      </p:sp>
      <p:sp>
        <p:nvSpPr>
          <p:cNvPr id="10" name="TextBox 9">
            <a:extLst>
              <a:ext uri="{FF2B5EF4-FFF2-40B4-BE49-F238E27FC236}">
                <a16:creationId xmlns:a16="http://schemas.microsoft.com/office/drawing/2014/main" id="{2D6C9E66-9236-154E-8B15-F6B4B56C4F15}"/>
              </a:ext>
            </a:extLst>
          </p:cNvPr>
          <p:cNvSpPr txBox="1"/>
          <p:nvPr/>
        </p:nvSpPr>
        <p:spPr>
          <a:xfrm>
            <a:off x="8021782" y="5148107"/>
            <a:ext cx="4045527" cy="954107"/>
          </a:xfrm>
          <a:prstGeom prst="rect">
            <a:avLst/>
          </a:prstGeom>
          <a:noFill/>
        </p:spPr>
        <p:txBody>
          <a:bodyPr wrap="square" rtlCol="0">
            <a:spAutoFit/>
          </a:bodyPr>
          <a:lstStyle/>
          <a:p>
            <a:pPr algn="ctr"/>
            <a:r>
              <a:rPr lang="en-US" sz="2800" dirty="0"/>
              <a:t>Professional Development of Faculty</a:t>
            </a:r>
          </a:p>
        </p:txBody>
      </p:sp>
      <p:sp>
        <p:nvSpPr>
          <p:cNvPr id="11" name="TextBox 10">
            <a:extLst>
              <a:ext uri="{FF2B5EF4-FFF2-40B4-BE49-F238E27FC236}">
                <a16:creationId xmlns:a16="http://schemas.microsoft.com/office/drawing/2014/main" id="{54C0BA6B-5F72-9440-92B4-40A7CBF72EFF}"/>
              </a:ext>
            </a:extLst>
          </p:cNvPr>
          <p:cNvSpPr txBox="1"/>
          <p:nvPr/>
        </p:nvSpPr>
        <p:spPr>
          <a:xfrm>
            <a:off x="7536873" y="6533102"/>
            <a:ext cx="4544291" cy="369332"/>
          </a:xfrm>
          <a:prstGeom prst="rect">
            <a:avLst/>
          </a:prstGeom>
          <a:noFill/>
        </p:spPr>
        <p:txBody>
          <a:bodyPr wrap="square" rtlCol="0">
            <a:spAutoFit/>
          </a:bodyPr>
          <a:lstStyle/>
          <a:p>
            <a:r>
              <a:rPr lang="en-US" i="1" dirty="0"/>
              <a:t>USG Guidelines 2022</a:t>
            </a:r>
          </a:p>
        </p:txBody>
      </p:sp>
      <p:sp>
        <p:nvSpPr>
          <p:cNvPr id="12" name="TextBox 11">
            <a:extLst>
              <a:ext uri="{FF2B5EF4-FFF2-40B4-BE49-F238E27FC236}">
                <a16:creationId xmlns:a16="http://schemas.microsoft.com/office/drawing/2014/main" id="{2893EB2E-384E-3A48-B144-89DCE55829CA}"/>
              </a:ext>
            </a:extLst>
          </p:cNvPr>
          <p:cNvSpPr txBox="1"/>
          <p:nvPr/>
        </p:nvSpPr>
        <p:spPr>
          <a:xfrm>
            <a:off x="4059382" y="5148107"/>
            <a:ext cx="3186545" cy="523220"/>
          </a:xfrm>
          <a:prstGeom prst="rect">
            <a:avLst/>
          </a:prstGeom>
          <a:noFill/>
        </p:spPr>
        <p:txBody>
          <a:bodyPr wrap="square" rtlCol="0">
            <a:spAutoFit/>
          </a:bodyPr>
          <a:lstStyle/>
          <a:p>
            <a:r>
              <a:rPr lang="en-US" sz="2800" dirty="0"/>
              <a:t>Career Success</a:t>
            </a:r>
          </a:p>
        </p:txBody>
      </p:sp>
    </p:spTree>
    <p:extLst>
      <p:ext uri="{BB962C8B-B14F-4D97-AF65-F5344CB8AC3E}">
        <p14:creationId xmlns:p14="http://schemas.microsoft.com/office/powerpoint/2010/main" val="88022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e 115">
            <a:extLst>
              <a:ext uri="{FF2B5EF4-FFF2-40B4-BE49-F238E27FC236}">
                <a16:creationId xmlns:a16="http://schemas.microsoft.com/office/drawing/2014/main" id="{22B23A21-BB94-4840-BD81-F641E2552EDC}"/>
              </a:ext>
            </a:extLst>
          </p:cNvPr>
          <p:cNvGrpSpPr/>
          <p:nvPr/>
        </p:nvGrpSpPr>
        <p:grpSpPr>
          <a:xfrm>
            <a:off x="2916352" y="241354"/>
            <a:ext cx="5952828" cy="6375291"/>
            <a:chOff x="1562398" y="1076659"/>
            <a:chExt cx="5080236" cy="5679632"/>
          </a:xfrm>
        </p:grpSpPr>
        <p:sp>
          <p:nvSpPr>
            <p:cNvPr id="23" name="Ellipse 22">
              <a:extLst>
                <a:ext uri="{FF2B5EF4-FFF2-40B4-BE49-F238E27FC236}">
                  <a16:creationId xmlns:a16="http://schemas.microsoft.com/office/drawing/2014/main" id="{4661E88E-7568-478F-A7A6-1BC9376AAEB5}"/>
                </a:ext>
              </a:extLst>
            </p:cNvPr>
            <p:cNvSpPr/>
            <p:nvPr/>
          </p:nvSpPr>
          <p:spPr>
            <a:xfrm>
              <a:off x="3006221" y="2334894"/>
              <a:ext cx="2203086" cy="2812422"/>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6" name="Ellipse 25">
              <a:extLst>
                <a:ext uri="{FF2B5EF4-FFF2-40B4-BE49-F238E27FC236}">
                  <a16:creationId xmlns:a16="http://schemas.microsoft.com/office/drawing/2014/main" id="{5D2FB066-41C9-46C4-8368-6905B41C48E6}"/>
                </a:ext>
              </a:extLst>
            </p:cNvPr>
            <p:cNvSpPr/>
            <p:nvPr/>
          </p:nvSpPr>
          <p:spPr>
            <a:xfrm>
              <a:off x="2219326" y="1917164"/>
              <a:ext cx="3752850" cy="38878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2" name="Groupe 21">
              <a:extLst>
                <a:ext uri="{FF2B5EF4-FFF2-40B4-BE49-F238E27FC236}">
                  <a16:creationId xmlns:a16="http://schemas.microsoft.com/office/drawing/2014/main" id="{C6B21A90-29F1-4768-B985-9D7EF97D27B0}"/>
                </a:ext>
              </a:extLst>
            </p:cNvPr>
            <p:cNvGrpSpPr/>
            <p:nvPr/>
          </p:nvGrpSpPr>
          <p:grpSpPr>
            <a:xfrm>
              <a:off x="3111218" y="4720036"/>
              <a:ext cx="2001316" cy="2036255"/>
              <a:chOff x="3916111" y="4065663"/>
              <a:chExt cx="2001316" cy="2036255"/>
            </a:xfrm>
          </p:grpSpPr>
          <p:sp>
            <p:nvSpPr>
              <p:cNvPr id="13" name="Ellipse 12">
                <a:extLst>
                  <a:ext uri="{FF2B5EF4-FFF2-40B4-BE49-F238E27FC236}">
                    <a16:creationId xmlns:a16="http://schemas.microsoft.com/office/drawing/2014/main" id="{3FB7A088-97FB-4350-A376-AF497FD39A3F}"/>
                  </a:ext>
                </a:extLst>
              </p:cNvPr>
              <p:cNvSpPr/>
              <p:nvPr/>
            </p:nvSpPr>
            <p:spPr>
              <a:xfrm>
                <a:off x="3994623" y="4125703"/>
                <a:ext cx="1922804" cy="1976215"/>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 name="Ellipse 5">
                <a:extLst>
                  <a:ext uri="{FF2B5EF4-FFF2-40B4-BE49-F238E27FC236}">
                    <a16:creationId xmlns:a16="http://schemas.microsoft.com/office/drawing/2014/main" id="{A1E48FA4-A3E3-4F15-B7D2-01A268241F3C}"/>
                  </a:ext>
                </a:extLst>
              </p:cNvPr>
              <p:cNvSpPr/>
              <p:nvPr/>
            </p:nvSpPr>
            <p:spPr>
              <a:xfrm>
                <a:off x="3916111" y="4065663"/>
                <a:ext cx="1922804" cy="1976215"/>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19" name="Groupe 18">
              <a:extLst>
                <a:ext uri="{FF2B5EF4-FFF2-40B4-BE49-F238E27FC236}">
                  <a16:creationId xmlns:a16="http://schemas.microsoft.com/office/drawing/2014/main" id="{F2E0B447-93FB-4B30-8B2E-A28CF2E0F5D7}"/>
                </a:ext>
              </a:extLst>
            </p:cNvPr>
            <p:cNvGrpSpPr/>
            <p:nvPr/>
          </p:nvGrpSpPr>
          <p:grpSpPr>
            <a:xfrm>
              <a:off x="4641318" y="3768771"/>
              <a:ext cx="2001316" cy="2036255"/>
              <a:chOff x="5566517" y="3390186"/>
              <a:chExt cx="2001316" cy="2036255"/>
            </a:xfrm>
          </p:grpSpPr>
          <p:sp>
            <p:nvSpPr>
              <p:cNvPr id="12" name="Ellipse 11">
                <a:extLst>
                  <a:ext uri="{FF2B5EF4-FFF2-40B4-BE49-F238E27FC236}">
                    <a16:creationId xmlns:a16="http://schemas.microsoft.com/office/drawing/2014/main" id="{7D37E71D-2283-47F4-921E-5E4866DB6AD9}"/>
                  </a:ext>
                </a:extLst>
              </p:cNvPr>
              <p:cNvSpPr/>
              <p:nvPr/>
            </p:nvSpPr>
            <p:spPr>
              <a:xfrm>
                <a:off x="5645029" y="3450226"/>
                <a:ext cx="1922804" cy="1976215"/>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Ellipse 8">
                <a:extLst>
                  <a:ext uri="{FF2B5EF4-FFF2-40B4-BE49-F238E27FC236}">
                    <a16:creationId xmlns:a16="http://schemas.microsoft.com/office/drawing/2014/main" id="{9649DBEB-34A0-4FD6-8896-356A329243C4}"/>
                  </a:ext>
                </a:extLst>
              </p:cNvPr>
              <p:cNvSpPr/>
              <p:nvPr/>
            </p:nvSpPr>
            <p:spPr>
              <a:xfrm>
                <a:off x="5566517" y="3390186"/>
                <a:ext cx="1922804" cy="197621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18" name="Groupe 17">
              <a:extLst>
                <a:ext uri="{FF2B5EF4-FFF2-40B4-BE49-F238E27FC236}">
                  <a16:creationId xmlns:a16="http://schemas.microsoft.com/office/drawing/2014/main" id="{438C0375-9479-4D65-AF46-CCA041075DD9}"/>
                </a:ext>
              </a:extLst>
            </p:cNvPr>
            <p:cNvGrpSpPr/>
            <p:nvPr/>
          </p:nvGrpSpPr>
          <p:grpSpPr>
            <a:xfrm>
              <a:off x="4626089" y="1965655"/>
              <a:ext cx="2001316" cy="2036255"/>
              <a:chOff x="5780161" y="1427504"/>
              <a:chExt cx="2001316" cy="2036255"/>
            </a:xfrm>
          </p:grpSpPr>
          <p:sp>
            <p:nvSpPr>
              <p:cNvPr id="11" name="Ellipse 10">
                <a:extLst>
                  <a:ext uri="{FF2B5EF4-FFF2-40B4-BE49-F238E27FC236}">
                    <a16:creationId xmlns:a16="http://schemas.microsoft.com/office/drawing/2014/main" id="{87AD9215-3532-4F09-A94D-7483791DBA90}"/>
                  </a:ext>
                </a:extLst>
              </p:cNvPr>
              <p:cNvSpPr/>
              <p:nvPr/>
            </p:nvSpPr>
            <p:spPr>
              <a:xfrm>
                <a:off x="5858673" y="1487544"/>
                <a:ext cx="1922804" cy="1976215"/>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Ellipse 3">
                <a:extLst>
                  <a:ext uri="{FF2B5EF4-FFF2-40B4-BE49-F238E27FC236}">
                    <a16:creationId xmlns:a16="http://schemas.microsoft.com/office/drawing/2014/main" id="{23590251-8D24-4A04-88F1-F2B4354A5988}"/>
                  </a:ext>
                </a:extLst>
              </p:cNvPr>
              <p:cNvSpPr/>
              <p:nvPr/>
            </p:nvSpPr>
            <p:spPr>
              <a:xfrm>
                <a:off x="5780161" y="1427504"/>
                <a:ext cx="1922804" cy="1976215"/>
              </a:xfrm>
              <a:prstGeom prst="ellipse">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17" name="Groupe 16">
              <a:extLst>
                <a:ext uri="{FF2B5EF4-FFF2-40B4-BE49-F238E27FC236}">
                  <a16:creationId xmlns:a16="http://schemas.microsoft.com/office/drawing/2014/main" id="{798714BC-9076-4E1D-B832-BD981EB6D3EB}"/>
                </a:ext>
              </a:extLst>
            </p:cNvPr>
            <p:cNvGrpSpPr/>
            <p:nvPr/>
          </p:nvGrpSpPr>
          <p:grpSpPr>
            <a:xfrm>
              <a:off x="3114633" y="1076659"/>
              <a:ext cx="2001316" cy="2036255"/>
              <a:chOff x="3948158" y="339694"/>
              <a:chExt cx="2001316" cy="2036255"/>
            </a:xfrm>
          </p:grpSpPr>
          <p:sp>
            <p:nvSpPr>
              <p:cNvPr id="10" name="Ellipse 9">
                <a:extLst>
                  <a:ext uri="{FF2B5EF4-FFF2-40B4-BE49-F238E27FC236}">
                    <a16:creationId xmlns:a16="http://schemas.microsoft.com/office/drawing/2014/main" id="{158C051A-B844-4B21-9784-60AC5C35BD30}"/>
                  </a:ext>
                </a:extLst>
              </p:cNvPr>
              <p:cNvSpPr/>
              <p:nvPr/>
            </p:nvSpPr>
            <p:spPr>
              <a:xfrm>
                <a:off x="4026670" y="399734"/>
                <a:ext cx="1922804" cy="1976215"/>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Ellipse 6">
                <a:extLst>
                  <a:ext uri="{FF2B5EF4-FFF2-40B4-BE49-F238E27FC236}">
                    <a16:creationId xmlns:a16="http://schemas.microsoft.com/office/drawing/2014/main" id="{87A60AE8-E89D-4724-910A-ACC890957C2F}"/>
                  </a:ext>
                </a:extLst>
              </p:cNvPr>
              <p:cNvSpPr/>
              <p:nvPr/>
            </p:nvSpPr>
            <p:spPr>
              <a:xfrm>
                <a:off x="3948158" y="339694"/>
                <a:ext cx="1922804" cy="1976215"/>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33" name="Groupe 32">
              <a:extLst>
                <a:ext uri="{FF2B5EF4-FFF2-40B4-BE49-F238E27FC236}">
                  <a16:creationId xmlns:a16="http://schemas.microsoft.com/office/drawing/2014/main" id="{E9D61B57-162C-47BB-9981-AFD0C70D17D3}"/>
                </a:ext>
              </a:extLst>
            </p:cNvPr>
            <p:cNvGrpSpPr/>
            <p:nvPr/>
          </p:nvGrpSpPr>
          <p:grpSpPr>
            <a:xfrm>
              <a:off x="1562398" y="1963344"/>
              <a:ext cx="2023718" cy="3878037"/>
              <a:chOff x="1562398" y="1963344"/>
              <a:chExt cx="2023718" cy="3878037"/>
            </a:xfrm>
          </p:grpSpPr>
          <p:grpSp>
            <p:nvGrpSpPr>
              <p:cNvPr id="25" name="Groupe 24">
                <a:extLst>
                  <a:ext uri="{FF2B5EF4-FFF2-40B4-BE49-F238E27FC236}">
                    <a16:creationId xmlns:a16="http://schemas.microsoft.com/office/drawing/2014/main" id="{D64A6CFA-3AAE-4F1F-BB42-7989AE80CB90}"/>
                  </a:ext>
                </a:extLst>
              </p:cNvPr>
              <p:cNvGrpSpPr/>
              <p:nvPr/>
            </p:nvGrpSpPr>
            <p:grpSpPr>
              <a:xfrm>
                <a:off x="1584800" y="1963344"/>
                <a:ext cx="2001316" cy="2036255"/>
                <a:chOff x="1930955" y="1877020"/>
                <a:chExt cx="2001316" cy="2036255"/>
              </a:xfrm>
            </p:grpSpPr>
            <p:sp>
              <p:nvSpPr>
                <p:cNvPr id="15" name="Ellipse 14">
                  <a:extLst>
                    <a:ext uri="{FF2B5EF4-FFF2-40B4-BE49-F238E27FC236}">
                      <a16:creationId xmlns:a16="http://schemas.microsoft.com/office/drawing/2014/main" id="{8FD3AD41-71E0-4AD8-99E5-555BD8484D25}"/>
                    </a:ext>
                  </a:extLst>
                </p:cNvPr>
                <p:cNvSpPr/>
                <p:nvPr/>
              </p:nvSpPr>
              <p:spPr>
                <a:xfrm>
                  <a:off x="2009467" y="1937060"/>
                  <a:ext cx="1922804" cy="1976215"/>
                </a:xfrm>
                <a:prstGeom prst="ellipse">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Ellipse 7">
                  <a:extLst>
                    <a:ext uri="{FF2B5EF4-FFF2-40B4-BE49-F238E27FC236}">
                      <a16:creationId xmlns:a16="http://schemas.microsoft.com/office/drawing/2014/main" id="{649B6318-EF7D-4BEA-8BC3-D09AE29D654B}"/>
                    </a:ext>
                  </a:extLst>
                </p:cNvPr>
                <p:cNvSpPr/>
                <p:nvPr/>
              </p:nvSpPr>
              <p:spPr>
                <a:xfrm>
                  <a:off x="1930955" y="1877020"/>
                  <a:ext cx="1922804" cy="1976215"/>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21" name="Groupe 20">
                <a:extLst>
                  <a:ext uri="{FF2B5EF4-FFF2-40B4-BE49-F238E27FC236}">
                    <a16:creationId xmlns:a16="http://schemas.microsoft.com/office/drawing/2014/main" id="{8B4D520A-D29E-4230-BCF7-361423093DEC}"/>
                  </a:ext>
                </a:extLst>
              </p:cNvPr>
              <p:cNvGrpSpPr/>
              <p:nvPr/>
            </p:nvGrpSpPr>
            <p:grpSpPr>
              <a:xfrm>
                <a:off x="1562398" y="3805126"/>
                <a:ext cx="2001316" cy="2036255"/>
                <a:chOff x="2183451" y="3304017"/>
                <a:chExt cx="2001316" cy="2036255"/>
              </a:xfrm>
            </p:grpSpPr>
            <p:sp>
              <p:nvSpPr>
                <p:cNvPr id="14" name="Ellipse 13">
                  <a:extLst>
                    <a:ext uri="{FF2B5EF4-FFF2-40B4-BE49-F238E27FC236}">
                      <a16:creationId xmlns:a16="http://schemas.microsoft.com/office/drawing/2014/main" id="{9DB5D5C7-CBB9-458E-833C-6830EDD7E059}"/>
                    </a:ext>
                  </a:extLst>
                </p:cNvPr>
                <p:cNvSpPr/>
                <p:nvPr/>
              </p:nvSpPr>
              <p:spPr>
                <a:xfrm>
                  <a:off x="2261963" y="3364057"/>
                  <a:ext cx="1922804" cy="1976215"/>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Ellipse 4">
                  <a:extLst>
                    <a:ext uri="{FF2B5EF4-FFF2-40B4-BE49-F238E27FC236}">
                      <a16:creationId xmlns:a16="http://schemas.microsoft.com/office/drawing/2014/main" id="{973ACE38-96BB-4710-89C4-E6DCA72C79B6}"/>
                    </a:ext>
                  </a:extLst>
                </p:cNvPr>
                <p:cNvSpPr/>
                <p:nvPr/>
              </p:nvSpPr>
              <p:spPr>
                <a:xfrm>
                  <a:off x="2183451" y="3304017"/>
                  <a:ext cx="1922804" cy="1976215"/>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sp>
          <p:nvSpPr>
            <p:cNvPr id="34" name="Ellipse 33">
              <a:extLst>
                <a:ext uri="{FF2B5EF4-FFF2-40B4-BE49-F238E27FC236}">
                  <a16:creationId xmlns:a16="http://schemas.microsoft.com/office/drawing/2014/main" id="{4A217B32-773A-46AF-B8AC-5FC927C51C03}"/>
                </a:ext>
              </a:extLst>
            </p:cNvPr>
            <p:cNvSpPr/>
            <p:nvPr/>
          </p:nvSpPr>
          <p:spPr>
            <a:xfrm>
              <a:off x="2719895" y="2492942"/>
              <a:ext cx="2666592" cy="2687782"/>
            </a:xfrm>
            <a:prstGeom prst="ellipse">
              <a:avLst/>
            </a:prstGeom>
            <a:solidFill>
              <a:srgbClr val="AFABAB">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45">
              <a:extLst>
                <a:ext uri="{FF2B5EF4-FFF2-40B4-BE49-F238E27FC236}">
                  <a16:creationId xmlns:a16="http://schemas.microsoft.com/office/drawing/2014/main" id="{83223CBD-D9F5-49CD-9B52-08390CEAFAC3}"/>
                </a:ext>
              </a:extLst>
            </p:cNvPr>
            <p:cNvCxnSpPr>
              <a:cxnSpLocks/>
              <a:stCxn id="34" idx="0"/>
            </p:cNvCxnSpPr>
            <p:nvPr/>
          </p:nvCxnSpPr>
          <p:spPr>
            <a:xfrm flipH="1">
              <a:off x="2888626" y="2492942"/>
              <a:ext cx="1164565" cy="73421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582DCE04-4567-4FC2-9548-577611CD07E3}"/>
                </a:ext>
              </a:extLst>
            </p:cNvPr>
            <p:cNvCxnSpPr>
              <a:cxnSpLocks/>
            </p:cNvCxnSpPr>
            <p:nvPr/>
          </p:nvCxnSpPr>
          <p:spPr>
            <a:xfrm>
              <a:off x="2868457" y="3212306"/>
              <a:ext cx="62507" cy="130375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32CDF833-CCF5-4BF2-B694-8DB5E1A55D77}"/>
                </a:ext>
              </a:extLst>
            </p:cNvPr>
            <p:cNvCxnSpPr>
              <a:cxnSpLocks/>
            </p:cNvCxnSpPr>
            <p:nvPr/>
          </p:nvCxnSpPr>
          <p:spPr>
            <a:xfrm>
              <a:off x="5185162" y="3155436"/>
              <a:ext cx="11678" cy="133274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B01D1EC3-1333-413E-83D4-277607A8876A}"/>
                </a:ext>
              </a:extLst>
            </p:cNvPr>
            <p:cNvCxnSpPr>
              <a:cxnSpLocks/>
              <a:endCxn id="34" idx="4"/>
            </p:cNvCxnSpPr>
            <p:nvPr/>
          </p:nvCxnSpPr>
          <p:spPr>
            <a:xfrm flipH="1">
              <a:off x="4053191" y="4525417"/>
              <a:ext cx="1120834" cy="65530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8" name="Groupe 107">
              <a:extLst>
                <a:ext uri="{FF2B5EF4-FFF2-40B4-BE49-F238E27FC236}">
                  <a16:creationId xmlns:a16="http://schemas.microsoft.com/office/drawing/2014/main" id="{9A377B7E-4A15-4644-9FD1-6835F22475A6}"/>
                </a:ext>
              </a:extLst>
            </p:cNvPr>
            <p:cNvGrpSpPr/>
            <p:nvPr/>
          </p:nvGrpSpPr>
          <p:grpSpPr>
            <a:xfrm>
              <a:off x="3330846" y="3077994"/>
              <a:ext cx="1605982" cy="1637368"/>
              <a:chOff x="10239902" y="1289717"/>
              <a:chExt cx="1464873" cy="1541221"/>
            </a:xfrm>
          </p:grpSpPr>
          <p:sp>
            <p:nvSpPr>
              <p:cNvPr id="24" name="Ellipse 23">
                <a:extLst>
                  <a:ext uri="{FF2B5EF4-FFF2-40B4-BE49-F238E27FC236}">
                    <a16:creationId xmlns:a16="http://schemas.microsoft.com/office/drawing/2014/main" id="{DCC6F8AC-C8C3-44BC-9BFD-FA66DC0D58C2}"/>
                  </a:ext>
                </a:extLst>
              </p:cNvPr>
              <p:cNvSpPr/>
              <p:nvPr/>
            </p:nvSpPr>
            <p:spPr>
              <a:xfrm>
                <a:off x="10308409" y="1341396"/>
                <a:ext cx="1396366" cy="148954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6" name="Ellipse 15">
                <a:extLst>
                  <a:ext uri="{FF2B5EF4-FFF2-40B4-BE49-F238E27FC236}">
                    <a16:creationId xmlns:a16="http://schemas.microsoft.com/office/drawing/2014/main" id="{B12F58A1-1989-4F67-82FE-90B4AF9DD49E}"/>
                  </a:ext>
                </a:extLst>
              </p:cNvPr>
              <p:cNvSpPr/>
              <p:nvPr/>
            </p:nvSpPr>
            <p:spPr>
              <a:xfrm>
                <a:off x="10239902" y="1289717"/>
                <a:ext cx="1396366" cy="148954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cxnSp>
          <p:nvCxnSpPr>
            <p:cNvPr id="61" name="Connecteur droit 60">
              <a:extLst>
                <a:ext uri="{FF2B5EF4-FFF2-40B4-BE49-F238E27FC236}">
                  <a16:creationId xmlns:a16="http://schemas.microsoft.com/office/drawing/2014/main" id="{BDCCBD10-922B-40E5-9C78-A9D87AE28880}"/>
                </a:ext>
              </a:extLst>
            </p:cNvPr>
            <p:cNvCxnSpPr>
              <a:cxnSpLocks/>
            </p:cNvCxnSpPr>
            <p:nvPr/>
          </p:nvCxnSpPr>
          <p:spPr>
            <a:xfrm flipH="1" flipV="1">
              <a:off x="4053191" y="2483288"/>
              <a:ext cx="1141270" cy="6823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7A1ED732-CC4D-492E-A50C-D9C194209B7D}"/>
                </a:ext>
              </a:extLst>
            </p:cNvPr>
            <p:cNvCxnSpPr>
              <a:cxnSpLocks/>
            </p:cNvCxnSpPr>
            <p:nvPr/>
          </p:nvCxnSpPr>
          <p:spPr>
            <a:xfrm flipH="1" flipV="1">
              <a:off x="2920589" y="4523106"/>
              <a:ext cx="1152739" cy="67036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Connecteur droit 70">
              <a:extLst>
                <a:ext uri="{FF2B5EF4-FFF2-40B4-BE49-F238E27FC236}">
                  <a16:creationId xmlns:a16="http://schemas.microsoft.com/office/drawing/2014/main" id="{45DAA47D-1123-4763-ADD7-8A1ECCA37C6E}"/>
                </a:ext>
              </a:extLst>
            </p:cNvPr>
            <p:cNvCxnSpPr>
              <a:cxnSpLocks/>
              <a:stCxn id="34" idx="0"/>
              <a:endCxn id="34" idx="4"/>
            </p:cNvCxnSpPr>
            <p:nvPr/>
          </p:nvCxnSpPr>
          <p:spPr>
            <a:xfrm>
              <a:off x="4053191" y="2492942"/>
              <a:ext cx="0" cy="268778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Connecteur droit 71">
              <a:extLst>
                <a:ext uri="{FF2B5EF4-FFF2-40B4-BE49-F238E27FC236}">
                  <a16:creationId xmlns:a16="http://schemas.microsoft.com/office/drawing/2014/main" id="{BD327A11-8687-4077-AEF4-B60145C40C79}"/>
                </a:ext>
              </a:extLst>
            </p:cNvPr>
            <p:cNvCxnSpPr>
              <a:cxnSpLocks/>
            </p:cNvCxnSpPr>
            <p:nvPr/>
          </p:nvCxnSpPr>
          <p:spPr>
            <a:xfrm>
              <a:off x="2880867" y="3234198"/>
              <a:ext cx="2320714" cy="12981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99E7C37E-2F41-43EC-8A47-A66AC9987FA7}"/>
                </a:ext>
              </a:extLst>
            </p:cNvPr>
            <p:cNvCxnSpPr>
              <a:cxnSpLocks/>
            </p:cNvCxnSpPr>
            <p:nvPr/>
          </p:nvCxnSpPr>
          <p:spPr>
            <a:xfrm flipV="1">
              <a:off x="2907287" y="3179205"/>
              <a:ext cx="2266738" cy="134011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Connecteur droit 80">
              <a:extLst>
                <a:ext uri="{FF2B5EF4-FFF2-40B4-BE49-F238E27FC236}">
                  <a16:creationId xmlns:a16="http://schemas.microsoft.com/office/drawing/2014/main" id="{D9E0582F-6F7F-49C2-A01F-73D19E89A9ED}"/>
                </a:ext>
              </a:extLst>
            </p:cNvPr>
            <p:cNvCxnSpPr>
              <a:cxnSpLocks/>
            </p:cNvCxnSpPr>
            <p:nvPr/>
          </p:nvCxnSpPr>
          <p:spPr>
            <a:xfrm flipH="1">
              <a:off x="2880201" y="3184221"/>
              <a:ext cx="2298550" cy="4949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Connecteur droit 84">
              <a:extLst>
                <a:ext uri="{FF2B5EF4-FFF2-40B4-BE49-F238E27FC236}">
                  <a16:creationId xmlns:a16="http://schemas.microsoft.com/office/drawing/2014/main" id="{F755B9DD-A412-40C7-BDA8-37CD0CD80203}"/>
                </a:ext>
              </a:extLst>
            </p:cNvPr>
            <p:cNvCxnSpPr>
              <a:cxnSpLocks/>
            </p:cNvCxnSpPr>
            <p:nvPr/>
          </p:nvCxnSpPr>
          <p:spPr>
            <a:xfrm flipH="1">
              <a:off x="2928950" y="4501754"/>
              <a:ext cx="2280357" cy="402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necteur droit 86">
              <a:extLst>
                <a:ext uri="{FF2B5EF4-FFF2-40B4-BE49-F238E27FC236}">
                  <a16:creationId xmlns:a16="http://schemas.microsoft.com/office/drawing/2014/main" id="{9B2EA35A-B0FE-4F8D-866E-893B99C4CB3E}"/>
                </a:ext>
              </a:extLst>
            </p:cNvPr>
            <p:cNvCxnSpPr>
              <a:cxnSpLocks/>
              <a:stCxn id="34" idx="4"/>
            </p:cNvCxnSpPr>
            <p:nvPr/>
          </p:nvCxnSpPr>
          <p:spPr>
            <a:xfrm flipV="1">
              <a:off x="4053191" y="3165090"/>
              <a:ext cx="1136063" cy="201563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Connecteur droit 91">
              <a:extLst>
                <a:ext uri="{FF2B5EF4-FFF2-40B4-BE49-F238E27FC236}">
                  <a16:creationId xmlns:a16="http://schemas.microsoft.com/office/drawing/2014/main" id="{D10AC465-985D-443E-BC8F-AA3FEEC031B5}"/>
                </a:ext>
              </a:extLst>
            </p:cNvPr>
            <p:cNvCxnSpPr>
              <a:cxnSpLocks/>
              <a:stCxn id="34" idx="4"/>
            </p:cNvCxnSpPr>
            <p:nvPr/>
          </p:nvCxnSpPr>
          <p:spPr>
            <a:xfrm flipH="1" flipV="1">
              <a:off x="2883419" y="3252305"/>
              <a:ext cx="1169772" cy="192841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Connecteur droit 96">
              <a:extLst>
                <a:ext uri="{FF2B5EF4-FFF2-40B4-BE49-F238E27FC236}">
                  <a16:creationId xmlns:a16="http://schemas.microsoft.com/office/drawing/2014/main" id="{40F99C21-CC26-461B-8F80-7928CB59FF19}"/>
                </a:ext>
              </a:extLst>
            </p:cNvPr>
            <p:cNvCxnSpPr>
              <a:cxnSpLocks/>
            </p:cNvCxnSpPr>
            <p:nvPr/>
          </p:nvCxnSpPr>
          <p:spPr>
            <a:xfrm flipH="1" flipV="1">
              <a:off x="4042054" y="2478384"/>
              <a:ext cx="1136285" cy="200059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Connecteur droit 98">
              <a:extLst>
                <a:ext uri="{FF2B5EF4-FFF2-40B4-BE49-F238E27FC236}">
                  <a16:creationId xmlns:a16="http://schemas.microsoft.com/office/drawing/2014/main" id="{8482B69E-FC6F-4543-963D-6D9C6E89FCA5}"/>
                </a:ext>
              </a:extLst>
            </p:cNvPr>
            <p:cNvCxnSpPr>
              <a:cxnSpLocks/>
            </p:cNvCxnSpPr>
            <p:nvPr/>
          </p:nvCxnSpPr>
          <p:spPr>
            <a:xfrm flipV="1">
              <a:off x="2928689" y="2480197"/>
              <a:ext cx="1128119" cy="20231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8" name="ZoneTexte 117">
            <a:extLst>
              <a:ext uri="{FF2B5EF4-FFF2-40B4-BE49-F238E27FC236}">
                <a16:creationId xmlns:a16="http://schemas.microsoft.com/office/drawing/2014/main" id="{436066EC-66E9-49B4-998D-0B542ACBBCA2}"/>
              </a:ext>
            </a:extLst>
          </p:cNvPr>
          <p:cNvSpPr txBox="1"/>
          <p:nvPr/>
        </p:nvSpPr>
        <p:spPr>
          <a:xfrm>
            <a:off x="5232366" y="520745"/>
            <a:ext cx="1420440" cy="830997"/>
          </a:xfrm>
          <a:prstGeom prst="rect">
            <a:avLst/>
          </a:prstGeom>
          <a:noFill/>
        </p:spPr>
        <p:txBody>
          <a:bodyPr wrap="square" rtlCol="0">
            <a:spAutoFit/>
          </a:bodyPr>
          <a:lstStyle/>
          <a:p>
            <a:r>
              <a:rPr lang="en-US" sz="2400" b="1" dirty="0">
                <a:solidFill>
                  <a:schemeClr val="accent1">
                    <a:lumMod val="50000"/>
                  </a:schemeClr>
                </a:solidFill>
              </a:rPr>
              <a:t>Academic Success</a:t>
            </a:r>
            <a:endParaRPr lang="fr-FR" sz="2400" b="1" dirty="0">
              <a:solidFill>
                <a:schemeClr val="accent1">
                  <a:lumMod val="50000"/>
                </a:schemeClr>
              </a:solidFill>
            </a:endParaRPr>
          </a:p>
        </p:txBody>
      </p:sp>
      <p:sp>
        <p:nvSpPr>
          <p:cNvPr id="120" name="ZoneTexte 119">
            <a:extLst>
              <a:ext uri="{FF2B5EF4-FFF2-40B4-BE49-F238E27FC236}">
                <a16:creationId xmlns:a16="http://schemas.microsoft.com/office/drawing/2014/main" id="{8E4B15B9-7654-4E39-B31B-179B67E3CE17}"/>
              </a:ext>
            </a:extLst>
          </p:cNvPr>
          <p:cNvSpPr txBox="1"/>
          <p:nvPr/>
        </p:nvSpPr>
        <p:spPr>
          <a:xfrm>
            <a:off x="6985303" y="1842637"/>
            <a:ext cx="1786470" cy="798028"/>
          </a:xfrm>
          <a:prstGeom prst="rect">
            <a:avLst/>
          </a:prstGeom>
          <a:noFill/>
        </p:spPr>
        <p:txBody>
          <a:bodyPr wrap="square" rtlCol="0">
            <a:spAutoFit/>
          </a:bodyPr>
          <a:lstStyle/>
          <a:p>
            <a:r>
              <a:rPr lang="en-US" sz="2200" b="1" dirty="0">
                <a:solidFill>
                  <a:schemeClr val="accent1">
                    <a:lumMod val="50000"/>
                  </a:schemeClr>
                </a:solidFill>
              </a:rPr>
              <a:t>Institutional       Support</a:t>
            </a:r>
            <a:endParaRPr lang="fr-FR" sz="2200" b="1" dirty="0">
              <a:solidFill>
                <a:schemeClr val="accent1">
                  <a:lumMod val="50000"/>
                </a:schemeClr>
              </a:solidFill>
            </a:endParaRPr>
          </a:p>
        </p:txBody>
      </p:sp>
      <p:sp>
        <p:nvSpPr>
          <p:cNvPr id="121" name="ZoneTexte 120">
            <a:extLst>
              <a:ext uri="{FF2B5EF4-FFF2-40B4-BE49-F238E27FC236}">
                <a16:creationId xmlns:a16="http://schemas.microsoft.com/office/drawing/2014/main" id="{269C039C-17E2-4C56-B688-69166D31CBEF}"/>
              </a:ext>
            </a:extLst>
          </p:cNvPr>
          <p:cNvSpPr txBox="1"/>
          <p:nvPr/>
        </p:nvSpPr>
        <p:spPr>
          <a:xfrm>
            <a:off x="3246120" y="1723903"/>
            <a:ext cx="1552500" cy="769441"/>
          </a:xfrm>
          <a:prstGeom prst="rect">
            <a:avLst/>
          </a:prstGeom>
          <a:noFill/>
        </p:spPr>
        <p:txBody>
          <a:bodyPr wrap="square" rtlCol="0">
            <a:spAutoFit/>
          </a:bodyPr>
          <a:lstStyle/>
          <a:p>
            <a:r>
              <a:rPr lang="en-US" sz="2200" b="1" dirty="0">
                <a:solidFill>
                  <a:schemeClr val="accent1">
                    <a:lumMod val="50000"/>
                  </a:schemeClr>
                </a:solidFill>
              </a:rPr>
              <a:t>Transfer Students</a:t>
            </a:r>
            <a:endParaRPr lang="fr-FR" sz="2200" b="1" dirty="0">
              <a:solidFill>
                <a:schemeClr val="accent1">
                  <a:lumMod val="50000"/>
                </a:schemeClr>
              </a:solidFill>
            </a:endParaRPr>
          </a:p>
        </p:txBody>
      </p:sp>
      <p:sp>
        <p:nvSpPr>
          <p:cNvPr id="122" name="ZoneTexte 121">
            <a:extLst>
              <a:ext uri="{FF2B5EF4-FFF2-40B4-BE49-F238E27FC236}">
                <a16:creationId xmlns:a16="http://schemas.microsoft.com/office/drawing/2014/main" id="{48199F79-BEE6-40DF-9BA4-3D5A90E4C61D}"/>
              </a:ext>
            </a:extLst>
          </p:cNvPr>
          <p:cNvSpPr txBox="1"/>
          <p:nvPr/>
        </p:nvSpPr>
        <p:spPr>
          <a:xfrm>
            <a:off x="3030286" y="3979389"/>
            <a:ext cx="1700914" cy="830997"/>
          </a:xfrm>
          <a:prstGeom prst="rect">
            <a:avLst/>
          </a:prstGeom>
          <a:noFill/>
        </p:spPr>
        <p:txBody>
          <a:bodyPr wrap="square" rtlCol="0">
            <a:spAutoFit/>
          </a:bodyPr>
          <a:lstStyle/>
          <a:p>
            <a:r>
              <a:rPr lang="fr-FR" sz="2400" b="1" dirty="0">
                <a:solidFill>
                  <a:schemeClr val="bg1"/>
                </a:solidFill>
              </a:rPr>
              <a:t>    Life </a:t>
            </a:r>
          </a:p>
          <a:p>
            <a:r>
              <a:rPr lang="fr-FR" sz="2400" b="1" dirty="0" err="1">
                <a:solidFill>
                  <a:schemeClr val="bg1"/>
                </a:solidFill>
              </a:rPr>
              <a:t>Success</a:t>
            </a:r>
            <a:endParaRPr lang="fr-FR" sz="2400" b="1" dirty="0">
              <a:solidFill>
                <a:schemeClr val="bg1"/>
              </a:solidFill>
            </a:endParaRPr>
          </a:p>
        </p:txBody>
      </p:sp>
      <p:sp>
        <p:nvSpPr>
          <p:cNvPr id="123" name="ZoneTexte 122">
            <a:extLst>
              <a:ext uri="{FF2B5EF4-FFF2-40B4-BE49-F238E27FC236}">
                <a16:creationId xmlns:a16="http://schemas.microsoft.com/office/drawing/2014/main" id="{CC67D67E-05C9-43CF-AFCA-ACE2306DE855}"/>
              </a:ext>
            </a:extLst>
          </p:cNvPr>
          <p:cNvSpPr txBox="1"/>
          <p:nvPr/>
        </p:nvSpPr>
        <p:spPr>
          <a:xfrm>
            <a:off x="5254052" y="5112558"/>
            <a:ext cx="1398754" cy="1107996"/>
          </a:xfrm>
          <a:prstGeom prst="rect">
            <a:avLst/>
          </a:prstGeom>
          <a:noFill/>
        </p:spPr>
        <p:txBody>
          <a:bodyPr wrap="square" rtlCol="0">
            <a:spAutoFit/>
          </a:bodyPr>
          <a:lstStyle/>
          <a:p>
            <a:r>
              <a:rPr lang="en-US" sz="2200" b="1" dirty="0">
                <a:solidFill>
                  <a:schemeClr val="accent1">
                    <a:lumMod val="50000"/>
                  </a:schemeClr>
                </a:solidFill>
              </a:rPr>
              <a:t>Socio-Economic Context</a:t>
            </a:r>
            <a:endParaRPr lang="fr-FR" sz="2200" b="1" dirty="0">
              <a:solidFill>
                <a:schemeClr val="accent1">
                  <a:lumMod val="50000"/>
                </a:schemeClr>
              </a:solidFill>
            </a:endParaRPr>
          </a:p>
        </p:txBody>
      </p:sp>
      <p:sp>
        <p:nvSpPr>
          <p:cNvPr id="124" name="ZoneTexte 123">
            <a:extLst>
              <a:ext uri="{FF2B5EF4-FFF2-40B4-BE49-F238E27FC236}">
                <a16:creationId xmlns:a16="http://schemas.microsoft.com/office/drawing/2014/main" id="{5DFABBF0-9ECA-4363-8232-FB44487A47C7}"/>
              </a:ext>
            </a:extLst>
          </p:cNvPr>
          <p:cNvSpPr txBox="1"/>
          <p:nvPr/>
        </p:nvSpPr>
        <p:spPr>
          <a:xfrm>
            <a:off x="7120822" y="3902553"/>
            <a:ext cx="1559936" cy="1015663"/>
          </a:xfrm>
          <a:prstGeom prst="rect">
            <a:avLst/>
          </a:prstGeom>
          <a:noFill/>
        </p:spPr>
        <p:txBody>
          <a:bodyPr wrap="square" rtlCol="0">
            <a:spAutoFit/>
          </a:bodyPr>
          <a:lstStyle/>
          <a:p>
            <a:r>
              <a:rPr lang="en-US" sz="2000" b="1" dirty="0">
                <a:solidFill>
                  <a:schemeClr val="accent1">
                    <a:lumMod val="50000"/>
                  </a:schemeClr>
                </a:solidFill>
              </a:rPr>
              <a:t>Diversity,</a:t>
            </a:r>
          </a:p>
          <a:p>
            <a:r>
              <a:rPr lang="en-US" sz="2000" b="1" dirty="0">
                <a:solidFill>
                  <a:schemeClr val="accent1">
                    <a:lumMod val="50000"/>
                  </a:schemeClr>
                </a:solidFill>
              </a:rPr>
              <a:t>Inclusion &amp;</a:t>
            </a:r>
          </a:p>
          <a:p>
            <a:r>
              <a:rPr lang="en-US" sz="2000" b="1" dirty="0">
                <a:solidFill>
                  <a:schemeClr val="accent1">
                    <a:lumMod val="50000"/>
                  </a:schemeClr>
                </a:solidFill>
              </a:rPr>
              <a:t>Belonging</a:t>
            </a:r>
            <a:endParaRPr lang="fr-FR" sz="2000" b="1" dirty="0">
              <a:solidFill>
                <a:schemeClr val="accent1">
                  <a:lumMod val="50000"/>
                </a:schemeClr>
              </a:solidFill>
            </a:endParaRPr>
          </a:p>
        </p:txBody>
      </p:sp>
      <p:sp>
        <p:nvSpPr>
          <p:cNvPr id="125" name="ZoneTexte 124">
            <a:extLst>
              <a:ext uri="{FF2B5EF4-FFF2-40B4-BE49-F238E27FC236}">
                <a16:creationId xmlns:a16="http://schemas.microsoft.com/office/drawing/2014/main" id="{1D083AB0-B694-4E8E-9C8B-13F4429DFE7E}"/>
              </a:ext>
            </a:extLst>
          </p:cNvPr>
          <p:cNvSpPr txBox="1"/>
          <p:nvPr/>
        </p:nvSpPr>
        <p:spPr>
          <a:xfrm>
            <a:off x="4914134" y="2843021"/>
            <a:ext cx="2141456" cy="1077219"/>
          </a:xfrm>
          <a:prstGeom prst="rect">
            <a:avLst/>
          </a:prstGeom>
          <a:noFill/>
        </p:spPr>
        <p:txBody>
          <a:bodyPr wrap="square" rtlCol="0">
            <a:spAutoFit/>
          </a:bodyPr>
          <a:lstStyle/>
          <a:p>
            <a:pPr algn="ctr"/>
            <a:r>
              <a:rPr lang="en-US" sz="3200" b="1" dirty="0">
                <a:solidFill>
                  <a:schemeClr val="accent1">
                    <a:lumMod val="50000"/>
                  </a:schemeClr>
                </a:solidFill>
              </a:rPr>
              <a:t>Student </a:t>
            </a:r>
          </a:p>
          <a:p>
            <a:pPr algn="ctr"/>
            <a:r>
              <a:rPr lang="en-US" sz="3200" b="1" dirty="0">
                <a:solidFill>
                  <a:schemeClr val="accent1">
                    <a:lumMod val="50000"/>
                  </a:schemeClr>
                </a:solidFill>
              </a:rPr>
              <a:t>Success</a:t>
            </a:r>
            <a:endParaRPr lang="fr-FR" sz="3200" b="1" dirty="0">
              <a:solidFill>
                <a:schemeClr val="accent1">
                  <a:lumMod val="50000"/>
                </a:schemeClr>
              </a:solidFill>
            </a:endParaRPr>
          </a:p>
        </p:txBody>
      </p:sp>
    </p:spTree>
    <p:extLst>
      <p:ext uri="{BB962C8B-B14F-4D97-AF65-F5344CB8AC3E}">
        <p14:creationId xmlns:p14="http://schemas.microsoft.com/office/powerpoint/2010/main" val="163768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8720-B8B1-4D2A-8794-98B38FE4A607}"/>
              </a:ext>
            </a:extLst>
          </p:cNvPr>
          <p:cNvSpPr>
            <a:spLocks noGrp="1"/>
          </p:cNvSpPr>
          <p:nvPr>
            <p:ph type="title"/>
          </p:nvPr>
        </p:nvSpPr>
        <p:spPr>
          <a:xfrm>
            <a:off x="6823878" y="741391"/>
            <a:ext cx="4491821" cy="1616203"/>
          </a:xfrm>
        </p:spPr>
        <p:txBody>
          <a:bodyPr anchor="b">
            <a:normAutofit/>
          </a:bodyPr>
          <a:lstStyle/>
          <a:p>
            <a:r>
              <a:rPr lang="en-US" sz="3600" b="1" dirty="0"/>
              <a:t>Problems Defining and Operationalizing “Student Success”</a:t>
            </a:r>
          </a:p>
        </p:txBody>
      </p:sp>
      <p:pic>
        <p:nvPicPr>
          <p:cNvPr id="5" name="Picture 4" descr="Back shot of a row of graduates">
            <a:extLst>
              <a:ext uri="{FF2B5EF4-FFF2-40B4-BE49-F238E27FC236}">
                <a16:creationId xmlns:a16="http://schemas.microsoft.com/office/drawing/2014/main" id="{5640DA94-EFA5-83A9-5866-B358D3BEB706}"/>
              </a:ext>
            </a:extLst>
          </p:cNvPr>
          <p:cNvPicPr>
            <a:picLocks noChangeAspect="1"/>
          </p:cNvPicPr>
          <p:nvPr/>
        </p:nvPicPr>
        <p:blipFill rotWithShape="1">
          <a:blip r:embed="rId2"/>
          <a:srcRect l="15836" r="24830" b="-1"/>
          <a:stretch/>
        </p:blipFill>
        <p:spPr>
          <a:xfrm>
            <a:off x="20" y="10"/>
            <a:ext cx="6095980" cy="6857990"/>
          </a:xfrm>
          <a:prstGeom prst="rect">
            <a:avLst/>
          </a:prstGeom>
        </p:spPr>
      </p:pic>
      <p:grpSp>
        <p:nvGrpSpPr>
          <p:cNvPr id="9" name="Group 8">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0" name="Rectangle 9">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6980E920-68DE-CF89-D6A3-ED011548108C}"/>
              </a:ext>
            </a:extLst>
          </p:cNvPr>
          <p:cNvSpPr>
            <a:spLocks noGrp="1"/>
          </p:cNvSpPr>
          <p:nvPr>
            <p:ph idx="1"/>
          </p:nvPr>
        </p:nvSpPr>
        <p:spPr>
          <a:xfrm>
            <a:off x="6823878" y="2533476"/>
            <a:ext cx="4491820" cy="3447832"/>
          </a:xfrm>
        </p:spPr>
        <p:txBody>
          <a:bodyPr anchor="t">
            <a:normAutofit/>
          </a:bodyPr>
          <a:lstStyle/>
          <a:p>
            <a:r>
              <a:rPr lang="en-US" sz="3600" dirty="0"/>
              <a:t>The Administrative Definition</a:t>
            </a:r>
          </a:p>
          <a:p>
            <a:r>
              <a:rPr lang="en-US" sz="3600" dirty="0"/>
              <a:t>The Faculty Definition</a:t>
            </a:r>
          </a:p>
          <a:p>
            <a:r>
              <a:rPr lang="en-US" sz="3600" dirty="0"/>
              <a:t>The Students’ Definition</a:t>
            </a:r>
          </a:p>
        </p:txBody>
      </p:sp>
    </p:spTree>
    <p:extLst>
      <p:ext uri="{BB962C8B-B14F-4D97-AF65-F5344CB8AC3E}">
        <p14:creationId xmlns:p14="http://schemas.microsoft.com/office/powerpoint/2010/main" val="62308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6B435-E7CA-CDAE-A9F8-47D2F87AEA70}"/>
              </a:ext>
            </a:extLst>
          </p:cNvPr>
          <p:cNvSpPr>
            <a:spLocks noGrp="1"/>
          </p:cNvSpPr>
          <p:nvPr>
            <p:ph type="title"/>
          </p:nvPr>
        </p:nvSpPr>
        <p:spPr>
          <a:xfrm>
            <a:off x="635000" y="640823"/>
            <a:ext cx="3418659" cy="5583148"/>
          </a:xfrm>
        </p:spPr>
        <p:txBody>
          <a:bodyPr anchor="ctr">
            <a:normAutofit/>
          </a:bodyPr>
          <a:lstStyle/>
          <a:p>
            <a:r>
              <a:rPr lang="en-US" sz="5400" b="1" dirty="0"/>
              <a:t>Student Success in </a:t>
            </a:r>
            <a:r>
              <a:rPr lang="en-US" sz="5400" b="1" i="1" dirty="0"/>
              <a:t>Teaching Sociology</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1691ADB-ECC7-BAB4-20B7-E5CA53496423}"/>
              </a:ext>
            </a:extLst>
          </p:cNvPr>
          <p:cNvGraphicFramePr>
            <a:graphicFrameLocks noGrp="1"/>
          </p:cNvGraphicFramePr>
          <p:nvPr>
            <p:ph idx="1"/>
            <p:extLst>
              <p:ext uri="{D42A27DB-BD31-4B8C-83A1-F6EECF244321}">
                <p14:modId xmlns:p14="http://schemas.microsoft.com/office/powerpoint/2010/main" val="159494590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12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66AE88AE-DAFA-8748-8F8F-95F6D96B55C1}"/>
              </a:ext>
            </a:extLst>
          </p:cNvPr>
          <p:cNvPicPr>
            <a:picLocks noChangeAspect="1"/>
          </p:cNvPicPr>
          <p:nvPr/>
        </p:nvPicPr>
        <p:blipFill>
          <a:blip r:embed="rId2"/>
          <a:stretch>
            <a:fillRect/>
          </a:stretch>
        </p:blipFill>
        <p:spPr>
          <a:xfrm>
            <a:off x="1295400" y="863600"/>
            <a:ext cx="10028208" cy="4921250"/>
          </a:xfrm>
          <a:prstGeom prst="rect">
            <a:avLst/>
          </a:prstGeom>
        </p:spPr>
      </p:pic>
      <p:sp>
        <p:nvSpPr>
          <p:cNvPr id="4" name="TextBox 3">
            <a:extLst>
              <a:ext uri="{FF2B5EF4-FFF2-40B4-BE49-F238E27FC236}">
                <a16:creationId xmlns:a16="http://schemas.microsoft.com/office/drawing/2014/main" id="{A6A1DA8E-FA29-044C-A70C-484AD70D2E9C}"/>
              </a:ext>
            </a:extLst>
          </p:cNvPr>
          <p:cNvSpPr txBox="1"/>
          <p:nvPr/>
        </p:nvSpPr>
        <p:spPr>
          <a:xfrm>
            <a:off x="5604933" y="6163733"/>
            <a:ext cx="5858934" cy="369332"/>
          </a:xfrm>
          <a:prstGeom prst="rect">
            <a:avLst/>
          </a:prstGeom>
          <a:noFill/>
        </p:spPr>
        <p:txBody>
          <a:bodyPr wrap="square" rtlCol="0">
            <a:spAutoFit/>
          </a:bodyPr>
          <a:lstStyle/>
          <a:p>
            <a:r>
              <a:rPr lang="en-US" dirty="0"/>
              <a:t>(National Center for Education Statistics 2019)</a:t>
            </a:r>
          </a:p>
        </p:txBody>
      </p:sp>
      <p:sp>
        <p:nvSpPr>
          <p:cNvPr id="5" name="TextBox 4">
            <a:extLst>
              <a:ext uri="{FF2B5EF4-FFF2-40B4-BE49-F238E27FC236}">
                <a16:creationId xmlns:a16="http://schemas.microsoft.com/office/drawing/2014/main" id="{4485B020-3DBA-AA49-B261-81EB056DF5C4}"/>
              </a:ext>
            </a:extLst>
          </p:cNvPr>
          <p:cNvSpPr txBox="1"/>
          <p:nvPr/>
        </p:nvSpPr>
        <p:spPr>
          <a:xfrm>
            <a:off x="1913467" y="304800"/>
            <a:ext cx="9550400" cy="584775"/>
          </a:xfrm>
          <a:prstGeom prst="rect">
            <a:avLst/>
          </a:prstGeom>
          <a:noFill/>
        </p:spPr>
        <p:txBody>
          <a:bodyPr wrap="square" rtlCol="0">
            <a:spAutoFit/>
          </a:bodyPr>
          <a:lstStyle/>
          <a:p>
            <a:r>
              <a:rPr lang="en-US" sz="3200" b="1" dirty="0"/>
              <a:t>US College Graduation Rates by Gender and Race 2019</a:t>
            </a:r>
          </a:p>
        </p:txBody>
      </p:sp>
    </p:spTree>
    <p:extLst>
      <p:ext uri="{BB962C8B-B14F-4D97-AF65-F5344CB8AC3E}">
        <p14:creationId xmlns:p14="http://schemas.microsoft.com/office/powerpoint/2010/main" val="45933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C6B24C-15B1-404A-AF5C-455A710080A7}"/>
              </a:ext>
            </a:extLst>
          </p:cNvPr>
          <p:cNvGraphicFramePr>
            <a:graphicFrameLocks noGrp="1"/>
          </p:cNvGraphicFramePr>
          <p:nvPr>
            <p:extLst>
              <p:ext uri="{D42A27DB-BD31-4B8C-83A1-F6EECF244321}">
                <p14:modId xmlns:p14="http://schemas.microsoft.com/office/powerpoint/2010/main" val="12544033"/>
              </p:ext>
            </p:extLst>
          </p:nvPr>
        </p:nvGraphicFramePr>
        <p:xfrm>
          <a:off x="39757" y="0"/>
          <a:ext cx="12152243" cy="8963100"/>
        </p:xfrm>
        <a:graphic>
          <a:graphicData uri="http://schemas.openxmlformats.org/drawingml/2006/table">
            <a:tbl>
              <a:tblPr firstRow="1" firstCol="1" bandRow="1">
                <a:tableStyleId>{5C22544A-7EE6-4342-B048-85BDC9FD1C3A}</a:tableStyleId>
              </a:tblPr>
              <a:tblGrid>
                <a:gridCol w="9063873">
                  <a:extLst>
                    <a:ext uri="{9D8B030D-6E8A-4147-A177-3AD203B41FA5}">
                      <a16:colId xmlns:a16="http://schemas.microsoft.com/office/drawing/2014/main" val="1005778013"/>
                    </a:ext>
                  </a:extLst>
                </a:gridCol>
                <a:gridCol w="3088370">
                  <a:extLst>
                    <a:ext uri="{9D8B030D-6E8A-4147-A177-3AD203B41FA5}">
                      <a16:colId xmlns:a16="http://schemas.microsoft.com/office/drawing/2014/main" val="1682329306"/>
                    </a:ext>
                  </a:extLst>
                </a:gridCol>
              </a:tblGrid>
              <a:tr h="1265969">
                <a:tc>
                  <a:txBody>
                    <a:bodyPr/>
                    <a:lstStyle/>
                    <a:p>
                      <a:pPr marL="0" marR="0">
                        <a:spcBef>
                          <a:spcPts val="0"/>
                        </a:spcBef>
                        <a:spcAft>
                          <a:spcPts val="0"/>
                        </a:spcAft>
                      </a:pPr>
                      <a:r>
                        <a:rPr lang="en-US" sz="2800" dirty="0">
                          <a:effectLst/>
                        </a:rPr>
                        <a:t>Sociology Graduates Demographics</a:t>
                      </a:r>
                    </a:p>
                    <a:p>
                      <a:pPr marL="0" marR="0">
                        <a:spcBef>
                          <a:spcPts val="0"/>
                        </a:spcBef>
                        <a:spcAft>
                          <a:spcPts val="0"/>
                        </a:spcAft>
                      </a:pPr>
                      <a:r>
                        <a:rPr lang="en-US" sz="2800" dirty="0">
                          <a:effectLst/>
                        </a:rPr>
                        <a:t>(Sociology Senior Student Success Survey, N=61)</a:t>
                      </a:r>
                    </a:p>
                    <a:p>
                      <a:pPr marL="0" marR="0">
                        <a:spcBef>
                          <a:spcPts val="0"/>
                        </a:spcBef>
                        <a:spcAft>
                          <a:spcPts val="0"/>
                        </a:spcAft>
                      </a:pPr>
                      <a:r>
                        <a:rPr lang="en-US" sz="2800" dirty="0">
                          <a:effectLst/>
                        </a:rPr>
                        <a:t> </a:t>
                      </a:r>
                      <a:endParaRPr lang="en-US" sz="28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800">
                          <a:effectLst/>
                        </a:rPr>
                        <a:t>Yes</a:t>
                      </a:r>
                      <a:endParaRPr lang="en-US" sz="28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3721140414"/>
                  </a:ext>
                </a:extLst>
              </a:tr>
              <a:tr h="1692338">
                <a:tc>
                  <a:txBody>
                    <a:bodyPr/>
                    <a:lstStyle/>
                    <a:p>
                      <a:pPr marL="0" marR="0">
                        <a:spcBef>
                          <a:spcPts val="0"/>
                        </a:spcBef>
                        <a:spcAft>
                          <a:spcPts val="0"/>
                        </a:spcAft>
                      </a:pPr>
                      <a:r>
                        <a:rPr lang="en-US" sz="2800" dirty="0">
                          <a:effectLst/>
                        </a:rPr>
                        <a:t>Gender:</a:t>
                      </a:r>
                    </a:p>
                    <a:p>
                      <a:pPr marL="0" marR="0">
                        <a:spcBef>
                          <a:spcPts val="0"/>
                        </a:spcBef>
                        <a:spcAft>
                          <a:spcPts val="0"/>
                        </a:spcAft>
                      </a:pPr>
                      <a:r>
                        <a:rPr lang="en-US" sz="2800" dirty="0">
                          <a:effectLst/>
                        </a:rPr>
                        <a:t>       Female</a:t>
                      </a:r>
                    </a:p>
                    <a:p>
                      <a:pPr marL="0" marR="0">
                        <a:spcBef>
                          <a:spcPts val="0"/>
                        </a:spcBef>
                        <a:spcAft>
                          <a:spcPts val="0"/>
                        </a:spcAft>
                      </a:pPr>
                      <a:r>
                        <a:rPr lang="en-US" sz="2800" dirty="0">
                          <a:effectLst/>
                        </a:rPr>
                        <a:t>       Male</a:t>
                      </a:r>
                    </a:p>
                    <a:p>
                      <a:pPr marL="0" marR="0">
                        <a:spcBef>
                          <a:spcPts val="0"/>
                        </a:spcBef>
                        <a:spcAft>
                          <a:spcPts val="0"/>
                        </a:spcAft>
                      </a:pPr>
                      <a:r>
                        <a:rPr lang="en-US" sz="2800" dirty="0">
                          <a:effectLst/>
                        </a:rPr>
                        <a:t>       Non-binary</a:t>
                      </a:r>
                    </a:p>
                    <a:p>
                      <a:pPr marL="0" marR="0">
                        <a:spcBef>
                          <a:spcPts val="0"/>
                        </a:spcBef>
                        <a:spcAft>
                          <a:spcPts val="0"/>
                        </a:spcAft>
                      </a:pPr>
                      <a:r>
                        <a:rPr lang="en-US" sz="2800" dirty="0">
                          <a:effectLst/>
                        </a:rPr>
                        <a:t>   </a:t>
                      </a:r>
                      <a:endParaRPr lang="en-US" sz="28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endParaRPr lang="en-US" sz="2800" dirty="0">
                        <a:effectLst/>
                      </a:endParaRPr>
                    </a:p>
                    <a:p>
                      <a:pPr marL="0" marR="0">
                        <a:spcBef>
                          <a:spcPts val="0"/>
                        </a:spcBef>
                        <a:spcAft>
                          <a:spcPts val="0"/>
                        </a:spcAft>
                      </a:pPr>
                      <a:r>
                        <a:rPr lang="en-US" sz="2800" dirty="0">
                          <a:effectLst/>
                        </a:rPr>
                        <a:t>71%</a:t>
                      </a:r>
                    </a:p>
                    <a:p>
                      <a:pPr marL="0" marR="0">
                        <a:spcBef>
                          <a:spcPts val="0"/>
                        </a:spcBef>
                        <a:spcAft>
                          <a:spcPts val="0"/>
                        </a:spcAft>
                      </a:pPr>
                      <a:r>
                        <a:rPr lang="en-US" sz="2800" dirty="0">
                          <a:effectLst/>
                        </a:rPr>
                        <a:t>20%</a:t>
                      </a:r>
                    </a:p>
                    <a:p>
                      <a:pPr marL="0" marR="0">
                        <a:spcBef>
                          <a:spcPts val="0"/>
                        </a:spcBef>
                        <a:spcAft>
                          <a:spcPts val="0"/>
                        </a:spcAft>
                      </a:pPr>
                      <a:r>
                        <a:rPr lang="en-US" sz="2800" dirty="0">
                          <a:effectLst/>
                        </a:rPr>
                        <a:t>9%</a:t>
                      </a:r>
                    </a:p>
                  </a:txBody>
                  <a:tcPr marL="134605" marR="134605" marT="0" marB="0"/>
                </a:tc>
                <a:extLst>
                  <a:ext uri="{0D108BD9-81ED-4DB2-BD59-A6C34878D82A}">
                    <a16:rowId xmlns:a16="http://schemas.microsoft.com/office/drawing/2014/main" val="660476934"/>
                  </a:ext>
                </a:extLst>
              </a:tr>
              <a:tr h="483526">
                <a:tc>
                  <a:txBody>
                    <a:bodyPr/>
                    <a:lstStyle/>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Race</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     African American/ black</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     Hispanic</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     White/ Caucasian</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     Multiracial</a:t>
                      </a:r>
                    </a:p>
                  </a:txBody>
                  <a:tcPr marL="134605" marR="134605" marT="0" marB="0"/>
                </a:tc>
                <a:tc>
                  <a:txBody>
                    <a:bodyPr/>
                    <a:lstStyle/>
                    <a:p>
                      <a:pPr marL="0" marR="0">
                        <a:spcBef>
                          <a:spcPts val="0"/>
                        </a:spcBef>
                        <a:spcAft>
                          <a:spcPts val="0"/>
                        </a:spcAft>
                      </a:pPr>
                      <a:endParaRPr lang="en-US" sz="2800" dirty="0">
                        <a:effectLst/>
                        <a:latin typeface="Calibri" panose="020F0502020204030204" pitchFamily="34" charset="0"/>
                        <a:ea typeface="DengXian" panose="02010600030101010101" pitchFamily="2" charset="-122"/>
                        <a:cs typeface="Arial" panose="020B0604020202020204" pitchFamily="34" charset="0"/>
                      </a:endParaRP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27%</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23%</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54%</a:t>
                      </a:r>
                    </a:p>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 5%</a:t>
                      </a:r>
                    </a:p>
                  </a:txBody>
                  <a:tcPr marL="134605" marR="134605" marT="0" marB="0"/>
                </a:tc>
                <a:extLst>
                  <a:ext uri="{0D108BD9-81ED-4DB2-BD59-A6C34878D82A}">
                    <a16:rowId xmlns:a16="http://schemas.microsoft.com/office/drawing/2014/main" val="2562285734"/>
                  </a:ext>
                </a:extLst>
              </a:tr>
              <a:tr h="483526">
                <a:tc>
                  <a:txBody>
                    <a:bodyPr/>
                    <a:lstStyle/>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First generation to college</a:t>
                      </a:r>
                    </a:p>
                  </a:txBody>
                  <a:tcPr marL="134605" marR="134605" marT="0" marB="0"/>
                </a:tc>
                <a:tc>
                  <a:txBody>
                    <a:bodyPr/>
                    <a:lstStyle/>
                    <a:p>
                      <a:pPr marL="0" marR="0">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20%</a:t>
                      </a:r>
                    </a:p>
                  </a:txBody>
                  <a:tcPr marL="134605" marR="134605" marT="0" marB="0"/>
                </a:tc>
                <a:extLst>
                  <a:ext uri="{0D108BD9-81ED-4DB2-BD59-A6C34878D82A}">
                    <a16:rowId xmlns:a16="http://schemas.microsoft.com/office/drawing/2014/main" val="64911961"/>
                  </a:ext>
                </a:extLst>
              </a:tr>
              <a:tr h="1692338">
                <a:tc>
                  <a:txBody>
                    <a:bodyPr/>
                    <a:lstStyle/>
                    <a:p>
                      <a:pPr marL="0" marR="0">
                        <a:spcBef>
                          <a:spcPts val="0"/>
                        </a:spcBef>
                        <a:spcAft>
                          <a:spcPts val="0"/>
                        </a:spcAft>
                      </a:pPr>
                      <a:r>
                        <a:rPr lang="en-US" sz="2800" dirty="0">
                          <a:effectLst/>
                        </a:rPr>
                        <a:t>In a committed relationship</a:t>
                      </a:r>
                    </a:p>
                  </a:txBody>
                  <a:tcPr marL="134605" marR="134605" marT="0" marB="0"/>
                </a:tc>
                <a:tc>
                  <a:txBody>
                    <a:bodyPr/>
                    <a:lstStyle/>
                    <a:p>
                      <a:pPr marL="0" marR="0">
                        <a:spcBef>
                          <a:spcPts val="0"/>
                        </a:spcBef>
                        <a:spcAft>
                          <a:spcPts val="0"/>
                        </a:spcAft>
                      </a:pPr>
                      <a:r>
                        <a:rPr lang="en-US" sz="2800" dirty="0">
                          <a:effectLst/>
                        </a:rPr>
                        <a:t> 23%</a:t>
                      </a:r>
                    </a:p>
                  </a:txBody>
                  <a:tcPr marL="134605" marR="134605" marT="0" marB="0"/>
                </a:tc>
                <a:extLst>
                  <a:ext uri="{0D108BD9-81ED-4DB2-BD59-A6C34878D82A}">
                    <a16:rowId xmlns:a16="http://schemas.microsoft.com/office/drawing/2014/main" val="4056434706"/>
                  </a:ext>
                </a:extLst>
              </a:tr>
              <a:tr h="619938">
                <a:tc>
                  <a:txBody>
                    <a:bodyPr/>
                    <a:lstStyle/>
                    <a:p>
                      <a:pPr marL="0" marR="0">
                        <a:lnSpc>
                          <a:spcPct val="150000"/>
                        </a:lnSpc>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Raise a child/ children</a:t>
                      </a:r>
                    </a:p>
                  </a:txBody>
                  <a:tcPr marL="134605" marR="134605" marT="0" marB="0"/>
                </a:tc>
                <a:tc>
                  <a:txBody>
                    <a:bodyPr/>
                    <a:lstStyle/>
                    <a:p>
                      <a:pPr marL="0" marR="0">
                        <a:lnSpc>
                          <a:spcPct val="150000"/>
                        </a:lnSpc>
                        <a:spcBef>
                          <a:spcPts val="0"/>
                        </a:spcBef>
                        <a:spcAft>
                          <a:spcPts val="0"/>
                        </a:spcAft>
                      </a:pPr>
                      <a:r>
                        <a:rPr lang="en-US" sz="2800" dirty="0">
                          <a:effectLst/>
                        </a:rPr>
                        <a:t>7%</a:t>
                      </a:r>
                      <a:endParaRPr lang="en-US" sz="28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3675773994"/>
                  </a:ext>
                </a:extLst>
              </a:tr>
              <a:tr h="619938">
                <a:tc>
                  <a:txBody>
                    <a:bodyPr/>
                    <a:lstStyle/>
                    <a:p>
                      <a:pPr marL="0" marR="0">
                        <a:lnSpc>
                          <a:spcPct val="150000"/>
                        </a:lnSpc>
                        <a:spcBef>
                          <a:spcPts val="0"/>
                        </a:spcBef>
                        <a:spcAft>
                          <a:spcPts val="0"/>
                        </a:spcAft>
                      </a:pPr>
                      <a:r>
                        <a:rPr lang="en-US" sz="2800" dirty="0">
                          <a:effectLst/>
                          <a:latin typeface="Calibri" panose="020F0502020204030204" pitchFamily="34" charset="0"/>
                          <a:ea typeface="DengXian" panose="02010600030101010101" pitchFamily="2" charset="-122"/>
                          <a:cs typeface="Arial" panose="020B0604020202020204" pitchFamily="34" charset="0"/>
                        </a:rPr>
                        <a:t>Hold a full-time job</a:t>
                      </a:r>
                    </a:p>
                  </a:txBody>
                  <a:tcPr marL="134605" marR="134605" marT="0" marB="0"/>
                </a:tc>
                <a:tc>
                  <a:txBody>
                    <a:bodyPr/>
                    <a:lstStyle/>
                    <a:p>
                      <a:pPr marL="0" marR="0">
                        <a:lnSpc>
                          <a:spcPct val="150000"/>
                        </a:lnSpc>
                        <a:spcBef>
                          <a:spcPts val="0"/>
                        </a:spcBef>
                        <a:spcAft>
                          <a:spcPts val="0"/>
                        </a:spcAft>
                      </a:pPr>
                      <a:r>
                        <a:rPr lang="en-US" sz="2800" dirty="0">
                          <a:effectLst/>
                        </a:rPr>
                        <a:t>26%</a:t>
                      </a:r>
                      <a:endParaRPr lang="en-US" sz="28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562798073"/>
                  </a:ext>
                </a:extLst>
              </a:tr>
            </a:tbl>
          </a:graphicData>
        </a:graphic>
      </p:graphicFrame>
    </p:spTree>
    <p:extLst>
      <p:ext uri="{BB962C8B-B14F-4D97-AF65-F5344CB8AC3E}">
        <p14:creationId xmlns:p14="http://schemas.microsoft.com/office/powerpoint/2010/main" val="266465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C9C6B24C-15B1-404A-AF5C-455A710080A7}"/>
              </a:ext>
            </a:extLst>
          </p:cNvPr>
          <p:cNvGraphicFramePr>
            <a:graphicFrameLocks noGrp="1"/>
          </p:cNvGraphicFramePr>
          <p:nvPr>
            <p:extLst>
              <p:ext uri="{D42A27DB-BD31-4B8C-83A1-F6EECF244321}">
                <p14:modId xmlns:p14="http://schemas.microsoft.com/office/powerpoint/2010/main" val="1742426258"/>
              </p:ext>
            </p:extLst>
          </p:nvPr>
        </p:nvGraphicFramePr>
        <p:xfrm>
          <a:off x="0" y="0"/>
          <a:ext cx="9727221" cy="6857573"/>
        </p:xfrm>
        <a:graphic>
          <a:graphicData uri="http://schemas.openxmlformats.org/drawingml/2006/table">
            <a:tbl>
              <a:tblPr firstRow="1" firstCol="1" bandRow="1">
                <a:tableStyleId>{5C22544A-7EE6-4342-B048-85BDC9FD1C3A}</a:tableStyleId>
              </a:tblPr>
              <a:tblGrid>
                <a:gridCol w="7263207">
                  <a:extLst>
                    <a:ext uri="{9D8B030D-6E8A-4147-A177-3AD203B41FA5}">
                      <a16:colId xmlns:a16="http://schemas.microsoft.com/office/drawing/2014/main" val="1005778013"/>
                    </a:ext>
                  </a:extLst>
                </a:gridCol>
                <a:gridCol w="2464014">
                  <a:extLst>
                    <a:ext uri="{9D8B030D-6E8A-4147-A177-3AD203B41FA5}">
                      <a16:colId xmlns:a16="http://schemas.microsoft.com/office/drawing/2014/main" val="1682329306"/>
                    </a:ext>
                  </a:extLst>
                </a:gridCol>
              </a:tblGrid>
              <a:tr h="1265969">
                <a:tc>
                  <a:txBody>
                    <a:bodyPr/>
                    <a:lstStyle/>
                    <a:p>
                      <a:pPr marL="0" marR="0">
                        <a:spcBef>
                          <a:spcPts val="0"/>
                        </a:spcBef>
                        <a:spcAft>
                          <a:spcPts val="0"/>
                        </a:spcAft>
                      </a:pPr>
                      <a:r>
                        <a:rPr lang="en-US" sz="2700" dirty="0">
                          <a:effectLst/>
                        </a:rPr>
                        <a:t>Aspects of Student Success</a:t>
                      </a:r>
                    </a:p>
                    <a:p>
                      <a:pPr marL="0" marR="0">
                        <a:spcBef>
                          <a:spcPts val="0"/>
                        </a:spcBef>
                        <a:spcAft>
                          <a:spcPts val="0"/>
                        </a:spcAft>
                      </a:pPr>
                      <a:r>
                        <a:rPr lang="en-US" sz="2000" dirty="0">
                          <a:effectLst/>
                        </a:rPr>
                        <a:t>(Sociology Senior Student Success Survey, N=61)</a:t>
                      </a:r>
                    </a:p>
                    <a:p>
                      <a:pPr marL="0" marR="0">
                        <a:spcBef>
                          <a:spcPts val="0"/>
                        </a:spcBef>
                        <a:spcAft>
                          <a:spcPts val="0"/>
                        </a:spcAft>
                      </a:pPr>
                      <a:r>
                        <a:rPr lang="en-US" sz="2700" dirty="0">
                          <a:effectLst/>
                        </a:rPr>
                        <a:t> </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700">
                          <a:effectLst/>
                        </a:rPr>
                        <a:t>Yes</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3721140414"/>
                  </a:ext>
                </a:extLst>
              </a:tr>
              <a:tr h="1692338">
                <a:tc>
                  <a:txBody>
                    <a:bodyPr/>
                    <a:lstStyle/>
                    <a:p>
                      <a:pPr marL="0" marR="0">
                        <a:spcBef>
                          <a:spcPts val="0"/>
                        </a:spcBef>
                        <a:spcAft>
                          <a:spcPts val="0"/>
                        </a:spcAft>
                      </a:pPr>
                      <a:r>
                        <a:rPr lang="en-US" sz="2400" dirty="0">
                          <a:effectLst/>
                        </a:rPr>
                        <a:t>Different major before SOCI:</a:t>
                      </a:r>
                    </a:p>
                    <a:p>
                      <a:pPr marL="0" marR="0">
                        <a:spcBef>
                          <a:spcPts val="0"/>
                        </a:spcBef>
                        <a:spcAft>
                          <a:spcPts val="0"/>
                        </a:spcAft>
                      </a:pPr>
                      <a:r>
                        <a:rPr lang="en-US" sz="2400" dirty="0">
                          <a:effectLst/>
                        </a:rPr>
                        <a:t>                     One major</a:t>
                      </a:r>
                    </a:p>
                    <a:p>
                      <a:pPr marL="0" marR="0">
                        <a:spcBef>
                          <a:spcPts val="0"/>
                        </a:spcBef>
                        <a:spcAft>
                          <a:spcPts val="0"/>
                        </a:spcAft>
                      </a:pPr>
                      <a:r>
                        <a:rPr lang="en-US" sz="2400" dirty="0">
                          <a:effectLst/>
                        </a:rPr>
                        <a:t>                     Two majors</a:t>
                      </a:r>
                    </a:p>
                    <a:p>
                      <a:pPr marL="0" marR="0">
                        <a:spcBef>
                          <a:spcPts val="0"/>
                        </a:spcBef>
                        <a:spcAft>
                          <a:spcPts val="0"/>
                        </a:spcAft>
                      </a:pPr>
                      <a:r>
                        <a:rPr lang="en-US" sz="2400" dirty="0">
                          <a:effectLst/>
                        </a:rPr>
                        <a:t>                     3 or more majors</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400" dirty="0">
                          <a:effectLst/>
                        </a:rPr>
                        <a:t>84%</a:t>
                      </a:r>
                    </a:p>
                    <a:p>
                      <a:pPr marL="0" marR="0">
                        <a:spcBef>
                          <a:spcPts val="0"/>
                        </a:spcBef>
                        <a:spcAft>
                          <a:spcPts val="0"/>
                        </a:spcAft>
                      </a:pPr>
                      <a:r>
                        <a:rPr lang="en-US" sz="2400" dirty="0">
                          <a:effectLst/>
                        </a:rPr>
                        <a:t>63%</a:t>
                      </a:r>
                    </a:p>
                    <a:p>
                      <a:pPr marL="0" marR="0">
                        <a:spcBef>
                          <a:spcPts val="0"/>
                        </a:spcBef>
                        <a:spcAft>
                          <a:spcPts val="0"/>
                        </a:spcAft>
                      </a:pPr>
                      <a:r>
                        <a:rPr lang="en-US" sz="2400" dirty="0">
                          <a:effectLst/>
                        </a:rPr>
                        <a:t>24%</a:t>
                      </a:r>
                    </a:p>
                    <a:p>
                      <a:pPr marL="0" marR="0">
                        <a:spcBef>
                          <a:spcPts val="0"/>
                        </a:spcBef>
                        <a:spcAft>
                          <a:spcPts val="0"/>
                        </a:spcAft>
                      </a:pPr>
                      <a:r>
                        <a:rPr lang="en-US" sz="2400" dirty="0">
                          <a:effectLst/>
                        </a:rPr>
                        <a:t>13%</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660476934"/>
                  </a:ext>
                </a:extLst>
              </a:tr>
              <a:tr h="483526">
                <a:tc>
                  <a:txBody>
                    <a:bodyPr/>
                    <a:lstStyle/>
                    <a:p>
                      <a:pPr marL="0" marR="0">
                        <a:spcBef>
                          <a:spcPts val="0"/>
                        </a:spcBef>
                        <a:spcAft>
                          <a:spcPts val="0"/>
                        </a:spcAft>
                      </a:pPr>
                      <a:r>
                        <a:rPr lang="en-US" sz="2400">
                          <a:effectLst/>
                        </a:rPr>
                        <a:t>Considered quitting college</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400" dirty="0">
                          <a:effectLst/>
                        </a:rPr>
                        <a:t>57%</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2562285734"/>
                  </a:ext>
                </a:extLst>
              </a:tr>
              <a:tr h="483526">
                <a:tc>
                  <a:txBody>
                    <a:bodyPr/>
                    <a:lstStyle/>
                    <a:p>
                      <a:pPr marL="0" marR="0">
                        <a:spcBef>
                          <a:spcPts val="0"/>
                        </a:spcBef>
                        <a:spcAft>
                          <a:spcPts val="0"/>
                        </a:spcAft>
                      </a:pPr>
                      <a:r>
                        <a:rPr lang="en-US" sz="2400">
                          <a:effectLst/>
                        </a:rPr>
                        <a:t>Transfer student</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400" dirty="0">
                          <a:effectLst/>
                        </a:rPr>
                        <a:t>54%</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64911961"/>
                  </a:ext>
                </a:extLst>
              </a:tr>
              <a:tr h="1692338">
                <a:tc>
                  <a:txBody>
                    <a:bodyPr/>
                    <a:lstStyle/>
                    <a:p>
                      <a:pPr marL="0" marR="0">
                        <a:spcBef>
                          <a:spcPts val="0"/>
                        </a:spcBef>
                        <a:spcAft>
                          <a:spcPts val="0"/>
                        </a:spcAft>
                      </a:pPr>
                      <a:r>
                        <a:rPr lang="en-US" sz="2400">
                          <a:effectLst/>
                        </a:rPr>
                        <a:t>Type of classes attended:</a:t>
                      </a:r>
                    </a:p>
                    <a:p>
                      <a:pPr marL="0" marR="0">
                        <a:spcBef>
                          <a:spcPts val="0"/>
                        </a:spcBef>
                        <a:spcAft>
                          <a:spcPts val="0"/>
                        </a:spcAft>
                      </a:pPr>
                      <a:r>
                        <a:rPr lang="en-US" sz="2400">
                          <a:effectLst/>
                        </a:rPr>
                        <a:t>                 Mostly f2f</a:t>
                      </a:r>
                    </a:p>
                    <a:p>
                      <a:pPr marL="0" marR="0">
                        <a:spcBef>
                          <a:spcPts val="0"/>
                        </a:spcBef>
                        <a:spcAft>
                          <a:spcPts val="0"/>
                        </a:spcAft>
                      </a:pPr>
                      <a:r>
                        <a:rPr lang="en-US" sz="2400">
                          <a:effectLst/>
                        </a:rPr>
                        <a:t>                 Mix of f2f &amp; online</a:t>
                      </a:r>
                    </a:p>
                    <a:p>
                      <a:pPr marL="0" marR="0">
                        <a:spcBef>
                          <a:spcPts val="0"/>
                        </a:spcBef>
                        <a:spcAft>
                          <a:spcPts val="0"/>
                        </a:spcAft>
                      </a:pPr>
                      <a:r>
                        <a:rPr lang="en-US" sz="2400">
                          <a:effectLst/>
                        </a:rPr>
                        <a:t>                 Mostly online</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spcBef>
                          <a:spcPts val="0"/>
                        </a:spcBef>
                        <a:spcAft>
                          <a:spcPts val="0"/>
                        </a:spcAft>
                      </a:pPr>
                      <a:r>
                        <a:rPr lang="en-US" sz="2400" dirty="0">
                          <a:effectLst/>
                        </a:rPr>
                        <a:t> </a:t>
                      </a:r>
                    </a:p>
                    <a:p>
                      <a:pPr marL="0" marR="0">
                        <a:spcBef>
                          <a:spcPts val="0"/>
                        </a:spcBef>
                        <a:spcAft>
                          <a:spcPts val="0"/>
                        </a:spcAft>
                      </a:pPr>
                      <a:r>
                        <a:rPr lang="en-US" sz="2400" dirty="0">
                          <a:effectLst/>
                        </a:rPr>
                        <a:t>14%</a:t>
                      </a:r>
                    </a:p>
                    <a:p>
                      <a:pPr marL="0" marR="0">
                        <a:spcBef>
                          <a:spcPts val="0"/>
                        </a:spcBef>
                        <a:spcAft>
                          <a:spcPts val="0"/>
                        </a:spcAft>
                      </a:pPr>
                      <a:r>
                        <a:rPr lang="en-US" sz="2400" dirty="0">
                          <a:effectLst/>
                        </a:rPr>
                        <a:t>44%</a:t>
                      </a:r>
                    </a:p>
                    <a:p>
                      <a:pPr marL="0" marR="0">
                        <a:spcBef>
                          <a:spcPts val="0"/>
                        </a:spcBef>
                        <a:spcAft>
                          <a:spcPts val="0"/>
                        </a:spcAft>
                      </a:pPr>
                      <a:r>
                        <a:rPr lang="en-US" sz="2400" dirty="0">
                          <a:effectLst/>
                        </a:rPr>
                        <a:t>42%</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4056434706"/>
                  </a:ext>
                </a:extLst>
              </a:tr>
              <a:tr h="619938">
                <a:tc>
                  <a:txBody>
                    <a:bodyPr/>
                    <a:lstStyle/>
                    <a:p>
                      <a:pPr marL="0" marR="0">
                        <a:lnSpc>
                          <a:spcPct val="150000"/>
                        </a:lnSpc>
                        <a:spcBef>
                          <a:spcPts val="0"/>
                        </a:spcBef>
                        <a:spcAft>
                          <a:spcPts val="0"/>
                        </a:spcAft>
                      </a:pPr>
                      <a:r>
                        <a:rPr lang="en-US" sz="2400">
                          <a:effectLst/>
                        </a:rPr>
                        <a:t>Plans to attend Graduate School</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lnSpc>
                          <a:spcPct val="150000"/>
                        </a:lnSpc>
                        <a:spcBef>
                          <a:spcPts val="0"/>
                        </a:spcBef>
                        <a:spcAft>
                          <a:spcPts val="0"/>
                        </a:spcAft>
                      </a:pPr>
                      <a:r>
                        <a:rPr lang="en-US" sz="2400" dirty="0">
                          <a:effectLst/>
                        </a:rPr>
                        <a:t>64%</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3675773994"/>
                  </a:ext>
                </a:extLst>
              </a:tr>
              <a:tr h="619938">
                <a:tc>
                  <a:txBody>
                    <a:bodyPr/>
                    <a:lstStyle/>
                    <a:p>
                      <a:pPr marL="0" marR="0">
                        <a:lnSpc>
                          <a:spcPct val="150000"/>
                        </a:lnSpc>
                        <a:spcBef>
                          <a:spcPts val="0"/>
                        </a:spcBef>
                        <a:spcAft>
                          <a:spcPts val="0"/>
                        </a:spcAft>
                      </a:pPr>
                      <a:r>
                        <a:rPr lang="en-US" sz="2400">
                          <a:effectLst/>
                        </a:rPr>
                        <a:t>Job lined up after graduation</a:t>
                      </a:r>
                      <a:endParaRPr lang="en-US" sz="240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tc>
                  <a:txBody>
                    <a:bodyPr/>
                    <a:lstStyle/>
                    <a:p>
                      <a:pPr marL="0" marR="0">
                        <a:lnSpc>
                          <a:spcPct val="150000"/>
                        </a:lnSpc>
                        <a:spcBef>
                          <a:spcPts val="0"/>
                        </a:spcBef>
                        <a:spcAft>
                          <a:spcPts val="0"/>
                        </a:spcAft>
                      </a:pPr>
                      <a:r>
                        <a:rPr lang="en-US" sz="2400" dirty="0">
                          <a:effectLst/>
                        </a:rPr>
                        <a:t>34%</a:t>
                      </a:r>
                      <a:endParaRPr lang="en-US" sz="2400" dirty="0">
                        <a:effectLst/>
                        <a:latin typeface="Calibri" panose="020F0502020204030204" pitchFamily="34" charset="0"/>
                        <a:ea typeface="DengXian" panose="02010600030101010101" pitchFamily="2" charset="-122"/>
                        <a:cs typeface="Arial" panose="020B0604020202020204" pitchFamily="34" charset="0"/>
                      </a:endParaRPr>
                    </a:p>
                  </a:txBody>
                  <a:tcPr marL="134605" marR="134605" marT="0" marB="0"/>
                </a:tc>
                <a:extLst>
                  <a:ext uri="{0D108BD9-81ED-4DB2-BD59-A6C34878D82A}">
                    <a16:rowId xmlns:a16="http://schemas.microsoft.com/office/drawing/2014/main" val="562798073"/>
                  </a:ext>
                </a:extLst>
              </a:tr>
            </a:tbl>
          </a:graphicData>
        </a:graphic>
      </p:graphicFrame>
    </p:spTree>
    <p:extLst>
      <p:ext uri="{BB962C8B-B14F-4D97-AF65-F5344CB8AC3E}">
        <p14:creationId xmlns:p14="http://schemas.microsoft.com/office/powerpoint/2010/main" val="2577529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5912</TotalTime>
  <Words>570</Words>
  <Application>Microsoft Macintosh PowerPoint</Application>
  <PresentationFormat>Widescreen</PresentationFormat>
  <Paragraphs>131</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Optima</vt:lpstr>
      <vt:lpstr>Wingdings 3</vt:lpstr>
      <vt:lpstr>Office Theme</vt:lpstr>
      <vt:lpstr>SUCCESS FROM THE STUDENTS’ PERSPECTIVE</vt:lpstr>
      <vt:lpstr>What is Student Success?</vt:lpstr>
      <vt:lpstr>PowerPoint Presentation</vt:lpstr>
      <vt:lpstr>PowerPoint Presentation</vt:lpstr>
      <vt:lpstr>Problems Defining and Operationalizing “Student Success”</vt:lpstr>
      <vt:lpstr>Student Success in Teaching Sociology</vt:lpstr>
      <vt:lpstr>PowerPoint Presentation</vt:lpstr>
      <vt:lpstr>PowerPoint Presentation</vt:lpstr>
      <vt:lpstr>PowerPoint Presentation</vt:lpstr>
      <vt:lpstr>Student Success (Sociology Senior Survey)</vt:lpstr>
      <vt:lpstr>Recommendations from Seniors</vt:lpstr>
      <vt:lpstr>Student Success Exercise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Violence Interruption and the Epidemiological Approach:  A Systematic Review of Cure Violence </dc:title>
  <dc:creator>Charles Elliott</dc:creator>
  <cp:lastModifiedBy>Darina Lepadatu</cp:lastModifiedBy>
  <cp:revision>103</cp:revision>
  <dcterms:created xsi:type="dcterms:W3CDTF">2022-04-21T15:46:13Z</dcterms:created>
  <dcterms:modified xsi:type="dcterms:W3CDTF">2024-05-13T14:14:12Z</dcterms:modified>
</cp:coreProperties>
</file>