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60" r:id="rId3"/>
    <p:sldId id="258" r:id="rId4"/>
    <p:sldId id="257" r:id="rId5"/>
    <p:sldId id="259" r:id="rId6"/>
    <p:sldId id="261" r:id="rId7"/>
    <p:sldId id="262" r:id="rId8"/>
    <p:sldId id="263" r:id="rId9"/>
    <p:sldId id="264" r:id="rId10"/>
    <p:sldId id="265" r:id="rId11"/>
    <p:sldId id="266" r:id="rId12"/>
    <p:sldId id="270"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5" d="100"/>
          <a:sy n="115"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147949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332671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775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21998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672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68651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247456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213550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254051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B97E2-9183-4B84-854E-D73791F12CF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139149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5B97E2-9183-4B84-854E-D73791F12CF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150257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5B97E2-9183-4B84-854E-D73791F12CFF}"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245849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5B97E2-9183-4B84-854E-D73791F12CFF}"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5904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B97E2-9183-4B84-854E-D73791F12CFF}"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322427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5B97E2-9183-4B84-854E-D73791F12CF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86099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05B97E2-9183-4B84-854E-D73791F12CF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E21D1-1F74-42FD-A062-66DA43742858}" type="slidenum">
              <a:rPr lang="en-US" smtClean="0"/>
              <a:t>‹#›</a:t>
            </a:fld>
            <a:endParaRPr lang="en-US"/>
          </a:p>
        </p:txBody>
      </p:sp>
    </p:spTree>
    <p:extLst>
      <p:ext uri="{BB962C8B-B14F-4D97-AF65-F5344CB8AC3E}">
        <p14:creationId xmlns:p14="http://schemas.microsoft.com/office/powerpoint/2010/main" val="89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5B97E2-9183-4B84-854E-D73791F12CFF}" type="datetimeFigureOut">
              <a:rPr lang="en-US" smtClean="0"/>
              <a:t>5/7/2024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E21D1-1F74-42FD-A062-66DA43742858}" type="slidenum">
              <a:rPr lang="en-US" smtClean="0"/>
              <a:t>‹#›</a:t>
            </a:fld>
            <a:endParaRPr lang="en-US"/>
          </a:p>
        </p:txBody>
      </p:sp>
    </p:spTree>
    <p:extLst>
      <p:ext uri="{BB962C8B-B14F-4D97-AF65-F5344CB8AC3E}">
        <p14:creationId xmlns:p14="http://schemas.microsoft.com/office/powerpoint/2010/main" val="313215635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lip.com/groups/15197569/topics/41252262/responses/464446349/comments" TargetMode="External"/><Relationship Id="rId2" Type="http://schemas.openxmlformats.org/officeDocument/2006/relationships/hyperlink" Target="https://flip.com/groups/14172692/topics/37214247/responses/431288459/com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lip.com/groups/15326817/topics/41050947/responses/460755416/comm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lip.com/groups/14172692/topics/38804301/responses/441740206/comm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lip.com/groups/15326817/topics/40553212/responses/456081087/comm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lip.com/groups/14172692/topics/37433819/responses/432003147/com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smtClean="0"/>
              <a:t>Using Flip for student engagement in asynchronous online classes </a:t>
            </a:r>
            <a:endParaRPr lang="en-US" sz="3200" dirty="0"/>
          </a:p>
        </p:txBody>
      </p:sp>
      <p:sp>
        <p:nvSpPr>
          <p:cNvPr id="5" name="Subtitle 4"/>
          <p:cNvSpPr>
            <a:spLocks noGrp="1"/>
          </p:cNvSpPr>
          <p:nvPr>
            <p:ph type="subTitle" idx="1"/>
          </p:nvPr>
        </p:nvSpPr>
        <p:spPr/>
        <p:txBody>
          <a:bodyPr/>
          <a:lstStyle/>
          <a:p>
            <a:r>
              <a:rPr lang="en-US" dirty="0" smtClean="0"/>
              <a:t>Rebecca Hill </a:t>
            </a:r>
            <a:r>
              <a:rPr lang="yi-001" dirty="0" smtClean="0"/>
              <a:t>–</a:t>
            </a:r>
            <a:r>
              <a:rPr lang="en-US" dirty="0" smtClean="0"/>
              <a:t> Student Success Summit, KSU Spring 2024</a:t>
            </a:r>
          </a:p>
          <a:p>
            <a:endParaRPr lang="en-US" dirty="0"/>
          </a:p>
        </p:txBody>
      </p:sp>
    </p:spTree>
    <p:extLst>
      <p:ext uri="{BB962C8B-B14F-4D97-AF65-F5344CB8AC3E}">
        <p14:creationId xmlns:p14="http://schemas.microsoft.com/office/powerpoint/2010/main" val="368225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 can use Flip to introduce yourself or for other things when you want to be more personable </a:t>
            </a:r>
            <a:endParaRPr lang="en-US" sz="2800" dirty="0"/>
          </a:p>
        </p:txBody>
      </p:sp>
      <p:sp>
        <p:nvSpPr>
          <p:cNvPr id="3" name="Content Placeholder 2"/>
          <p:cNvSpPr>
            <a:spLocks noGrp="1"/>
          </p:cNvSpPr>
          <p:nvPr>
            <p:ph idx="1"/>
          </p:nvPr>
        </p:nvSpPr>
        <p:spPr/>
        <p:txBody>
          <a:bodyPr>
            <a:normAutofit/>
          </a:bodyPr>
          <a:lstStyle/>
          <a:p>
            <a:r>
              <a:rPr lang="en-US" dirty="0" smtClean="0"/>
              <a:t>My </a:t>
            </a:r>
            <a:r>
              <a:rPr lang="en-US" dirty="0"/>
              <a:t>Flip intro: </a:t>
            </a:r>
            <a:r>
              <a:rPr lang="en-US" dirty="0">
                <a:hlinkClick r:id="rId2"/>
              </a:rPr>
              <a:t>https://</a:t>
            </a:r>
            <a:r>
              <a:rPr lang="en-US" dirty="0" smtClean="0">
                <a:hlinkClick r:id="rId2"/>
              </a:rPr>
              <a:t>flip.com/groups/14172692/topics/37214247/responses/431288459/comments</a:t>
            </a:r>
            <a:endParaRPr lang="en-US" dirty="0" smtClean="0"/>
          </a:p>
          <a:p>
            <a:endParaRPr lang="en-US" dirty="0" smtClean="0"/>
          </a:p>
          <a:p>
            <a:r>
              <a:rPr lang="en-US" dirty="0" smtClean="0"/>
              <a:t>You can use it as a way to post an </a:t>
            </a:r>
            <a:r>
              <a:rPr lang="en-US" dirty="0"/>
              <a:t>assignment prompt: </a:t>
            </a:r>
            <a:r>
              <a:rPr lang="en-US" dirty="0">
                <a:hlinkClick r:id="rId3"/>
              </a:rPr>
              <a:t>https://</a:t>
            </a:r>
            <a:r>
              <a:rPr lang="en-US" dirty="0" smtClean="0">
                <a:hlinkClick r:id="rId3"/>
              </a:rPr>
              <a:t>flip.com/groups/15197569/topics/41252262/responses/464446349/comments</a:t>
            </a:r>
            <a:endParaRPr lang="en-US" dirty="0" smtClean="0"/>
          </a:p>
          <a:p>
            <a:endParaRPr lang="en-US" dirty="0" smtClean="0"/>
          </a:p>
          <a:p>
            <a:endParaRPr lang="en-US" dirty="0"/>
          </a:p>
        </p:txBody>
      </p:sp>
    </p:spTree>
    <p:extLst>
      <p:ext uri="{BB962C8B-B14F-4D97-AF65-F5344CB8AC3E}">
        <p14:creationId xmlns:p14="http://schemas.microsoft.com/office/powerpoint/2010/main" val="140107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Asking students to reflect on recent assignments and consider future assignments</a:t>
            </a:r>
            <a:endParaRPr lang="en-US" dirty="0"/>
          </a:p>
        </p:txBody>
      </p:sp>
      <p:sp>
        <p:nvSpPr>
          <p:cNvPr id="3" name="Content Placeholder 2"/>
          <p:cNvSpPr>
            <a:spLocks noGrp="1"/>
          </p:cNvSpPr>
          <p:nvPr>
            <p:ph idx="1"/>
          </p:nvPr>
        </p:nvSpPr>
        <p:spPr/>
        <p:txBody>
          <a:bodyPr/>
          <a:lstStyle/>
          <a:p>
            <a:r>
              <a:rPr lang="en-US" dirty="0" smtClean="0">
                <a:solidFill>
                  <a:srgbClr val="4F4F4F"/>
                </a:solidFill>
                <a:latin typeface="Gilroy-Medium"/>
              </a:rPr>
              <a:t>1</a:t>
            </a:r>
            <a:r>
              <a:rPr lang="en-US" dirty="0">
                <a:solidFill>
                  <a:srgbClr val="4F4F4F"/>
                </a:solidFill>
                <a:latin typeface="Gilroy-Medium"/>
              </a:rPr>
              <a:t>. Welcome back! Do you have any comments of questions about last week's pop-culture workshop? How do you think you could incorporate anything about changes in popular culture into your final paper for this class?</a:t>
            </a:r>
          </a:p>
          <a:p>
            <a:r>
              <a:rPr lang="en-US" dirty="0">
                <a:solidFill>
                  <a:srgbClr val="4F4F4F"/>
                </a:solidFill>
                <a:latin typeface="Gilroy-Medium"/>
              </a:rPr>
              <a:t>2. Ask your classmates a discussion question about anything in this week's Rudnick chapters or the podcast about Anita Bryant.</a:t>
            </a:r>
          </a:p>
          <a:p>
            <a:endParaRPr lang="en-US" dirty="0" smtClean="0"/>
          </a:p>
          <a:p>
            <a:r>
              <a:rPr lang="en-US" dirty="0" smtClean="0"/>
              <a:t>Sample student response, Cory </a:t>
            </a:r>
            <a:r>
              <a:rPr lang="en-US" dirty="0"/>
              <a:t>Ridley Spring 2024: </a:t>
            </a:r>
            <a:r>
              <a:rPr lang="en-US" dirty="0">
                <a:hlinkClick r:id="rId2"/>
              </a:rPr>
              <a:t>https://</a:t>
            </a:r>
            <a:r>
              <a:rPr lang="en-US" dirty="0" smtClean="0">
                <a:hlinkClick r:id="rId2"/>
              </a:rPr>
              <a:t>flip.com/groups/15326817/topics/41050947/responses/460755416/comments</a:t>
            </a:r>
            <a:r>
              <a:rPr lang="en-US" dirty="0" smtClean="0"/>
              <a:t> </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71526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students to prepare for upcoming assignments </a:t>
            </a:r>
            <a:endParaRPr lang="en-US" dirty="0"/>
          </a:p>
        </p:txBody>
      </p:sp>
      <p:sp>
        <p:nvSpPr>
          <p:cNvPr id="3" name="Content Placeholder 2"/>
          <p:cNvSpPr>
            <a:spLocks noGrp="1"/>
          </p:cNvSpPr>
          <p:nvPr>
            <p:ph idx="1"/>
          </p:nvPr>
        </p:nvSpPr>
        <p:spPr/>
        <p:txBody>
          <a:bodyPr>
            <a:normAutofit/>
          </a:bodyPr>
          <a:lstStyle/>
          <a:p>
            <a:r>
              <a:rPr lang="en-US" dirty="0" smtClean="0"/>
              <a:t>Sample prompt: </a:t>
            </a:r>
          </a:p>
          <a:p>
            <a:r>
              <a:rPr lang="en-US" dirty="0">
                <a:solidFill>
                  <a:srgbClr val="4F4F4F"/>
                </a:solidFill>
                <a:latin typeface="Gilroy-Medium"/>
              </a:rPr>
              <a:t>1. If you've already done your second interview, what was the most interesting thing you learned? If you have not done your second interview yet, what is the first question you plan to ask?</a:t>
            </a:r>
          </a:p>
          <a:p>
            <a:r>
              <a:rPr lang="en-US" dirty="0">
                <a:solidFill>
                  <a:srgbClr val="4F4F4F"/>
                </a:solidFill>
                <a:latin typeface="Gilroy-Medium"/>
              </a:rPr>
              <a:t>2. Ask a discussion question for your classmates based on anything in this week's assigned readings or the documentary</a:t>
            </a:r>
          </a:p>
          <a:p>
            <a:endParaRPr lang="en-US" dirty="0"/>
          </a:p>
          <a:p>
            <a:r>
              <a:rPr lang="en-US" dirty="0" smtClean="0"/>
              <a:t>Sample response: </a:t>
            </a:r>
            <a:r>
              <a:rPr lang="en-US" dirty="0" err="1" smtClean="0"/>
              <a:t>Kcyana</a:t>
            </a:r>
            <a:r>
              <a:rPr lang="en-US" dirty="0" smtClean="0"/>
              <a:t> </a:t>
            </a:r>
            <a:r>
              <a:rPr lang="en-US" dirty="0" err="1" smtClean="0"/>
              <a:t>Redmon</a:t>
            </a:r>
            <a:r>
              <a:rPr lang="en-US" dirty="0" smtClean="0"/>
              <a:t>, Fall 2023:</a:t>
            </a:r>
          </a:p>
          <a:p>
            <a:endParaRPr lang="en-US" dirty="0"/>
          </a:p>
          <a:p>
            <a:r>
              <a:rPr lang="en-US" dirty="0" smtClean="0">
                <a:hlinkClick r:id="rId2"/>
              </a:rPr>
              <a:t>https</a:t>
            </a:r>
            <a:r>
              <a:rPr lang="en-US" dirty="0">
                <a:hlinkClick r:id="rId2"/>
              </a:rPr>
              <a:t>://</a:t>
            </a:r>
            <a:r>
              <a:rPr lang="en-US" dirty="0" smtClean="0">
                <a:hlinkClick r:id="rId2"/>
              </a:rPr>
              <a:t>flip.com/groups/14172692/topics/38804301/responses/441740206/comments</a:t>
            </a:r>
            <a:endParaRPr lang="en-US" dirty="0" smtClean="0"/>
          </a:p>
          <a:p>
            <a:endParaRPr lang="en-US" dirty="0"/>
          </a:p>
        </p:txBody>
      </p:sp>
    </p:spTree>
    <p:extLst>
      <p:ext uri="{BB962C8B-B14F-4D97-AF65-F5344CB8AC3E}">
        <p14:creationId xmlns:p14="http://schemas.microsoft.com/office/powerpoint/2010/main" val="294839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students to share their own research findings</a:t>
            </a:r>
            <a:endParaRPr lang="en-US" dirty="0"/>
          </a:p>
        </p:txBody>
      </p:sp>
      <p:sp>
        <p:nvSpPr>
          <p:cNvPr id="3" name="Content Placeholder 2"/>
          <p:cNvSpPr>
            <a:spLocks noGrp="1"/>
          </p:cNvSpPr>
          <p:nvPr>
            <p:ph idx="1"/>
          </p:nvPr>
        </p:nvSpPr>
        <p:spPr/>
        <p:txBody>
          <a:bodyPr/>
          <a:lstStyle/>
          <a:p>
            <a:r>
              <a:rPr lang="en-US" dirty="0"/>
              <a:t>1. Listen to at least three of your classmates' flip responses to my question about their interviews from last week. What did you notice about what they learned in their interviews that was a) interesting b) different from or similar to what you learned in your interview?</a:t>
            </a:r>
          </a:p>
          <a:p>
            <a:r>
              <a:rPr lang="en-US" dirty="0"/>
              <a:t>2. Ask your classmates a discussion question about this week's Rudnick chapters (17, 19 and 21) or the Black Panther Party platform, or my video lecture on the history of the US war in Vietnam</a:t>
            </a:r>
          </a:p>
          <a:p>
            <a:r>
              <a:rPr lang="en-US" dirty="0" smtClean="0"/>
              <a:t>Sample </a:t>
            </a:r>
            <a:r>
              <a:rPr lang="en-US" dirty="0"/>
              <a:t>student </a:t>
            </a:r>
            <a:r>
              <a:rPr lang="en-US" dirty="0" smtClean="0"/>
              <a:t>response, Julie Hall Spring 2024: </a:t>
            </a:r>
            <a:r>
              <a:rPr lang="en-US" dirty="0">
                <a:hlinkClick r:id="rId2"/>
              </a:rPr>
              <a:t>https://</a:t>
            </a:r>
            <a:r>
              <a:rPr lang="en-US" dirty="0" smtClean="0">
                <a:hlinkClick r:id="rId2"/>
              </a:rPr>
              <a:t>flip.com/groups/15326817/topics/40553212/responses/456081087/comments</a:t>
            </a:r>
            <a:r>
              <a:rPr lang="en-US" dirty="0" smtClean="0"/>
              <a:t> </a:t>
            </a:r>
            <a:endParaRPr lang="en-US" dirty="0"/>
          </a:p>
        </p:txBody>
      </p:sp>
    </p:spTree>
    <p:extLst>
      <p:ext uri="{BB962C8B-B14F-4D97-AF65-F5344CB8AC3E}">
        <p14:creationId xmlns:p14="http://schemas.microsoft.com/office/powerpoint/2010/main" val="15875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Flip</a:t>
            </a:r>
            <a:endParaRPr lang="en-US" dirty="0"/>
          </a:p>
        </p:txBody>
      </p:sp>
      <p:sp>
        <p:nvSpPr>
          <p:cNvPr id="3" name="Content Placeholder 2"/>
          <p:cNvSpPr>
            <a:spLocks noGrp="1"/>
          </p:cNvSpPr>
          <p:nvPr>
            <p:ph idx="1"/>
          </p:nvPr>
        </p:nvSpPr>
        <p:spPr/>
        <p:txBody>
          <a:bodyPr/>
          <a:lstStyle/>
          <a:p>
            <a:r>
              <a:rPr lang="en-US" dirty="0" smtClean="0"/>
              <a:t>Some students don’t want to appear on video</a:t>
            </a:r>
          </a:p>
          <a:p>
            <a:r>
              <a:rPr lang="en-US" dirty="0" smtClean="0"/>
              <a:t>Some students may have a technical issue with the website, especially a problem if you are using it for a longer presentation assignment </a:t>
            </a:r>
          </a:p>
          <a:p>
            <a:r>
              <a:rPr lang="en-US" dirty="0" smtClean="0"/>
              <a:t>Some students are worried because this is commercial software and they fear they will be “on the web for all to see” </a:t>
            </a:r>
          </a:p>
          <a:p>
            <a:r>
              <a:rPr lang="en-US" dirty="0" smtClean="0"/>
              <a:t>Some students read a script when making a video </a:t>
            </a:r>
            <a:r>
              <a:rPr lang="yi-001" dirty="0" smtClean="0"/>
              <a:t>–</a:t>
            </a:r>
            <a:r>
              <a:rPr lang="en-US" dirty="0" smtClean="0"/>
              <a:t> it’s not AI proof</a:t>
            </a:r>
          </a:p>
          <a:p>
            <a:r>
              <a:rPr lang="en-US" dirty="0" smtClean="0"/>
              <a:t>Student responses to classmate questions are mostly written comments and can therefore be composed by AI. </a:t>
            </a:r>
          </a:p>
          <a:p>
            <a:r>
              <a:rPr lang="en-US" dirty="0" smtClean="0"/>
              <a:t>The maximum time is 10 minutes </a:t>
            </a:r>
            <a:r>
              <a:rPr lang="yi-001" dirty="0" smtClean="0"/>
              <a:t>–</a:t>
            </a:r>
            <a:r>
              <a:rPr lang="en-US" dirty="0" smtClean="0"/>
              <a:t> it cannot be used for a longer presentation </a:t>
            </a:r>
          </a:p>
          <a:p>
            <a:endParaRPr lang="en-US" dirty="0"/>
          </a:p>
        </p:txBody>
      </p:sp>
    </p:spTree>
    <p:extLst>
      <p:ext uri="{BB962C8B-B14F-4D97-AF65-F5344CB8AC3E}">
        <p14:creationId xmlns:p14="http://schemas.microsoft.com/office/powerpoint/2010/main" val="3569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a:xfrm>
            <a:off x="677334" y="1421477"/>
            <a:ext cx="8596668" cy="5153890"/>
          </a:xfrm>
        </p:spPr>
        <p:txBody>
          <a:bodyPr>
            <a:normAutofit/>
          </a:bodyPr>
          <a:lstStyle/>
          <a:p>
            <a:r>
              <a:rPr lang="en-US" dirty="0" smtClean="0"/>
              <a:t>It’s a video tool that enables students to interact more naturally as they do on platforms like </a:t>
            </a:r>
            <a:r>
              <a:rPr lang="en-US" dirty="0" err="1" smtClean="0"/>
              <a:t>TikTok</a:t>
            </a:r>
            <a:endParaRPr lang="en-US" dirty="0" smtClean="0"/>
          </a:p>
          <a:p>
            <a:r>
              <a:rPr lang="en-US" dirty="0" smtClean="0"/>
              <a:t>It allows you, the instructor, as well as the students, to get more of a feel for students in the class as whole people</a:t>
            </a:r>
          </a:p>
          <a:p>
            <a:r>
              <a:rPr lang="en-US" dirty="0" smtClean="0"/>
              <a:t>Prompts can be more relaxed and informal </a:t>
            </a:r>
          </a:p>
          <a:p>
            <a:r>
              <a:rPr lang="en-US" dirty="0" smtClean="0"/>
              <a:t>Responses are more authentic than what students post on text-based discussion boards </a:t>
            </a:r>
          </a:p>
          <a:p>
            <a:r>
              <a:rPr lang="en-US" dirty="0" smtClean="0"/>
              <a:t>It’s not hard or more time-consuming to grade because the videos are short</a:t>
            </a:r>
          </a:p>
          <a:p>
            <a:r>
              <a:rPr lang="en-US" dirty="0" smtClean="0"/>
              <a:t>Like any technology, it’s not perfect, but allows you to do things that you can’t do in a purely text-based environment</a:t>
            </a:r>
          </a:p>
          <a:p>
            <a:r>
              <a:rPr lang="en-US" dirty="0" smtClean="0"/>
              <a:t>Having students present themselves with their faces and voices may give them more investment in the class and increase retention of students </a:t>
            </a:r>
          </a:p>
          <a:p>
            <a:r>
              <a:rPr lang="en-US" dirty="0" smtClean="0"/>
              <a:t>You can start with very simple uses and expand from there as you and the students get more comfortable with the platform </a:t>
            </a:r>
            <a:endParaRPr lang="en-US" dirty="0"/>
          </a:p>
        </p:txBody>
      </p:sp>
    </p:spTree>
    <p:extLst>
      <p:ext uri="{BB962C8B-B14F-4D97-AF65-F5344CB8AC3E}">
        <p14:creationId xmlns:p14="http://schemas.microsoft.com/office/powerpoint/2010/main" val="47163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 Flip Grid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5856" y="2444915"/>
            <a:ext cx="6380326" cy="3312782"/>
          </a:xfrm>
        </p:spPr>
      </p:pic>
    </p:spTree>
    <p:extLst>
      <p:ext uri="{BB962C8B-B14F-4D97-AF65-F5344CB8AC3E}">
        <p14:creationId xmlns:p14="http://schemas.microsoft.com/office/powerpoint/2010/main" val="78607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Student Sam Nova, AMST 1102 Fall 2023</a:t>
            </a:r>
            <a:endParaRPr lang="en-US" dirty="0"/>
          </a:p>
        </p:txBody>
      </p:sp>
      <p:sp>
        <p:nvSpPr>
          <p:cNvPr id="3" name="Content Placeholder 2"/>
          <p:cNvSpPr>
            <a:spLocks noGrp="1"/>
          </p:cNvSpPr>
          <p:nvPr>
            <p:ph idx="1"/>
          </p:nvPr>
        </p:nvSpPr>
        <p:spPr/>
        <p:txBody>
          <a:bodyPr/>
          <a:lstStyle/>
          <a:p>
            <a:r>
              <a:rPr lang="en-US" dirty="0" smtClean="0"/>
              <a:t>I </a:t>
            </a:r>
            <a:r>
              <a:rPr lang="en-US" dirty="0"/>
              <a:t>thought it was much more engaging than a simple discussion post type assignment which is common for online classes. I enjoyed seeing all of my classmates' responses as well! I think it helped with making the course feel more engaging than a traditional online course, which can sometimes feel a bit isolating when it's asynchronous. </a:t>
            </a:r>
          </a:p>
        </p:txBody>
      </p:sp>
    </p:spTree>
    <p:extLst>
      <p:ext uri="{BB962C8B-B14F-4D97-AF65-F5344CB8AC3E}">
        <p14:creationId xmlns:p14="http://schemas.microsoft.com/office/powerpoint/2010/main" val="401030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student </a:t>
            </a:r>
            <a:r>
              <a:rPr lang="en-US" dirty="0" err="1" smtClean="0"/>
              <a:t>Kcyana</a:t>
            </a:r>
            <a:r>
              <a:rPr lang="en-US" dirty="0" smtClean="0"/>
              <a:t> </a:t>
            </a:r>
            <a:r>
              <a:rPr lang="en-US" dirty="0" err="1" smtClean="0"/>
              <a:t>Redmon</a:t>
            </a:r>
            <a:r>
              <a:rPr lang="en-US" dirty="0" smtClean="0"/>
              <a:t>, AMST 1102 Fall 2023</a:t>
            </a:r>
            <a:endParaRPr lang="en-US" dirty="0"/>
          </a:p>
        </p:txBody>
      </p:sp>
      <p:sp>
        <p:nvSpPr>
          <p:cNvPr id="3" name="Content Placeholder 2"/>
          <p:cNvSpPr>
            <a:spLocks noGrp="1"/>
          </p:cNvSpPr>
          <p:nvPr>
            <p:ph idx="1"/>
          </p:nvPr>
        </p:nvSpPr>
        <p:spPr/>
        <p:txBody>
          <a:bodyPr>
            <a:normAutofit/>
          </a:bodyPr>
          <a:lstStyle/>
          <a:p>
            <a:r>
              <a:rPr lang="en-US" dirty="0">
                <a:solidFill>
                  <a:srgbClr val="000000"/>
                </a:solidFill>
                <a:latin typeface="Aptos"/>
              </a:rPr>
              <a:t>Some thoughts I would like to share about Flip in relation to the class is it allowed students to see and essentially communicate with their classmates and additionally provided a new way to get the course materials across through these classmates. The Flip videos allowed students to see the different thoughts their classmates had on the course materials, instead of just having their own thoughts that wouldn't get challenged or agreed with. Although this was my first-time using Flip, compared to my other online courses where I just read text, watched videos, and answered the instructor's questions as well as responded to other students on the discussion board, I felt I was in an actual class with students, instead of names with no faces, and I was able to understand the materials of the course better due to the interactions with other students.</a:t>
            </a:r>
            <a:endParaRPr lang="en-US" dirty="0"/>
          </a:p>
        </p:txBody>
      </p:sp>
    </p:spTree>
    <p:extLst>
      <p:ext uri="{BB962C8B-B14F-4D97-AF65-F5344CB8AC3E}">
        <p14:creationId xmlns:p14="http://schemas.microsoft.com/office/powerpoint/2010/main" val="165648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using Flip for a longer presentation from John Drinkwater, AMST 1102 fall 2023: </a:t>
            </a:r>
            <a:endParaRPr lang="en-US" dirty="0"/>
          </a:p>
        </p:txBody>
      </p:sp>
      <p:sp>
        <p:nvSpPr>
          <p:cNvPr id="3" name="Content Placeholder 2"/>
          <p:cNvSpPr>
            <a:spLocks noGrp="1"/>
          </p:cNvSpPr>
          <p:nvPr>
            <p:ph idx="1"/>
          </p:nvPr>
        </p:nvSpPr>
        <p:spPr/>
        <p:txBody>
          <a:bodyPr/>
          <a:lstStyle/>
          <a:p>
            <a:r>
              <a:rPr lang="en-US" dirty="0" err="1" smtClean="0"/>
              <a:t>flipgrid's</a:t>
            </a:r>
            <a:r>
              <a:rPr lang="en-US" dirty="0" smtClean="0"/>
              <a:t> </a:t>
            </a:r>
            <a:r>
              <a:rPr lang="en-US" dirty="0"/>
              <a:t>internal video software made recording audio intuitive enough for this student to just hop in and add audio, slides, and background music all without having to watch a </a:t>
            </a:r>
            <a:r>
              <a:rPr lang="en-US" dirty="0" smtClean="0"/>
              <a:t>tutorial</a:t>
            </a:r>
            <a:endParaRPr lang="en-US" dirty="0"/>
          </a:p>
        </p:txBody>
      </p:sp>
    </p:spTree>
    <p:extLst>
      <p:ext uri="{BB962C8B-B14F-4D97-AF65-F5344CB8AC3E}">
        <p14:creationId xmlns:p14="http://schemas.microsoft.com/office/powerpoint/2010/main" val="98402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with Flip</a:t>
            </a:r>
            <a:endParaRPr lang="en-US" dirty="0"/>
          </a:p>
        </p:txBody>
      </p:sp>
      <p:sp>
        <p:nvSpPr>
          <p:cNvPr id="3" name="Content Placeholder 2"/>
          <p:cNvSpPr>
            <a:spLocks noGrp="1"/>
          </p:cNvSpPr>
          <p:nvPr>
            <p:ph idx="1"/>
          </p:nvPr>
        </p:nvSpPr>
        <p:spPr/>
        <p:txBody>
          <a:bodyPr/>
          <a:lstStyle/>
          <a:p>
            <a:r>
              <a:rPr lang="en-US" dirty="0" smtClean="0"/>
              <a:t>Personal introductions</a:t>
            </a:r>
          </a:p>
          <a:p>
            <a:r>
              <a:rPr lang="en-US" dirty="0" smtClean="0"/>
              <a:t>Short discussion assignments </a:t>
            </a:r>
            <a:r>
              <a:rPr lang="yi-001" dirty="0" smtClean="0"/>
              <a:t>–</a:t>
            </a:r>
            <a:r>
              <a:rPr lang="en-US" dirty="0" smtClean="0"/>
              <a:t> up to ten minutes for each </a:t>
            </a:r>
            <a:r>
              <a:rPr lang="en-US" dirty="0" smtClean="0"/>
              <a:t>video</a:t>
            </a:r>
          </a:p>
          <a:p>
            <a:r>
              <a:rPr lang="en-US" dirty="0" smtClean="0"/>
              <a:t>Check-in with students about how they are doing </a:t>
            </a:r>
            <a:endParaRPr lang="en-US" dirty="0" smtClean="0"/>
          </a:p>
          <a:p>
            <a:r>
              <a:rPr lang="en-US" dirty="0" smtClean="0"/>
              <a:t>Presentations under 10 minutes long </a:t>
            </a:r>
          </a:p>
          <a:p>
            <a:r>
              <a:rPr lang="en-US" dirty="0" smtClean="0"/>
              <a:t>Communicating with your class </a:t>
            </a:r>
            <a:r>
              <a:rPr lang="en-US" dirty="0" smtClean="0"/>
              <a:t>through your own </a:t>
            </a:r>
            <a:r>
              <a:rPr lang="en-US" dirty="0" smtClean="0"/>
              <a:t>short, informal videos</a:t>
            </a:r>
          </a:p>
          <a:p>
            <a:endParaRPr lang="en-US" dirty="0"/>
          </a:p>
        </p:txBody>
      </p:sp>
    </p:spTree>
    <p:extLst>
      <p:ext uri="{BB962C8B-B14F-4D97-AF65-F5344CB8AC3E}">
        <p14:creationId xmlns:p14="http://schemas.microsoft.com/office/powerpoint/2010/main" val="282692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Flip Assignment </a:t>
            </a:r>
            <a:r>
              <a:rPr lang="yi-001" dirty="0" smtClean="0"/>
              <a:t>–</a:t>
            </a:r>
            <a:r>
              <a:rPr lang="en-US" dirty="0" smtClean="0"/>
              <a:t> Discussion question and answer </a:t>
            </a:r>
            <a:endParaRPr lang="en-US" dirty="0"/>
          </a:p>
        </p:txBody>
      </p:sp>
      <p:sp>
        <p:nvSpPr>
          <p:cNvPr id="3" name="Content Placeholder 2"/>
          <p:cNvSpPr>
            <a:spLocks noGrp="1"/>
          </p:cNvSpPr>
          <p:nvPr>
            <p:ph idx="1"/>
          </p:nvPr>
        </p:nvSpPr>
        <p:spPr/>
        <p:txBody>
          <a:bodyPr/>
          <a:lstStyle/>
          <a:p>
            <a:r>
              <a:rPr lang="en-US" dirty="0" smtClean="0"/>
              <a:t>Sample prompt from early in the semester, fall 2023: </a:t>
            </a:r>
          </a:p>
          <a:p>
            <a:r>
              <a:rPr lang="en-US" dirty="0"/>
              <a:t>1. Check-in question from me: It was a busy first week. How's it going so far? Do you have any questions for me about the class?</a:t>
            </a:r>
          </a:p>
          <a:p>
            <a:r>
              <a:rPr lang="en-US" dirty="0"/>
              <a:t>﻿</a:t>
            </a:r>
          </a:p>
          <a:p>
            <a:r>
              <a:rPr lang="en-US" dirty="0"/>
              <a:t>2. Ask your classmates a discussion question about anything in Rudnick chapter 2, chapter 7, the Cold War interview, or The Monsters are Due on Maple Street*</a:t>
            </a:r>
          </a:p>
          <a:p>
            <a:r>
              <a:rPr lang="en-US" dirty="0"/>
              <a:t>﻿</a:t>
            </a:r>
          </a:p>
          <a:p>
            <a:r>
              <a:rPr lang="en-US" dirty="0"/>
              <a:t>*Remember that good discussion questions are open-ended, about the assigned material and don't require classmates to do additional research beyond what was assigned....</a:t>
            </a:r>
          </a:p>
          <a:p>
            <a:endParaRPr lang="en-US" dirty="0"/>
          </a:p>
        </p:txBody>
      </p:sp>
    </p:spTree>
    <p:extLst>
      <p:ext uri="{BB962C8B-B14F-4D97-AF65-F5344CB8AC3E}">
        <p14:creationId xmlns:p14="http://schemas.microsoft.com/office/powerpoint/2010/main" val="192575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looks on Flip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23" y="1612670"/>
            <a:ext cx="9917082" cy="4428582"/>
          </a:xfrm>
        </p:spPr>
      </p:pic>
    </p:spTree>
    <p:extLst>
      <p:ext uri="{BB962C8B-B14F-4D97-AF65-F5344CB8AC3E}">
        <p14:creationId xmlns:p14="http://schemas.microsoft.com/office/powerpoint/2010/main" val="346420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student response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flip.com/groups/14172692/topics/37433819/responses/432003147/comments</a:t>
            </a:r>
            <a:endParaRPr lang="en-US" dirty="0" smtClean="0"/>
          </a:p>
          <a:p>
            <a:endParaRPr lang="en-US" dirty="0" smtClean="0"/>
          </a:p>
          <a:p>
            <a:r>
              <a:rPr lang="en-US" dirty="0" smtClean="0"/>
              <a:t>It’s easy for students to make the short videos and easy for classmates to view and comment </a:t>
            </a:r>
            <a:endParaRPr lang="en-US" dirty="0"/>
          </a:p>
        </p:txBody>
      </p:sp>
    </p:spTree>
    <p:extLst>
      <p:ext uri="{BB962C8B-B14F-4D97-AF65-F5344CB8AC3E}">
        <p14:creationId xmlns:p14="http://schemas.microsoft.com/office/powerpoint/2010/main" val="2093962919"/>
      </p:ext>
    </p:extLst>
  </p:cSld>
  <p:clrMapOvr>
    <a:masterClrMapping/>
  </p:clrMapOvr>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TotalTime>
  <Words>853</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Gilroy-Medium</vt:lpstr>
      <vt:lpstr>Gisha</vt:lpstr>
      <vt:lpstr>Trebuchet MS</vt:lpstr>
      <vt:lpstr>Wingdings 3</vt:lpstr>
      <vt:lpstr>Facet</vt:lpstr>
      <vt:lpstr>Using Flip for student engagement in asynchronous online classes </vt:lpstr>
      <vt:lpstr>An example of a Flip Grid</vt:lpstr>
      <vt:lpstr>From Student Sam Nova, AMST 1102 Fall 2023</vt:lpstr>
      <vt:lpstr>From student Kcyana Redmon, AMST 1102 Fall 2023</vt:lpstr>
      <vt:lpstr>On using Flip for a longer presentation from John Drinkwater, AMST 1102 fall 2023: </vt:lpstr>
      <vt:lpstr>What you can do with Flip</vt:lpstr>
      <vt:lpstr>Example Flip Assignment – Discussion question and answer </vt:lpstr>
      <vt:lpstr>How it looks on Flip</vt:lpstr>
      <vt:lpstr>Example of a student response </vt:lpstr>
      <vt:lpstr>You can use Flip to introduce yourself or for other things when you want to be more personable </vt:lpstr>
      <vt:lpstr>Asking students to reflect on recent assignments and consider future assignments</vt:lpstr>
      <vt:lpstr>Prompt students to prepare for upcoming assignments </vt:lpstr>
      <vt:lpstr>Enable students to share their own research findings</vt:lpstr>
      <vt:lpstr>Problems with Flip</vt:lpstr>
      <vt:lpstr>Concluding Thoughts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Flip for student engagement in asycnchronous online classes</dc:title>
  <dc:creator>Rebecca</dc:creator>
  <cp:lastModifiedBy>Rebecca</cp:lastModifiedBy>
  <cp:revision>7</cp:revision>
  <dcterms:created xsi:type="dcterms:W3CDTF">2024-05-07T11:25:51Z</dcterms:created>
  <dcterms:modified xsi:type="dcterms:W3CDTF">2024-05-07T12:23:09Z</dcterms:modified>
</cp:coreProperties>
</file>