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0" r:id="rId5"/>
    <p:sldMasterId id="2147483692" r:id="rId6"/>
    <p:sldMasterId id="2147483704" r:id="rId7"/>
    <p:sldMasterId id="2147483716" r:id="rId8"/>
  </p:sldMasterIdLst>
  <p:notesMasterIdLst>
    <p:notesMasterId r:id="rId84"/>
  </p:notesMasterIdLst>
  <p:handoutMasterIdLst>
    <p:handoutMasterId r:id="rId85"/>
  </p:handoutMasterIdLst>
  <p:sldIdLst>
    <p:sldId id="433" r:id="rId9"/>
    <p:sldId id="422" r:id="rId10"/>
    <p:sldId id="423" r:id="rId11"/>
    <p:sldId id="395" r:id="rId12"/>
    <p:sldId id="413" r:id="rId13"/>
    <p:sldId id="414" r:id="rId14"/>
    <p:sldId id="415" r:id="rId15"/>
    <p:sldId id="416" r:id="rId16"/>
    <p:sldId id="417" r:id="rId17"/>
    <p:sldId id="418" r:id="rId18"/>
    <p:sldId id="419" r:id="rId19"/>
    <p:sldId id="421" r:id="rId20"/>
    <p:sldId id="342" r:id="rId21"/>
    <p:sldId id="425" r:id="rId22"/>
    <p:sldId id="394" r:id="rId23"/>
    <p:sldId id="424" r:id="rId24"/>
    <p:sldId id="420" r:id="rId25"/>
    <p:sldId id="375" r:id="rId26"/>
    <p:sldId id="383" r:id="rId27"/>
    <p:sldId id="426" r:id="rId28"/>
    <p:sldId id="427" r:id="rId29"/>
    <p:sldId id="382" r:id="rId30"/>
    <p:sldId id="384" r:id="rId31"/>
    <p:sldId id="385" r:id="rId32"/>
    <p:sldId id="390" r:id="rId33"/>
    <p:sldId id="391" r:id="rId34"/>
    <p:sldId id="392" r:id="rId35"/>
    <p:sldId id="393" r:id="rId36"/>
    <p:sldId id="386" r:id="rId37"/>
    <p:sldId id="387" r:id="rId38"/>
    <p:sldId id="388" r:id="rId39"/>
    <p:sldId id="389" r:id="rId40"/>
    <p:sldId id="256" r:id="rId41"/>
    <p:sldId id="257" r:id="rId42"/>
    <p:sldId id="264" r:id="rId43"/>
    <p:sldId id="258" r:id="rId44"/>
    <p:sldId id="259" r:id="rId45"/>
    <p:sldId id="263" r:id="rId46"/>
    <p:sldId id="260" r:id="rId47"/>
    <p:sldId id="434" r:id="rId48"/>
    <p:sldId id="396" r:id="rId49"/>
    <p:sldId id="397" r:id="rId50"/>
    <p:sldId id="398" r:id="rId51"/>
    <p:sldId id="399" r:id="rId52"/>
    <p:sldId id="279" r:id="rId53"/>
    <p:sldId id="400" r:id="rId54"/>
    <p:sldId id="401" r:id="rId55"/>
    <p:sldId id="402" r:id="rId56"/>
    <p:sldId id="278" r:id="rId57"/>
    <p:sldId id="403" r:id="rId58"/>
    <p:sldId id="276" r:id="rId59"/>
    <p:sldId id="277" r:id="rId60"/>
    <p:sldId id="280" r:id="rId61"/>
    <p:sldId id="281" r:id="rId62"/>
    <p:sldId id="404" r:id="rId63"/>
    <p:sldId id="405" r:id="rId64"/>
    <p:sldId id="406" r:id="rId65"/>
    <p:sldId id="407" r:id="rId66"/>
    <p:sldId id="408" r:id="rId67"/>
    <p:sldId id="409" r:id="rId68"/>
    <p:sldId id="410" r:id="rId69"/>
    <p:sldId id="428" r:id="rId70"/>
    <p:sldId id="411" r:id="rId71"/>
    <p:sldId id="429" r:id="rId72"/>
    <p:sldId id="412" r:id="rId73"/>
    <p:sldId id="265" r:id="rId74"/>
    <p:sldId id="267" r:id="rId75"/>
    <p:sldId id="268" r:id="rId76"/>
    <p:sldId id="430" r:id="rId77"/>
    <p:sldId id="431" r:id="rId78"/>
    <p:sldId id="432" r:id="rId79"/>
    <p:sldId id="270" r:id="rId80"/>
    <p:sldId id="273" r:id="rId81"/>
    <p:sldId id="274" r:id="rId82"/>
    <p:sldId id="275"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E3FBFE"/>
    <a:srgbClr val="000000"/>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0A1B5D5-9B99-4C35-A422-299274C8766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388" autoAdjust="0"/>
  </p:normalViewPr>
  <p:slideViewPr>
    <p:cSldViewPr snapToGrid="0" snapToObjects="1" showGuides="1">
      <p:cViewPr varScale="1">
        <p:scale>
          <a:sx n="104" d="100"/>
          <a:sy n="104" d="100"/>
        </p:scale>
        <p:origin x="138" y="1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viewProps" Target="view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96F3A1-6138-4031-8989-6229359A39B9}"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99E6CA29-916B-4A5C-B658-A7FB670A98AD}">
      <dgm:prSet/>
      <dgm:spPr/>
      <dgm:t>
        <a:bodyPr/>
        <a:lstStyle/>
        <a:p>
          <a:r>
            <a:rPr lang="en-US" dirty="0"/>
            <a:t>Consider what beliefs your students are likely to have about a topic.</a:t>
          </a:r>
        </a:p>
      </dgm:t>
    </dgm:pt>
    <dgm:pt modelId="{85EE4B0D-AAEE-4354-9756-072F0EFE7845}" type="parTrans" cxnId="{FE500821-8B5C-49B0-A0EA-DE48FC033743}">
      <dgm:prSet/>
      <dgm:spPr/>
      <dgm:t>
        <a:bodyPr/>
        <a:lstStyle/>
        <a:p>
          <a:endParaRPr lang="en-US"/>
        </a:p>
      </dgm:t>
    </dgm:pt>
    <dgm:pt modelId="{8F7B5BA3-4E95-4DB7-91A3-8CCF49F851C4}" type="sibTrans" cxnId="{FE500821-8B5C-49B0-A0EA-DE48FC033743}">
      <dgm:prSet/>
      <dgm:spPr/>
      <dgm:t>
        <a:bodyPr/>
        <a:lstStyle/>
        <a:p>
          <a:endParaRPr lang="en-US"/>
        </a:p>
      </dgm:t>
    </dgm:pt>
    <dgm:pt modelId="{4E2E2DC7-18E3-4BEE-BEA1-1D97ACF9E489}">
      <dgm:prSet/>
      <dgm:spPr/>
      <dgm:t>
        <a:bodyPr/>
        <a:lstStyle/>
        <a:p>
          <a:r>
            <a:rPr lang="en-US" dirty="0"/>
            <a:t>Write general statements that challenge your students’ beliefs.</a:t>
          </a:r>
        </a:p>
      </dgm:t>
    </dgm:pt>
    <dgm:pt modelId="{02284CE9-CD93-4999-ACEB-0F8ADEE61287}" type="parTrans" cxnId="{CF8FF04E-6F0C-45A0-AD5F-4E8166590F76}">
      <dgm:prSet/>
      <dgm:spPr/>
      <dgm:t>
        <a:bodyPr/>
        <a:lstStyle/>
        <a:p>
          <a:endParaRPr lang="en-US"/>
        </a:p>
      </dgm:t>
    </dgm:pt>
    <dgm:pt modelId="{E8123762-A8C7-4387-B9AE-FEC13513D06D}" type="sibTrans" cxnId="{CF8FF04E-6F0C-45A0-AD5F-4E8166590F76}">
      <dgm:prSet/>
      <dgm:spPr/>
      <dgm:t>
        <a:bodyPr/>
        <a:lstStyle/>
        <a:p>
          <a:endParaRPr lang="en-US"/>
        </a:p>
      </dgm:t>
    </dgm:pt>
    <dgm:pt modelId="{C3F0A8E9-F2BD-44EA-A326-5209A7777E40}">
      <dgm:prSet/>
      <dgm:spPr/>
      <dgm:t>
        <a:bodyPr/>
        <a:lstStyle/>
        <a:p>
          <a:r>
            <a:rPr lang="en-US" dirty="0"/>
            <a:t>Require students to respond to the statements with either a positive or negative response.</a:t>
          </a:r>
        </a:p>
      </dgm:t>
    </dgm:pt>
    <dgm:pt modelId="{9038A70E-F3D9-4EF8-AA74-C486EBF79299}" type="parTrans" cxnId="{CD3B3937-0C6C-4418-8AE0-1B7BBB7B8580}">
      <dgm:prSet/>
      <dgm:spPr/>
      <dgm:t>
        <a:bodyPr/>
        <a:lstStyle/>
        <a:p>
          <a:endParaRPr lang="en-US"/>
        </a:p>
      </dgm:t>
    </dgm:pt>
    <dgm:pt modelId="{85E084B7-398C-4B39-8ABC-2681934042E0}" type="sibTrans" cxnId="{CD3B3937-0C6C-4418-8AE0-1B7BBB7B8580}">
      <dgm:prSet/>
      <dgm:spPr/>
      <dgm:t>
        <a:bodyPr/>
        <a:lstStyle/>
        <a:p>
          <a:endParaRPr lang="en-US"/>
        </a:p>
      </dgm:t>
    </dgm:pt>
    <dgm:pt modelId="{9832F7A0-826A-45D2-BBA6-662991445EDE}">
      <dgm:prSet/>
      <dgm:spPr/>
      <dgm:t>
        <a:bodyPr/>
        <a:lstStyle/>
        <a:p>
          <a:r>
            <a:rPr lang="en-US" dirty="0"/>
            <a:t>Create space for students to return to the guide after reading to reevaluate their thinking.</a:t>
          </a:r>
        </a:p>
      </dgm:t>
    </dgm:pt>
    <dgm:pt modelId="{0A336844-5789-4397-9060-EFE35447B185}" type="parTrans" cxnId="{B86E5036-6637-4FF3-AE56-124A98DD4F8E}">
      <dgm:prSet/>
      <dgm:spPr/>
      <dgm:t>
        <a:bodyPr/>
        <a:lstStyle/>
        <a:p>
          <a:endParaRPr lang="en-US"/>
        </a:p>
      </dgm:t>
    </dgm:pt>
    <dgm:pt modelId="{88E97928-BFC0-49EB-AE32-13A59213410D}" type="sibTrans" cxnId="{B86E5036-6637-4FF3-AE56-124A98DD4F8E}">
      <dgm:prSet/>
      <dgm:spPr/>
      <dgm:t>
        <a:bodyPr/>
        <a:lstStyle/>
        <a:p>
          <a:endParaRPr lang="en-US"/>
        </a:p>
      </dgm:t>
    </dgm:pt>
    <dgm:pt modelId="{FE312444-2774-4FAB-B342-1CD76E1C2482}" type="pres">
      <dgm:prSet presAssocID="{9396F3A1-6138-4031-8989-6229359A39B9}" presName="root" presStyleCnt="0">
        <dgm:presLayoutVars>
          <dgm:dir/>
          <dgm:resizeHandles val="exact"/>
        </dgm:presLayoutVars>
      </dgm:prSet>
      <dgm:spPr/>
    </dgm:pt>
    <dgm:pt modelId="{19D83878-992E-42CD-A954-2E99946918DC}" type="pres">
      <dgm:prSet presAssocID="{9396F3A1-6138-4031-8989-6229359A39B9}" presName="container" presStyleCnt="0">
        <dgm:presLayoutVars>
          <dgm:dir/>
          <dgm:resizeHandles val="exact"/>
        </dgm:presLayoutVars>
      </dgm:prSet>
      <dgm:spPr/>
    </dgm:pt>
    <dgm:pt modelId="{B07CB61E-D02B-41AD-B2A2-571B701C59FD}" type="pres">
      <dgm:prSet presAssocID="{99E6CA29-916B-4A5C-B658-A7FB670A98AD}" presName="compNode" presStyleCnt="0"/>
      <dgm:spPr/>
    </dgm:pt>
    <dgm:pt modelId="{B8ED64DE-84C8-41D1-84C2-19CE59A0578F}" type="pres">
      <dgm:prSet presAssocID="{99E6CA29-916B-4A5C-B658-A7FB670A98AD}" presName="iconBgRect" presStyleLbl="bgShp" presStyleIdx="0" presStyleCnt="4"/>
      <dgm:spPr/>
    </dgm:pt>
    <dgm:pt modelId="{D0A7EACB-AAF9-4252-B9B8-CE2CBCB2E2FF}" type="pres">
      <dgm:prSet presAssocID="{99E6CA29-916B-4A5C-B658-A7FB670A98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9B3159EE-19D4-4040-88AD-8182E9D23563}" type="pres">
      <dgm:prSet presAssocID="{99E6CA29-916B-4A5C-B658-A7FB670A98AD}" presName="spaceRect" presStyleCnt="0"/>
      <dgm:spPr/>
    </dgm:pt>
    <dgm:pt modelId="{5D0D9EEA-AB2D-4E8B-963A-7ED19C52A0FE}" type="pres">
      <dgm:prSet presAssocID="{99E6CA29-916B-4A5C-B658-A7FB670A98AD}" presName="textRect" presStyleLbl="revTx" presStyleIdx="0" presStyleCnt="4">
        <dgm:presLayoutVars>
          <dgm:chMax val="1"/>
          <dgm:chPref val="1"/>
        </dgm:presLayoutVars>
      </dgm:prSet>
      <dgm:spPr/>
    </dgm:pt>
    <dgm:pt modelId="{DAD1B8DB-3657-4ABA-8C01-F9B466D16499}" type="pres">
      <dgm:prSet presAssocID="{8F7B5BA3-4E95-4DB7-91A3-8CCF49F851C4}" presName="sibTrans" presStyleLbl="sibTrans2D1" presStyleIdx="0" presStyleCnt="0"/>
      <dgm:spPr/>
    </dgm:pt>
    <dgm:pt modelId="{E2D7F76D-8659-4F3C-88EC-9EA54CB8D7B1}" type="pres">
      <dgm:prSet presAssocID="{4E2E2DC7-18E3-4BEE-BEA1-1D97ACF9E489}" presName="compNode" presStyleCnt="0"/>
      <dgm:spPr/>
    </dgm:pt>
    <dgm:pt modelId="{41B844D8-1E3B-4120-8169-99D959F647B8}" type="pres">
      <dgm:prSet presAssocID="{4E2E2DC7-18E3-4BEE-BEA1-1D97ACF9E489}" presName="iconBgRect" presStyleLbl="bgShp" presStyleIdx="1" presStyleCnt="4"/>
      <dgm:spPr/>
    </dgm:pt>
    <dgm:pt modelId="{CB485718-D3EF-4205-A567-869DA2D3EFDB}" type="pres">
      <dgm:prSet presAssocID="{4E2E2DC7-18E3-4BEE-BEA1-1D97ACF9E48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0480EEFD-ED9B-4C00-BCF6-585E227CCF3C}" type="pres">
      <dgm:prSet presAssocID="{4E2E2DC7-18E3-4BEE-BEA1-1D97ACF9E489}" presName="spaceRect" presStyleCnt="0"/>
      <dgm:spPr/>
    </dgm:pt>
    <dgm:pt modelId="{33FDFB4F-B83D-4D56-8F48-6AE47A7A9168}" type="pres">
      <dgm:prSet presAssocID="{4E2E2DC7-18E3-4BEE-BEA1-1D97ACF9E489}" presName="textRect" presStyleLbl="revTx" presStyleIdx="1" presStyleCnt="4">
        <dgm:presLayoutVars>
          <dgm:chMax val="1"/>
          <dgm:chPref val="1"/>
        </dgm:presLayoutVars>
      </dgm:prSet>
      <dgm:spPr/>
    </dgm:pt>
    <dgm:pt modelId="{49A9196F-F8BE-4960-8A36-4EFA1D468947}" type="pres">
      <dgm:prSet presAssocID="{E8123762-A8C7-4387-B9AE-FEC13513D06D}" presName="sibTrans" presStyleLbl="sibTrans2D1" presStyleIdx="0" presStyleCnt="0"/>
      <dgm:spPr/>
    </dgm:pt>
    <dgm:pt modelId="{3870B7DC-2A02-4074-9B4C-71BA6C1429DD}" type="pres">
      <dgm:prSet presAssocID="{C3F0A8E9-F2BD-44EA-A326-5209A7777E40}" presName="compNode" presStyleCnt="0"/>
      <dgm:spPr/>
    </dgm:pt>
    <dgm:pt modelId="{281CEE53-EBED-4D04-B19D-87D79B6F6345}" type="pres">
      <dgm:prSet presAssocID="{C3F0A8E9-F2BD-44EA-A326-5209A7777E40}" presName="iconBgRect" presStyleLbl="bgShp" presStyleIdx="2" presStyleCnt="4"/>
      <dgm:spPr/>
    </dgm:pt>
    <dgm:pt modelId="{E4DC8DE9-CC1A-4C18-AEA4-5F09ADFAE521}" type="pres">
      <dgm:prSet presAssocID="{C3F0A8E9-F2BD-44EA-A326-5209A7777E4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8EFDBF7-97D2-4874-8538-B8A690B03D97}" type="pres">
      <dgm:prSet presAssocID="{C3F0A8E9-F2BD-44EA-A326-5209A7777E40}" presName="spaceRect" presStyleCnt="0"/>
      <dgm:spPr/>
    </dgm:pt>
    <dgm:pt modelId="{2B520949-15FE-47FA-93FE-4636E0353F17}" type="pres">
      <dgm:prSet presAssocID="{C3F0A8E9-F2BD-44EA-A326-5209A7777E40}" presName="textRect" presStyleLbl="revTx" presStyleIdx="2" presStyleCnt="4">
        <dgm:presLayoutVars>
          <dgm:chMax val="1"/>
          <dgm:chPref val="1"/>
        </dgm:presLayoutVars>
      </dgm:prSet>
      <dgm:spPr/>
    </dgm:pt>
    <dgm:pt modelId="{815AA23F-B81F-401A-8CA8-C4B208F462C0}" type="pres">
      <dgm:prSet presAssocID="{85E084B7-398C-4B39-8ABC-2681934042E0}" presName="sibTrans" presStyleLbl="sibTrans2D1" presStyleIdx="0" presStyleCnt="0"/>
      <dgm:spPr/>
    </dgm:pt>
    <dgm:pt modelId="{383B9CCF-6404-4398-A596-0EF6CC9C4EAE}" type="pres">
      <dgm:prSet presAssocID="{9832F7A0-826A-45D2-BBA6-662991445EDE}" presName="compNode" presStyleCnt="0"/>
      <dgm:spPr/>
    </dgm:pt>
    <dgm:pt modelId="{BD164C11-358A-4B1F-B68F-0C7982DCA813}" type="pres">
      <dgm:prSet presAssocID="{9832F7A0-826A-45D2-BBA6-662991445EDE}" presName="iconBgRect" presStyleLbl="bgShp" presStyleIdx="3" presStyleCnt="4"/>
      <dgm:spPr/>
    </dgm:pt>
    <dgm:pt modelId="{317B54D4-5499-4A45-9E44-A163CC54AACF}" type="pres">
      <dgm:prSet presAssocID="{9832F7A0-826A-45D2-BBA6-662991445ED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6A569C02-F35D-497B-AD69-CDE6D32C65BC}" type="pres">
      <dgm:prSet presAssocID="{9832F7A0-826A-45D2-BBA6-662991445EDE}" presName="spaceRect" presStyleCnt="0"/>
      <dgm:spPr/>
    </dgm:pt>
    <dgm:pt modelId="{88F699BB-C5EF-4CCD-B897-992C82ED2D9A}" type="pres">
      <dgm:prSet presAssocID="{9832F7A0-826A-45D2-BBA6-662991445EDE}" presName="textRect" presStyleLbl="revTx" presStyleIdx="3" presStyleCnt="4">
        <dgm:presLayoutVars>
          <dgm:chMax val="1"/>
          <dgm:chPref val="1"/>
        </dgm:presLayoutVars>
      </dgm:prSet>
      <dgm:spPr/>
    </dgm:pt>
  </dgm:ptLst>
  <dgm:cxnLst>
    <dgm:cxn modelId="{7E452408-FA6E-4DD5-B962-45E0D1ADD720}" type="presOf" srcId="{99E6CA29-916B-4A5C-B658-A7FB670A98AD}" destId="{5D0D9EEA-AB2D-4E8B-963A-7ED19C52A0FE}" srcOrd="0" destOrd="0" presId="urn:microsoft.com/office/officeart/2018/2/layout/IconCircleList"/>
    <dgm:cxn modelId="{F82C2D1F-86DF-4165-9D5E-17521F84C081}" type="presOf" srcId="{9396F3A1-6138-4031-8989-6229359A39B9}" destId="{FE312444-2774-4FAB-B342-1CD76E1C2482}" srcOrd="0" destOrd="0" presId="urn:microsoft.com/office/officeart/2018/2/layout/IconCircleList"/>
    <dgm:cxn modelId="{FE500821-8B5C-49B0-A0EA-DE48FC033743}" srcId="{9396F3A1-6138-4031-8989-6229359A39B9}" destId="{99E6CA29-916B-4A5C-B658-A7FB670A98AD}" srcOrd="0" destOrd="0" parTransId="{85EE4B0D-AAEE-4354-9756-072F0EFE7845}" sibTransId="{8F7B5BA3-4E95-4DB7-91A3-8CCF49F851C4}"/>
    <dgm:cxn modelId="{B86E5036-6637-4FF3-AE56-124A98DD4F8E}" srcId="{9396F3A1-6138-4031-8989-6229359A39B9}" destId="{9832F7A0-826A-45D2-BBA6-662991445EDE}" srcOrd="3" destOrd="0" parTransId="{0A336844-5789-4397-9060-EFE35447B185}" sibTransId="{88E97928-BFC0-49EB-AE32-13A59213410D}"/>
    <dgm:cxn modelId="{CD3B3937-0C6C-4418-8AE0-1B7BBB7B8580}" srcId="{9396F3A1-6138-4031-8989-6229359A39B9}" destId="{C3F0A8E9-F2BD-44EA-A326-5209A7777E40}" srcOrd="2" destOrd="0" parTransId="{9038A70E-F3D9-4EF8-AA74-C486EBF79299}" sibTransId="{85E084B7-398C-4B39-8ABC-2681934042E0}"/>
    <dgm:cxn modelId="{CF8FF04E-6F0C-45A0-AD5F-4E8166590F76}" srcId="{9396F3A1-6138-4031-8989-6229359A39B9}" destId="{4E2E2DC7-18E3-4BEE-BEA1-1D97ACF9E489}" srcOrd="1" destOrd="0" parTransId="{02284CE9-CD93-4999-ACEB-0F8ADEE61287}" sibTransId="{E8123762-A8C7-4387-B9AE-FEC13513D06D}"/>
    <dgm:cxn modelId="{8DB907A4-1247-40ED-B5BA-AE1BCFD07165}" type="presOf" srcId="{C3F0A8E9-F2BD-44EA-A326-5209A7777E40}" destId="{2B520949-15FE-47FA-93FE-4636E0353F17}" srcOrd="0" destOrd="0" presId="urn:microsoft.com/office/officeart/2018/2/layout/IconCircleList"/>
    <dgm:cxn modelId="{067B01B6-ED83-45AE-BD69-3085C02AE1E9}" type="presOf" srcId="{E8123762-A8C7-4387-B9AE-FEC13513D06D}" destId="{49A9196F-F8BE-4960-8A36-4EFA1D468947}" srcOrd="0" destOrd="0" presId="urn:microsoft.com/office/officeart/2018/2/layout/IconCircleList"/>
    <dgm:cxn modelId="{658B88B8-F671-455A-A40E-463AAB1AA162}" type="presOf" srcId="{8F7B5BA3-4E95-4DB7-91A3-8CCF49F851C4}" destId="{DAD1B8DB-3657-4ABA-8C01-F9B466D16499}" srcOrd="0" destOrd="0" presId="urn:microsoft.com/office/officeart/2018/2/layout/IconCircleList"/>
    <dgm:cxn modelId="{B7D547B9-420F-4BC5-8DB5-5238D2DA3A48}" type="presOf" srcId="{85E084B7-398C-4B39-8ABC-2681934042E0}" destId="{815AA23F-B81F-401A-8CA8-C4B208F462C0}" srcOrd="0" destOrd="0" presId="urn:microsoft.com/office/officeart/2018/2/layout/IconCircleList"/>
    <dgm:cxn modelId="{826BDFE6-3E7B-4D21-9DE3-297CD4951DDF}" type="presOf" srcId="{9832F7A0-826A-45D2-BBA6-662991445EDE}" destId="{88F699BB-C5EF-4CCD-B897-992C82ED2D9A}" srcOrd="0" destOrd="0" presId="urn:microsoft.com/office/officeart/2018/2/layout/IconCircleList"/>
    <dgm:cxn modelId="{8863FEF0-740D-4FF5-BC63-594F7C268DB2}" type="presOf" srcId="{4E2E2DC7-18E3-4BEE-BEA1-1D97ACF9E489}" destId="{33FDFB4F-B83D-4D56-8F48-6AE47A7A9168}" srcOrd="0" destOrd="0" presId="urn:microsoft.com/office/officeart/2018/2/layout/IconCircleList"/>
    <dgm:cxn modelId="{A5D220C8-6F42-4070-A282-1711160B65DA}" type="presParOf" srcId="{FE312444-2774-4FAB-B342-1CD76E1C2482}" destId="{19D83878-992E-42CD-A954-2E99946918DC}" srcOrd="0" destOrd="0" presId="urn:microsoft.com/office/officeart/2018/2/layout/IconCircleList"/>
    <dgm:cxn modelId="{D3C69DF0-2DA7-409A-960A-91DF8F564DC2}" type="presParOf" srcId="{19D83878-992E-42CD-A954-2E99946918DC}" destId="{B07CB61E-D02B-41AD-B2A2-571B701C59FD}" srcOrd="0" destOrd="0" presId="urn:microsoft.com/office/officeart/2018/2/layout/IconCircleList"/>
    <dgm:cxn modelId="{D3DEF984-4498-403E-BA86-660946D41190}" type="presParOf" srcId="{B07CB61E-D02B-41AD-B2A2-571B701C59FD}" destId="{B8ED64DE-84C8-41D1-84C2-19CE59A0578F}" srcOrd="0" destOrd="0" presId="urn:microsoft.com/office/officeart/2018/2/layout/IconCircleList"/>
    <dgm:cxn modelId="{7092612B-7BE5-4C0B-879E-5618BFF3614F}" type="presParOf" srcId="{B07CB61E-D02B-41AD-B2A2-571B701C59FD}" destId="{D0A7EACB-AAF9-4252-B9B8-CE2CBCB2E2FF}" srcOrd="1" destOrd="0" presId="urn:microsoft.com/office/officeart/2018/2/layout/IconCircleList"/>
    <dgm:cxn modelId="{3B2BF65F-EBB9-4ABE-BACE-AF6C7DCF4BE9}" type="presParOf" srcId="{B07CB61E-D02B-41AD-B2A2-571B701C59FD}" destId="{9B3159EE-19D4-4040-88AD-8182E9D23563}" srcOrd="2" destOrd="0" presId="urn:microsoft.com/office/officeart/2018/2/layout/IconCircleList"/>
    <dgm:cxn modelId="{514E2B8A-7A99-4E32-8858-8CB587A593A0}" type="presParOf" srcId="{B07CB61E-D02B-41AD-B2A2-571B701C59FD}" destId="{5D0D9EEA-AB2D-4E8B-963A-7ED19C52A0FE}" srcOrd="3" destOrd="0" presId="urn:microsoft.com/office/officeart/2018/2/layout/IconCircleList"/>
    <dgm:cxn modelId="{E424FA07-5800-4E38-AD95-6DDAE0C36A4F}" type="presParOf" srcId="{19D83878-992E-42CD-A954-2E99946918DC}" destId="{DAD1B8DB-3657-4ABA-8C01-F9B466D16499}" srcOrd="1" destOrd="0" presId="urn:microsoft.com/office/officeart/2018/2/layout/IconCircleList"/>
    <dgm:cxn modelId="{B9A11091-7CB0-4CBC-9A48-23908C25C44A}" type="presParOf" srcId="{19D83878-992E-42CD-A954-2E99946918DC}" destId="{E2D7F76D-8659-4F3C-88EC-9EA54CB8D7B1}" srcOrd="2" destOrd="0" presId="urn:microsoft.com/office/officeart/2018/2/layout/IconCircleList"/>
    <dgm:cxn modelId="{45A56490-2820-469D-9E93-C42C2EF363E9}" type="presParOf" srcId="{E2D7F76D-8659-4F3C-88EC-9EA54CB8D7B1}" destId="{41B844D8-1E3B-4120-8169-99D959F647B8}" srcOrd="0" destOrd="0" presId="urn:microsoft.com/office/officeart/2018/2/layout/IconCircleList"/>
    <dgm:cxn modelId="{B071FA48-FCFB-4144-BA2B-BD5E38D8C23B}" type="presParOf" srcId="{E2D7F76D-8659-4F3C-88EC-9EA54CB8D7B1}" destId="{CB485718-D3EF-4205-A567-869DA2D3EFDB}" srcOrd="1" destOrd="0" presId="urn:microsoft.com/office/officeart/2018/2/layout/IconCircleList"/>
    <dgm:cxn modelId="{D20CF551-BE5A-4194-B3E5-8CC60B914232}" type="presParOf" srcId="{E2D7F76D-8659-4F3C-88EC-9EA54CB8D7B1}" destId="{0480EEFD-ED9B-4C00-BCF6-585E227CCF3C}" srcOrd="2" destOrd="0" presId="urn:microsoft.com/office/officeart/2018/2/layout/IconCircleList"/>
    <dgm:cxn modelId="{8F44D70B-9CB9-4189-BFBE-03A2C43B8028}" type="presParOf" srcId="{E2D7F76D-8659-4F3C-88EC-9EA54CB8D7B1}" destId="{33FDFB4F-B83D-4D56-8F48-6AE47A7A9168}" srcOrd="3" destOrd="0" presId="urn:microsoft.com/office/officeart/2018/2/layout/IconCircleList"/>
    <dgm:cxn modelId="{07B8FE9D-AC60-400C-B9EC-0DC91E71997D}" type="presParOf" srcId="{19D83878-992E-42CD-A954-2E99946918DC}" destId="{49A9196F-F8BE-4960-8A36-4EFA1D468947}" srcOrd="3" destOrd="0" presId="urn:microsoft.com/office/officeart/2018/2/layout/IconCircleList"/>
    <dgm:cxn modelId="{9D6B2D2A-5E75-4FF1-861D-8F36DDD56685}" type="presParOf" srcId="{19D83878-992E-42CD-A954-2E99946918DC}" destId="{3870B7DC-2A02-4074-9B4C-71BA6C1429DD}" srcOrd="4" destOrd="0" presId="urn:microsoft.com/office/officeart/2018/2/layout/IconCircleList"/>
    <dgm:cxn modelId="{C84FD47B-713D-43F0-8F62-AC64B3A624A0}" type="presParOf" srcId="{3870B7DC-2A02-4074-9B4C-71BA6C1429DD}" destId="{281CEE53-EBED-4D04-B19D-87D79B6F6345}" srcOrd="0" destOrd="0" presId="urn:microsoft.com/office/officeart/2018/2/layout/IconCircleList"/>
    <dgm:cxn modelId="{78F1CAE2-E7F0-4BE8-BB0B-8FCDC44A408C}" type="presParOf" srcId="{3870B7DC-2A02-4074-9B4C-71BA6C1429DD}" destId="{E4DC8DE9-CC1A-4C18-AEA4-5F09ADFAE521}" srcOrd="1" destOrd="0" presId="urn:microsoft.com/office/officeart/2018/2/layout/IconCircleList"/>
    <dgm:cxn modelId="{960B2FD4-1982-48E9-A464-D15BFEEB77F4}" type="presParOf" srcId="{3870B7DC-2A02-4074-9B4C-71BA6C1429DD}" destId="{58EFDBF7-97D2-4874-8538-B8A690B03D97}" srcOrd="2" destOrd="0" presId="urn:microsoft.com/office/officeart/2018/2/layout/IconCircleList"/>
    <dgm:cxn modelId="{DDFAD298-9367-43EE-B32B-8E0D652DA637}" type="presParOf" srcId="{3870B7DC-2A02-4074-9B4C-71BA6C1429DD}" destId="{2B520949-15FE-47FA-93FE-4636E0353F17}" srcOrd="3" destOrd="0" presId="urn:microsoft.com/office/officeart/2018/2/layout/IconCircleList"/>
    <dgm:cxn modelId="{F2410F93-6449-4E28-9169-029F363D274A}" type="presParOf" srcId="{19D83878-992E-42CD-A954-2E99946918DC}" destId="{815AA23F-B81F-401A-8CA8-C4B208F462C0}" srcOrd="5" destOrd="0" presId="urn:microsoft.com/office/officeart/2018/2/layout/IconCircleList"/>
    <dgm:cxn modelId="{21588AA3-BDA0-4031-965E-3E83EF4E6B7B}" type="presParOf" srcId="{19D83878-992E-42CD-A954-2E99946918DC}" destId="{383B9CCF-6404-4398-A596-0EF6CC9C4EAE}" srcOrd="6" destOrd="0" presId="urn:microsoft.com/office/officeart/2018/2/layout/IconCircleList"/>
    <dgm:cxn modelId="{ECBE2077-838E-4595-9085-9C7A417BAA1A}" type="presParOf" srcId="{383B9CCF-6404-4398-A596-0EF6CC9C4EAE}" destId="{BD164C11-358A-4B1F-B68F-0C7982DCA813}" srcOrd="0" destOrd="0" presId="urn:microsoft.com/office/officeart/2018/2/layout/IconCircleList"/>
    <dgm:cxn modelId="{FA7897DE-F80E-4C2C-A866-099DA531C3DC}" type="presParOf" srcId="{383B9CCF-6404-4398-A596-0EF6CC9C4EAE}" destId="{317B54D4-5499-4A45-9E44-A163CC54AACF}" srcOrd="1" destOrd="0" presId="urn:microsoft.com/office/officeart/2018/2/layout/IconCircleList"/>
    <dgm:cxn modelId="{483C3EED-6C42-4039-9A6C-D5E97E7F9508}" type="presParOf" srcId="{383B9CCF-6404-4398-A596-0EF6CC9C4EAE}" destId="{6A569C02-F35D-497B-AD69-CDE6D32C65BC}" srcOrd="2" destOrd="0" presId="urn:microsoft.com/office/officeart/2018/2/layout/IconCircleList"/>
    <dgm:cxn modelId="{DC147D22-A573-457B-8EC7-B7C200AB2DB4}" type="presParOf" srcId="{383B9CCF-6404-4398-A596-0EF6CC9C4EAE}" destId="{88F699BB-C5EF-4CCD-B897-992C82ED2D9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64DE-84C8-41D1-84C2-19CE59A0578F}">
      <dsp:nvSpPr>
        <dsp:cNvPr id="0" name=""/>
        <dsp:cNvSpPr/>
      </dsp:nvSpPr>
      <dsp:spPr>
        <a:xfrm>
          <a:off x="282221" y="368029"/>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7EACB-AAF9-4252-B9B8-CE2CBCB2E2FF}">
      <dsp:nvSpPr>
        <dsp:cNvPr id="0" name=""/>
        <dsp:cNvSpPr/>
      </dsp:nvSpPr>
      <dsp:spPr>
        <a:xfrm>
          <a:off x="570337" y="656145"/>
          <a:ext cx="795751" cy="7957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0D9EEA-AB2D-4E8B-963A-7ED19C52A0FE}">
      <dsp:nvSpPr>
        <dsp:cNvPr id="0" name=""/>
        <dsp:cNvSpPr/>
      </dsp:nvSpPr>
      <dsp:spPr>
        <a:xfrm>
          <a:off x="1948202"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Consider what beliefs your students are likely to have about a topic.</a:t>
          </a:r>
        </a:p>
      </dsp:txBody>
      <dsp:txXfrm>
        <a:off x="1948202" y="368029"/>
        <a:ext cx="3233964" cy="1371985"/>
      </dsp:txXfrm>
    </dsp:sp>
    <dsp:sp modelId="{41B844D8-1E3B-4120-8169-99D959F647B8}">
      <dsp:nvSpPr>
        <dsp:cNvPr id="0" name=""/>
        <dsp:cNvSpPr/>
      </dsp:nvSpPr>
      <dsp:spPr>
        <a:xfrm>
          <a:off x="5745661" y="368029"/>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485718-D3EF-4205-A567-869DA2D3EFDB}">
      <dsp:nvSpPr>
        <dsp:cNvPr id="0" name=""/>
        <dsp:cNvSpPr/>
      </dsp:nvSpPr>
      <dsp:spPr>
        <a:xfrm>
          <a:off x="6033778" y="656145"/>
          <a:ext cx="795751" cy="7957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FDFB4F-B83D-4D56-8F48-6AE47A7A9168}">
      <dsp:nvSpPr>
        <dsp:cNvPr id="0" name=""/>
        <dsp:cNvSpPr/>
      </dsp:nvSpPr>
      <dsp:spPr>
        <a:xfrm>
          <a:off x="7411643" y="368029"/>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Write general statements that challenge your students’ beliefs.</a:t>
          </a:r>
        </a:p>
      </dsp:txBody>
      <dsp:txXfrm>
        <a:off x="7411643" y="368029"/>
        <a:ext cx="3233964" cy="1371985"/>
      </dsp:txXfrm>
    </dsp:sp>
    <dsp:sp modelId="{281CEE53-EBED-4D04-B19D-87D79B6F6345}">
      <dsp:nvSpPr>
        <dsp:cNvPr id="0" name=""/>
        <dsp:cNvSpPr/>
      </dsp:nvSpPr>
      <dsp:spPr>
        <a:xfrm>
          <a:off x="282221" y="2452790"/>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C8DE9-CC1A-4C18-AEA4-5F09ADFAE521}">
      <dsp:nvSpPr>
        <dsp:cNvPr id="0" name=""/>
        <dsp:cNvSpPr/>
      </dsp:nvSpPr>
      <dsp:spPr>
        <a:xfrm>
          <a:off x="570337" y="2740907"/>
          <a:ext cx="795751" cy="7957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520949-15FE-47FA-93FE-4636E0353F17}">
      <dsp:nvSpPr>
        <dsp:cNvPr id="0" name=""/>
        <dsp:cNvSpPr/>
      </dsp:nvSpPr>
      <dsp:spPr>
        <a:xfrm>
          <a:off x="1948202"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Require students to respond to the statements with either a positive or negative response.</a:t>
          </a:r>
        </a:p>
      </dsp:txBody>
      <dsp:txXfrm>
        <a:off x="1948202" y="2452790"/>
        <a:ext cx="3233964" cy="1371985"/>
      </dsp:txXfrm>
    </dsp:sp>
    <dsp:sp modelId="{BD164C11-358A-4B1F-B68F-0C7982DCA813}">
      <dsp:nvSpPr>
        <dsp:cNvPr id="0" name=""/>
        <dsp:cNvSpPr/>
      </dsp:nvSpPr>
      <dsp:spPr>
        <a:xfrm>
          <a:off x="5745661" y="2452790"/>
          <a:ext cx="1371985" cy="1371985"/>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7B54D4-5499-4A45-9E44-A163CC54AACF}">
      <dsp:nvSpPr>
        <dsp:cNvPr id="0" name=""/>
        <dsp:cNvSpPr/>
      </dsp:nvSpPr>
      <dsp:spPr>
        <a:xfrm>
          <a:off x="6033778" y="2740907"/>
          <a:ext cx="795751" cy="7957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F699BB-C5EF-4CCD-B897-992C82ED2D9A}">
      <dsp:nvSpPr>
        <dsp:cNvPr id="0" name=""/>
        <dsp:cNvSpPr/>
      </dsp:nvSpPr>
      <dsp:spPr>
        <a:xfrm>
          <a:off x="7411643" y="2452790"/>
          <a:ext cx="3233964" cy="1371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90000"/>
            </a:lnSpc>
            <a:spcBef>
              <a:spcPct val="0"/>
            </a:spcBef>
            <a:spcAft>
              <a:spcPct val="35000"/>
            </a:spcAft>
            <a:buNone/>
          </a:pPr>
          <a:r>
            <a:rPr lang="en-US" sz="2200" kern="1200" dirty="0"/>
            <a:t>Create space for students to return to the guide after reading to reevaluate their thinking.</a:t>
          </a:r>
        </a:p>
      </dsp:txBody>
      <dsp:txXfrm>
        <a:off x="7411643" y="2452790"/>
        <a:ext cx="3233964" cy="137198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459878-C319-6BF3-52DC-16FA4340A6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2FA7FC-DFAE-8499-5A3E-AD9648D7FC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BFD57-AB0A-470B-A7AF-56DFE7B5174A}" type="datetimeFigureOut">
              <a:rPr lang="en-US" smtClean="0"/>
              <a:t>5/13/2024</a:t>
            </a:fld>
            <a:endParaRPr lang="en-US" dirty="0"/>
          </a:p>
        </p:txBody>
      </p:sp>
      <p:sp>
        <p:nvSpPr>
          <p:cNvPr id="4" name="Footer Placeholder 3">
            <a:extLst>
              <a:ext uri="{FF2B5EF4-FFF2-40B4-BE49-F238E27FC236}">
                <a16:creationId xmlns:a16="http://schemas.microsoft.com/office/drawing/2014/main" id="{4C9C12BB-9544-9F9A-BEDA-E716864385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D1E77E4-B9A2-A882-9240-3AE65EE217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61A1-75D9-49F7-83EB-F5872642613A}" type="slidenum">
              <a:rPr lang="en-US" smtClean="0"/>
              <a:t>‹#›</a:t>
            </a:fld>
            <a:endParaRPr lang="en-US" dirty="0"/>
          </a:p>
        </p:txBody>
      </p:sp>
    </p:spTree>
    <p:extLst>
      <p:ext uri="{BB962C8B-B14F-4D97-AF65-F5344CB8AC3E}">
        <p14:creationId xmlns:p14="http://schemas.microsoft.com/office/powerpoint/2010/main" val="147732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3339F-6CEA-4641-BE08-40DAFD6FCF25}" type="datetimeFigureOut">
              <a:rPr lang="en-US" smtClean="0"/>
              <a:t>5/13/2024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75CB5-5666-5049-9AE0-38EFD385C21E}" type="slidenum">
              <a:rPr lang="en-US" smtClean="0"/>
              <a:t>‹#›</a:t>
            </a:fld>
            <a:endParaRPr lang="en-US"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a:t>
            </a:fld>
            <a:endParaRPr lang="en-US" dirty="0"/>
          </a:p>
        </p:txBody>
      </p:sp>
    </p:spTree>
    <p:extLst>
      <p:ext uri="{BB962C8B-B14F-4D97-AF65-F5344CB8AC3E}">
        <p14:creationId xmlns:p14="http://schemas.microsoft.com/office/powerpoint/2010/main" val="1734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18</a:t>
            </a:fld>
            <a:endParaRPr lang="en-US" dirty="0"/>
          </a:p>
        </p:txBody>
      </p:sp>
    </p:spTree>
    <p:extLst>
      <p:ext uri="{BB962C8B-B14F-4D97-AF65-F5344CB8AC3E}">
        <p14:creationId xmlns:p14="http://schemas.microsoft.com/office/powerpoint/2010/main" val="298252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19</a:t>
            </a:fld>
            <a:endParaRPr lang="en-US" dirty="0"/>
          </a:p>
        </p:txBody>
      </p:sp>
    </p:spTree>
    <p:extLst>
      <p:ext uri="{BB962C8B-B14F-4D97-AF65-F5344CB8AC3E}">
        <p14:creationId xmlns:p14="http://schemas.microsoft.com/office/powerpoint/2010/main" val="373822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20</a:t>
            </a:fld>
            <a:endParaRPr lang="en-US" dirty="0"/>
          </a:p>
        </p:txBody>
      </p:sp>
    </p:spTree>
    <p:extLst>
      <p:ext uri="{BB962C8B-B14F-4D97-AF65-F5344CB8AC3E}">
        <p14:creationId xmlns:p14="http://schemas.microsoft.com/office/powerpoint/2010/main" val="1971460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21</a:t>
            </a:fld>
            <a:endParaRPr lang="en-US" dirty="0"/>
          </a:p>
        </p:txBody>
      </p:sp>
    </p:spTree>
    <p:extLst>
      <p:ext uri="{BB962C8B-B14F-4D97-AF65-F5344CB8AC3E}">
        <p14:creationId xmlns:p14="http://schemas.microsoft.com/office/powerpoint/2010/main" val="1456091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22</a:t>
            </a:fld>
            <a:endParaRPr lang="en-US" dirty="0"/>
          </a:p>
        </p:txBody>
      </p:sp>
    </p:spTree>
    <p:extLst>
      <p:ext uri="{BB962C8B-B14F-4D97-AF65-F5344CB8AC3E}">
        <p14:creationId xmlns:p14="http://schemas.microsoft.com/office/powerpoint/2010/main" val="426708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50</a:t>
            </a:fld>
            <a:endParaRPr lang="en-US" dirty="0"/>
          </a:p>
        </p:txBody>
      </p:sp>
    </p:spTree>
    <p:extLst>
      <p:ext uri="{BB962C8B-B14F-4D97-AF65-F5344CB8AC3E}">
        <p14:creationId xmlns:p14="http://schemas.microsoft.com/office/powerpoint/2010/main" val="885929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255C4-3FDA-4B40-B84E-10FF945424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149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3</a:t>
            </a:fld>
            <a:endParaRPr lang="en-US" dirty="0"/>
          </a:p>
        </p:txBody>
      </p:sp>
    </p:spTree>
    <p:extLst>
      <p:ext uri="{BB962C8B-B14F-4D97-AF65-F5344CB8AC3E}">
        <p14:creationId xmlns:p14="http://schemas.microsoft.com/office/powerpoint/2010/main" val="77856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4</a:t>
            </a:fld>
            <a:endParaRPr lang="en-US" dirty="0"/>
          </a:p>
        </p:txBody>
      </p:sp>
    </p:spTree>
    <p:extLst>
      <p:ext uri="{BB962C8B-B14F-4D97-AF65-F5344CB8AC3E}">
        <p14:creationId xmlns:p14="http://schemas.microsoft.com/office/powerpoint/2010/main" val="45702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12</a:t>
            </a:fld>
            <a:endParaRPr lang="en-US" dirty="0"/>
          </a:p>
        </p:txBody>
      </p:sp>
    </p:spTree>
    <p:extLst>
      <p:ext uri="{BB962C8B-B14F-4D97-AF65-F5344CB8AC3E}">
        <p14:creationId xmlns:p14="http://schemas.microsoft.com/office/powerpoint/2010/main" val="354256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13</a:t>
            </a:fld>
            <a:endParaRPr lang="en-US" dirty="0"/>
          </a:p>
        </p:txBody>
      </p:sp>
    </p:spTree>
    <p:extLst>
      <p:ext uri="{BB962C8B-B14F-4D97-AF65-F5344CB8AC3E}">
        <p14:creationId xmlns:p14="http://schemas.microsoft.com/office/powerpoint/2010/main" val="2219885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14</a:t>
            </a:fld>
            <a:endParaRPr lang="en-US" dirty="0"/>
          </a:p>
        </p:txBody>
      </p:sp>
    </p:spTree>
    <p:extLst>
      <p:ext uri="{BB962C8B-B14F-4D97-AF65-F5344CB8AC3E}">
        <p14:creationId xmlns:p14="http://schemas.microsoft.com/office/powerpoint/2010/main" val="3353371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15</a:t>
            </a:fld>
            <a:endParaRPr lang="en-US" dirty="0"/>
          </a:p>
        </p:txBody>
      </p:sp>
    </p:spTree>
    <p:extLst>
      <p:ext uri="{BB962C8B-B14F-4D97-AF65-F5344CB8AC3E}">
        <p14:creationId xmlns:p14="http://schemas.microsoft.com/office/powerpoint/2010/main" val="6632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16</a:t>
            </a:fld>
            <a:endParaRPr lang="en-US" dirty="0"/>
          </a:p>
        </p:txBody>
      </p:sp>
    </p:spTree>
    <p:extLst>
      <p:ext uri="{BB962C8B-B14F-4D97-AF65-F5344CB8AC3E}">
        <p14:creationId xmlns:p14="http://schemas.microsoft.com/office/powerpoint/2010/main" val="429138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F75CB5-5666-5049-9AE0-38EFD385C21E}" type="slidenum">
              <a:rPr lang="en-US" smtClean="0"/>
              <a:t>17</a:t>
            </a:fld>
            <a:endParaRPr lang="en-US" dirty="0"/>
          </a:p>
        </p:txBody>
      </p:sp>
    </p:spTree>
    <p:extLst>
      <p:ext uri="{BB962C8B-B14F-4D97-AF65-F5344CB8AC3E}">
        <p14:creationId xmlns:p14="http://schemas.microsoft.com/office/powerpoint/2010/main" val="2236109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Subtitle">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304799"/>
            <a:ext cx="12191998" cy="3215641"/>
          </a:xfrm>
        </p:spPr>
        <p:txBody>
          <a:bodyPr lIns="0" rIns="0" bIns="0" anchor="b" anchorCtr="0">
            <a:noAutofit/>
          </a:bodyPr>
          <a:lstStyle>
            <a:lvl1pPr algn="ctr">
              <a:defRPr sz="6000" kern="1200" cap="all" spc="300" baseline="0">
                <a:solidFill>
                  <a:schemeClr val="accent3">
                    <a:lumMod val="75000"/>
                  </a:schemeClr>
                </a:solidFill>
              </a:defRPr>
            </a:lvl1pPr>
          </a:lstStyle>
          <a:p>
            <a:r>
              <a:rPr lang="en-US" dirty="0"/>
              <a:t>Click to add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670628"/>
            <a:ext cx="12191997" cy="2577772"/>
          </a:xfrm>
        </p:spPr>
        <p:txBody>
          <a:bodyPr>
            <a:noAutofit/>
          </a:bodyPr>
          <a:lstStyle>
            <a:lvl1pPr marL="0" indent="0" algn="ctr">
              <a:buNone/>
              <a:defRPr sz="3200" b="0" i="0" cap="all" spc="600" baseline="0">
                <a:solidFill>
                  <a:schemeClr val="accent3"/>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41193215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2 column">
    <p:bg>
      <p:bgPr>
        <a:gradFill>
          <a:gsLst>
            <a:gs pos="100000">
              <a:schemeClr val="tx2"/>
            </a:gs>
            <a:gs pos="81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23B0D0-B01D-0BB0-6127-A878BE49D18E}"/>
              </a:ext>
              <a:ext uri="{C183D7F6-B498-43B3-948B-1728B52AA6E4}">
                <adec:decorative xmlns:adec="http://schemas.microsoft.com/office/drawing/2017/decorative" val="1"/>
              </a:ext>
            </a:extLst>
          </p:cNvPr>
          <p:cNvSpPr/>
          <p:nvPr userDrawn="1"/>
        </p:nvSpPr>
        <p:spPr>
          <a:xfrm>
            <a:off x="6039728" y="-6350"/>
            <a:ext cx="6154615"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6889627" y="173736"/>
            <a:ext cx="4352662" cy="220370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Picture Placeholder 9">
            <a:extLst>
              <a:ext uri="{FF2B5EF4-FFF2-40B4-BE49-F238E27FC236}">
                <a16:creationId xmlns:a16="http://schemas.microsoft.com/office/drawing/2014/main" id="{6C363351-4779-B42E-ED7A-C4AF2920BABC}"/>
              </a:ext>
            </a:extLst>
          </p:cNvPr>
          <p:cNvSpPr>
            <a:spLocks noGrp="1"/>
          </p:cNvSpPr>
          <p:nvPr>
            <p:ph type="pic" sz="quarter" idx="37"/>
          </p:nvPr>
        </p:nvSpPr>
        <p:spPr>
          <a:xfrm>
            <a:off x="336550" y="336550"/>
            <a:ext cx="5303640" cy="6184900"/>
          </a:xfrm>
        </p:spPr>
        <p:txBody>
          <a:bodyPr/>
          <a:lstStyle>
            <a:lvl1pPr algn="ctr">
              <a:defRPr sz="2000"/>
            </a:lvl1pPr>
          </a:lstStyle>
          <a:p>
            <a:r>
              <a:rPr lang="en-US"/>
              <a:t>Click icon to add picture</a:t>
            </a:r>
            <a:endParaRPr lang="en-US" dirty="0"/>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6889627" y="3104277"/>
            <a:ext cx="4371560" cy="3022201"/>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cxnSp>
        <p:nvCxnSpPr>
          <p:cNvPr id="4" name="Straight Connector 3">
            <a:extLst>
              <a:ext uri="{FF2B5EF4-FFF2-40B4-BE49-F238E27FC236}">
                <a16:creationId xmlns:a16="http://schemas.microsoft.com/office/drawing/2014/main" id="{F0712911-615E-724B-FC0F-996291526D31}"/>
              </a:ext>
              <a:ext uri="{C183D7F6-B498-43B3-948B-1728B52AA6E4}">
                <adec:decorative xmlns:adec="http://schemas.microsoft.com/office/drawing/2017/decorative" val="1"/>
              </a:ext>
            </a:extLst>
          </p:cNvPr>
          <p:cNvCxnSpPr>
            <a:cxnSpLocks/>
          </p:cNvCxnSpPr>
          <p:nvPr userDrawn="1"/>
        </p:nvCxnSpPr>
        <p:spPr>
          <a:xfrm>
            <a:off x="6889627" y="2679480"/>
            <a:ext cx="4352662"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0826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2 column">
    <p:bg>
      <p:bgPr>
        <a:gradFill>
          <a:gsLst>
            <a:gs pos="100000">
              <a:schemeClr val="tx2"/>
            </a:gs>
            <a:gs pos="81000">
              <a:schemeClr val="accent6"/>
            </a:gs>
            <a:gs pos="55000">
              <a:srgbClr val="02090E"/>
            </a:gs>
            <a:gs pos="14000">
              <a:schemeClr val="accent4">
                <a:lumMod val="75000"/>
              </a:schemeClr>
            </a:gs>
            <a:gs pos="0">
              <a:schemeClr val="accent4"/>
            </a:gs>
          </a:gsLst>
          <a:lin ang="27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FFF0E2-6B47-67EB-D6AA-D972E7B7C367}"/>
              </a:ext>
              <a:ext uri="{C183D7F6-B498-43B3-948B-1728B52AA6E4}">
                <adec:decorative xmlns:adec="http://schemas.microsoft.com/office/drawing/2017/decorative" val="1"/>
              </a:ext>
            </a:extLst>
          </p:cNvPr>
          <p:cNvSpPr/>
          <p:nvPr userDrawn="1"/>
        </p:nvSpPr>
        <p:spPr>
          <a:xfrm>
            <a:off x="0" y="-6350"/>
            <a:ext cx="464695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Nova"/>
              <a:ea typeface="+mn-ea"/>
              <a:cs typeface="+mn-cs"/>
            </a:endParaRPr>
          </a:p>
        </p:txBody>
      </p:sp>
      <p:cxnSp>
        <p:nvCxnSpPr>
          <p:cNvPr id="4" name="Straight Connector 3">
            <a:extLst>
              <a:ext uri="{FF2B5EF4-FFF2-40B4-BE49-F238E27FC236}">
                <a16:creationId xmlns:a16="http://schemas.microsoft.com/office/drawing/2014/main" id="{94827F6F-999F-23E9-8C09-325D1A76B07A}"/>
              </a:ext>
              <a:ext uri="{C183D7F6-B498-43B3-948B-1728B52AA6E4}">
                <adec:decorative xmlns:adec="http://schemas.microsoft.com/office/drawing/2017/decorative" val="1"/>
              </a:ext>
            </a:extLst>
          </p:cNvPr>
          <p:cNvCxnSpPr>
            <a:cxnSpLocks/>
          </p:cNvCxnSpPr>
          <p:nvPr userDrawn="1"/>
        </p:nvCxnSpPr>
        <p:spPr>
          <a:xfrm>
            <a:off x="835831" y="2680134"/>
            <a:ext cx="3114078"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171396"/>
            <a:ext cx="3736630" cy="2202350"/>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41716" y="3078480"/>
            <a:ext cx="3108193" cy="3047997"/>
          </a:xfrm>
        </p:spPr>
        <p:txBody>
          <a:bodyPr/>
          <a:lstStyle>
            <a:lvl1pPr marL="0" indent="0">
              <a:lnSpc>
                <a:spcPct val="120000"/>
              </a:lnSpc>
              <a:spcBef>
                <a:spcPts val="1000"/>
              </a:spcBef>
              <a:spcAft>
                <a:spcPts val="600"/>
              </a:spcAft>
              <a:buClr>
                <a:schemeClr val="accent6"/>
              </a:buClr>
              <a:buFont typeface="Arial" panose="020B0604020202020204" pitchFamily="34" charset="0"/>
              <a:buNone/>
              <a:defRPr sz="1800" spc="0" baseline="0">
                <a:solidFill>
                  <a:schemeClr val="bg1"/>
                </a:solidFill>
                <a:latin typeface="+mn-lt"/>
              </a:defRPr>
            </a:lvl1pPr>
            <a:lvl2pPr marL="569214" indent="-285750">
              <a:lnSpc>
                <a:spcPct val="120000"/>
              </a:lnSpc>
              <a:spcBef>
                <a:spcPts val="1000"/>
              </a:spcBef>
              <a:spcAft>
                <a:spcPts val="600"/>
              </a:spcAft>
              <a:buClr>
                <a:schemeClr val="accent3"/>
              </a:buClr>
              <a:buFont typeface="Arial" panose="020B0604020202020204" pitchFamily="34" charset="0"/>
              <a:buChar char="•"/>
              <a:defRPr sz="1800" spc="0"/>
            </a:lvl2pPr>
            <a:lvl3pPr marL="861822" indent="-285750">
              <a:lnSpc>
                <a:spcPct val="120000"/>
              </a:lnSpc>
              <a:spcBef>
                <a:spcPts val="1000"/>
              </a:spcBef>
              <a:spcAft>
                <a:spcPts val="600"/>
              </a:spcAft>
              <a:buClr>
                <a:schemeClr val="accent3"/>
              </a:buClr>
              <a:buFont typeface="Arial" panose="020B0604020202020204" pitchFamily="34" charset="0"/>
              <a:buChar char="•"/>
              <a:defRPr sz="1800" spc="0"/>
            </a:lvl3pPr>
            <a:lvl4pPr marL="1152144" indent="-285750">
              <a:lnSpc>
                <a:spcPct val="120000"/>
              </a:lnSpc>
              <a:spcBef>
                <a:spcPts val="1000"/>
              </a:spcBef>
              <a:spcAft>
                <a:spcPts val="600"/>
              </a:spcAft>
              <a:buClr>
                <a:schemeClr val="accent3"/>
              </a:buClr>
              <a:buFont typeface="Arial" panose="020B0604020202020204" pitchFamily="34" charset="0"/>
              <a:buChar cha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2" name="Table Placeholder 11">
            <a:extLst>
              <a:ext uri="{FF2B5EF4-FFF2-40B4-BE49-F238E27FC236}">
                <a16:creationId xmlns:a16="http://schemas.microsoft.com/office/drawing/2014/main" id="{D360C16C-E69B-FDEF-F033-CA9A2E238288}"/>
              </a:ext>
            </a:extLst>
          </p:cNvPr>
          <p:cNvSpPr>
            <a:spLocks noGrp="1"/>
          </p:cNvSpPr>
          <p:nvPr>
            <p:ph type="tbl" sz="quarter" idx="37"/>
          </p:nvPr>
        </p:nvSpPr>
        <p:spPr>
          <a:xfrm>
            <a:off x="5067300" y="404813"/>
            <a:ext cx="6705600" cy="6048375"/>
          </a:xfrm>
        </p:spPr>
        <p:txBody>
          <a:bodyPr/>
          <a:lstStyle>
            <a:lvl1pPr>
              <a:defRPr sz="2400">
                <a:latin typeface="+mn-lt"/>
              </a:defRPr>
            </a:lvl1pPr>
          </a:lstStyle>
          <a:p>
            <a:r>
              <a:rPr lang="en-US"/>
              <a:t>Click icon to add table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Tree>
    <p:extLst>
      <p:ext uri="{BB962C8B-B14F-4D97-AF65-F5344CB8AC3E}">
        <p14:creationId xmlns:p14="http://schemas.microsoft.com/office/powerpoint/2010/main" val="39072198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96A82D-0723-4BA3-0283-9F0D67B0CEF4}"/>
              </a:ext>
              <a:ext uri="{C183D7F6-B498-43B3-948B-1728B52AA6E4}">
                <adec:decorative xmlns:adec="http://schemas.microsoft.com/office/drawing/2017/decorative" val="1"/>
              </a:ext>
            </a:extLst>
          </p:cNvPr>
          <p:cNvSpPr/>
          <p:nvPr userDrawn="1"/>
        </p:nvSpPr>
        <p:spPr>
          <a:xfrm>
            <a:off x="0" y="0"/>
            <a:ext cx="1219199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6A20A5FD-BDFB-45F2-E644-E93FB81CA575}"/>
              </a:ext>
              <a:ext uri="{C183D7F6-B498-43B3-948B-1728B52AA6E4}">
                <adec:decorative xmlns:adec="http://schemas.microsoft.com/office/drawing/2017/decorative" val="1"/>
              </a:ext>
            </a:extLst>
          </p:cNvPr>
          <p:cNvCxnSpPr>
            <a:cxnSpLocks/>
          </p:cNvCxnSpPr>
          <p:nvPr userDrawn="1"/>
        </p:nvCxnSpPr>
        <p:spPr>
          <a:xfrm>
            <a:off x="807039" y="1983416"/>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33562" y="433906"/>
            <a:ext cx="10515601"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814302" y="2465535"/>
            <a:ext cx="7303538" cy="3427265"/>
          </a:xfrm>
        </p:spPr>
        <p:txBody>
          <a:bodyPr/>
          <a:lstStyle>
            <a:lvl1pPr marL="283464" indent="-283464">
              <a:lnSpc>
                <a:spcPct val="120000"/>
              </a:lnSpc>
              <a:spcBef>
                <a:spcPts val="1000"/>
              </a:spcBef>
              <a:buClr>
                <a:schemeClr val="accent3"/>
              </a:buClr>
              <a:buFont typeface="Arial" panose="020B0604020202020204" pitchFamily="34" charset="0"/>
              <a:buChar char="•"/>
              <a:defRPr sz="1800" spc="0" baseline="0">
                <a:solidFill>
                  <a:schemeClr val="bg1"/>
                </a:solidFill>
                <a:latin typeface="+mn-lt"/>
              </a:defRPr>
            </a:lvl1pPr>
            <a:lvl2pPr marL="566928" indent="-283464">
              <a:lnSpc>
                <a:spcPct val="120000"/>
              </a:lnSpc>
              <a:spcBef>
                <a:spcPts val="500"/>
              </a:spcBef>
              <a:buClr>
                <a:schemeClr val="accent3"/>
              </a:buClr>
              <a:defRPr sz="1800" spc="0"/>
            </a:lvl2pPr>
            <a:lvl3pPr marL="859536" indent="-283464">
              <a:lnSpc>
                <a:spcPct val="120000"/>
              </a:lnSpc>
              <a:spcBef>
                <a:spcPts val="500"/>
              </a:spcBef>
              <a:buClr>
                <a:schemeClr val="accent3"/>
              </a:buClr>
              <a:defRPr sz="1800" spc="0"/>
            </a:lvl3pPr>
            <a:lvl4pPr marL="1152144">
              <a:lnSpc>
                <a:spcPct val="120000"/>
              </a:lnSpc>
              <a:spcBef>
                <a:spcPts val="500"/>
              </a:spcBef>
              <a:buClr>
                <a:schemeClr val="accent3"/>
              </a:buClr>
              <a:defRPr sz="1800" spc="0"/>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0" name="Content Placeholder 9">
            <a:extLst>
              <a:ext uri="{FF2B5EF4-FFF2-40B4-BE49-F238E27FC236}">
                <a16:creationId xmlns:a16="http://schemas.microsoft.com/office/drawing/2014/main" id="{4E7FC75E-AA73-003E-D4E3-B1819886AF9C}"/>
              </a:ext>
            </a:extLst>
          </p:cNvPr>
          <p:cNvSpPr>
            <a:spLocks noGrp="1"/>
          </p:cNvSpPr>
          <p:nvPr>
            <p:ph sz="quarter" idx="37" hasCustomPrompt="1"/>
          </p:nvPr>
        </p:nvSpPr>
        <p:spPr>
          <a:xfrm>
            <a:off x="8392160" y="2465388"/>
            <a:ext cx="2856865" cy="3427412"/>
          </a:xfrm>
        </p:spPr>
        <p:txBody>
          <a:bodyPr/>
          <a:lstStyle>
            <a:lvl1pPr marL="0" indent="0">
              <a:lnSpc>
                <a:spcPct val="120000"/>
              </a:lnSpc>
              <a:spcBef>
                <a:spcPts val="1000"/>
              </a:spcBef>
              <a:buFont typeface="Arial" panose="020B0604020202020204" pitchFamily="34" charset="0"/>
              <a:buNone/>
              <a:defRPr sz="1800">
                <a:solidFill>
                  <a:schemeClr val="bg1"/>
                </a:solidFill>
                <a:latin typeface="+mn-lt"/>
              </a:defRPr>
            </a:lvl1pPr>
            <a:lvl2pPr marL="457200" indent="0">
              <a:lnSpc>
                <a:spcPct val="120000"/>
              </a:lnSpc>
              <a:spcBef>
                <a:spcPts val="1000"/>
              </a:spcBef>
              <a:buNone/>
              <a:defRPr sz="1600">
                <a:solidFill>
                  <a:schemeClr val="bg1"/>
                </a:solidFill>
                <a:latin typeface="+mn-lt"/>
              </a:defRPr>
            </a:lvl2pPr>
            <a:lvl3pPr marL="914400" indent="0">
              <a:lnSpc>
                <a:spcPct val="120000"/>
              </a:lnSpc>
              <a:spcBef>
                <a:spcPts val="1000"/>
              </a:spcBef>
              <a:buNone/>
              <a:defRPr sz="1400">
                <a:solidFill>
                  <a:schemeClr val="bg1"/>
                </a:solidFill>
                <a:latin typeface="+mn-lt"/>
              </a:defRPr>
            </a:lvl3pPr>
            <a:lvl4pPr marL="1371600" indent="0">
              <a:lnSpc>
                <a:spcPct val="120000"/>
              </a:lnSpc>
              <a:spcBef>
                <a:spcPts val="1000"/>
              </a:spcBef>
              <a:buNone/>
              <a:defRPr sz="1200">
                <a:solidFill>
                  <a:schemeClr val="bg1"/>
                </a:solidFill>
                <a:latin typeface="+mn-lt"/>
              </a:defRPr>
            </a:lvl4pPr>
            <a:lvl5pPr marL="1828800" indent="0">
              <a:lnSpc>
                <a:spcPct val="120000"/>
              </a:lnSpc>
              <a:spcBef>
                <a:spcPts val="1000"/>
              </a:spcBef>
              <a:buNone/>
              <a:defRPr sz="1200">
                <a:solidFill>
                  <a:schemeClr val="bg1"/>
                </a:solidFill>
                <a:latin typeface="+mn-l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2456119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D51531-1219-2E4B-DCE7-C6FD9D809F0C}"/>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BEC02E56-87A4-158A-F0B0-DB8E9BE3AE5E}"/>
              </a:ext>
              <a:ext uri="{C183D7F6-B498-43B3-948B-1728B52AA6E4}">
                <adec:decorative xmlns:adec="http://schemas.microsoft.com/office/drawing/2017/decorative" val="1"/>
              </a:ext>
            </a:extLst>
          </p:cNvPr>
          <p:cNvCxnSpPr>
            <a:cxnSpLocks/>
          </p:cNvCxnSpPr>
          <p:nvPr userDrawn="1"/>
        </p:nvCxnSpPr>
        <p:spPr>
          <a:xfrm>
            <a:off x="807039" y="1991547"/>
            <a:ext cx="10546763"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835370" y="643842"/>
            <a:ext cx="10515601" cy="1140849"/>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0" name="Table Placeholder 9">
            <a:extLst>
              <a:ext uri="{FF2B5EF4-FFF2-40B4-BE49-F238E27FC236}">
                <a16:creationId xmlns:a16="http://schemas.microsoft.com/office/drawing/2014/main" id="{471D7DE3-05F5-8052-02FA-6EF9717E15BE}"/>
              </a:ext>
            </a:extLst>
          </p:cNvPr>
          <p:cNvSpPr>
            <a:spLocks noGrp="1"/>
          </p:cNvSpPr>
          <p:nvPr>
            <p:ph type="tbl" sz="quarter" idx="13"/>
          </p:nvPr>
        </p:nvSpPr>
        <p:spPr>
          <a:xfrm>
            <a:off x="835025" y="2560638"/>
            <a:ext cx="10515600" cy="3478212"/>
          </a:xfrm>
        </p:spPr>
        <p:txBody>
          <a:bodyPr/>
          <a:lstStyle>
            <a:lvl1pPr>
              <a:defRPr sz="2400">
                <a:latin typeface="+mn-lt"/>
              </a:defRPr>
            </a:lvl1pPr>
          </a:lstStyle>
          <a:p>
            <a:r>
              <a:rPr lang="en-US"/>
              <a:t>Click icon to add table</a:t>
            </a:r>
            <a:endParaRPr lang="en-US" dirty="0"/>
          </a:p>
        </p:txBody>
      </p:sp>
      <p:cxnSp>
        <p:nvCxnSpPr>
          <p:cNvPr id="8" name="Straight Connector 7">
            <a:extLst>
              <a:ext uri="{FF2B5EF4-FFF2-40B4-BE49-F238E27FC236}">
                <a16:creationId xmlns:a16="http://schemas.microsoft.com/office/drawing/2014/main" id="{6468DE94-FC46-A848-7949-ABFEADADEA16}"/>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454591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9F5C3D-E9E6-75E0-BF7D-799B5CFE5ED0}"/>
              </a:ext>
              <a:ext uri="{C183D7F6-B498-43B3-948B-1728B52AA6E4}">
                <adec:decorative xmlns:adec="http://schemas.microsoft.com/office/drawing/2017/decorative" val="1"/>
              </a:ext>
            </a:extLst>
          </p:cNvPr>
          <p:cNvGrpSpPr/>
          <p:nvPr userDrawn="1"/>
        </p:nvGrpSpPr>
        <p:grpSpPr>
          <a:xfrm>
            <a:off x="4575462" y="4137"/>
            <a:ext cx="7616537" cy="6853863"/>
            <a:chOff x="4575462" y="4137"/>
            <a:chExt cx="7616537" cy="6853863"/>
          </a:xfrm>
        </p:grpSpPr>
        <p:grpSp>
          <p:nvGrpSpPr>
            <p:cNvPr id="16" name="Group 15">
              <a:extLst>
                <a:ext uri="{FF2B5EF4-FFF2-40B4-BE49-F238E27FC236}">
                  <a16:creationId xmlns:a16="http://schemas.microsoft.com/office/drawing/2014/main" id="{CDE1D2C2-40C4-6B80-E8C6-B4CE94C23037}"/>
                </a:ext>
              </a:extLst>
            </p:cNvPr>
            <p:cNvGrpSpPr/>
            <p:nvPr/>
          </p:nvGrpSpPr>
          <p:grpSpPr>
            <a:xfrm>
              <a:off x="4575462" y="691665"/>
              <a:ext cx="364018" cy="857035"/>
              <a:chOff x="468157" y="1144246"/>
              <a:chExt cx="364018" cy="857035"/>
            </a:xfrm>
          </p:grpSpPr>
          <p:sp>
            <p:nvSpPr>
              <p:cNvPr id="27" name="Oval 26">
                <a:extLst>
                  <a:ext uri="{FF2B5EF4-FFF2-40B4-BE49-F238E27FC236}">
                    <a16:creationId xmlns:a16="http://schemas.microsoft.com/office/drawing/2014/main" id="{7C904D88-E1BE-F1FA-D405-F55DA966DA84}"/>
                  </a:ext>
                  <a:ext uri="{C183D7F6-B498-43B3-948B-1728B52AA6E4}">
                    <adec:decorative xmlns:adec="http://schemas.microsoft.com/office/drawing/2017/decorative" val="1"/>
                  </a:ext>
                </a:extLst>
              </p:cNvPr>
              <p:cNvSpPr/>
              <p:nvPr/>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 name="Graphic 12">
                <a:extLst>
                  <a:ext uri="{FF2B5EF4-FFF2-40B4-BE49-F238E27FC236}">
                    <a16:creationId xmlns:a16="http://schemas.microsoft.com/office/drawing/2014/main" id="{1D8F0816-C429-D32E-058B-33405874DFA7}"/>
                  </a:ext>
                  <a:ext uri="{C183D7F6-B498-43B3-948B-1728B52AA6E4}">
                    <adec:decorative xmlns:adec="http://schemas.microsoft.com/office/drawing/2017/decorative" val="1"/>
                  </a:ext>
                </a:extLst>
              </p:cNvPr>
              <p:cNvSpPr/>
              <p:nvPr/>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pic>
          <p:nvPicPr>
            <p:cNvPr id="4" name="Content Placeholder 14">
              <a:extLst>
                <a:ext uri="{FF2B5EF4-FFF2-40B4-BE49-F238E27FC236}">
                  <a16:creationId xmlns:a16="http://schemas.microsoft.com/office/drawing/2014/main" id="{14AC0A97-7D79-3DBE-FB53-A9EBFD806E0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542796" y="4137"/>
              <a:ext cx="5649203" cy="6853863"/>
            </a:xfrm>
            <a:prstGeom prst="rect">
              <a:avLst/>
            </a:prstGeom>
          </p:spPr>
        </p:pic>
      </p:gr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835831" y="173735"/>
            <a:ext cx="4409514" cy="2203704"/>
          </a:xfrm>
        </p:spPr>
        <p:txBody>
          <a:bodyPr anchor="b">
            <a:noAutofit/>
          </a:bodyPr>
          <a:lstStyle>
            <a:lvl1pPr>
              <a:defRPr sz="3200" cap="all" baseline="0">
                <a:solidFill>
                  <a:schemeClr val="accent3"/>
                </a:solidFill>
              </a:defRPr>
            </a:lvl1pPr>
          </a:lstStyle>
          <a:p>
            <a:r>
              <a:rPr lang="en-US" dirty="0"/>
              <a:t>Click to add title</a:t>
            </a:r>
          </a:p>
        </p:txBody>
      </p:sp>
      <p:sp>
        <p:nvSpPr>
          <p:cNvPr id="7" name="Content Placeholder 6">
            <a:extLst>
              <a:ext uri="{FF2B5EF4-FFF2-40B4-BE49-F238E27FC236}">
                <a16:creationId xmlns:a16="http://schemas.microsoft.com/office/drawing/2014/main" id="{0D9D0F3E-69D8-49F3-5D7A-71FDC4E3EEE3}"/>
              </a:ext>
            </a:extLst>
          </p:cNvPr>
          <p:cNvSpPr>
            <a:spLocks noGrp="1"/>
          </p:cNvSpPr>
          <p:nvPr>
            <p:ph sz="quarter" idx="14" hasCustomPrompt="1"/>
          </p:nvPr>
        </p:nvSpPr>
        <p:spPr>
          <a:xfrm>
            <a:off x="831850" y="3079119"/>
            <a:ext cx="4413250" cy="2752725"/>
          </a:xfrm>
        </p:spPr>
        <p:txBody>
          <a:bodyPr/>
          <a:lstStyle>
            <a:lvl1pPr>
              <a:lnSpc>
                <a:spcPct val="120000"/>
              </a:lnSpc>
              <a:spcBef>
                <a:spcPts val="1000"/>
              </a:spcBef>
              <a:defRPr sz="1800">
                <a:solidFill>
                  <a:schemeClr val="bg1"/>
                </a:solidFill>
                <a:latin typeface="+mn-lt"/>
              </a:defRPr>
            </a:lvl1pPr>
            <a:lvl2pPr>
              <a:lnSpc>
                <a:spcPct val="120000"/>
              </a:lnSpc>
              <a:spcBef>
                <a:spcPts val="1000"/>
              </a:spcBef>
              <a:buClr>
                <a:schemeClr val="accent3"/>
              </a:buClr>
              <a:defRPr sz="1600">
                <a:solidFill>
                  <a:schemeClr val="bg1"/>
                </a:solidFill>
                <a:latin typeface="+mn-lt"/>
              </a:defRPr>
            </a:lvl2pPr>
            <a:lvl3pPr>
              <a:lnSpc>
                <a:spcPct val="120000"/>
              </a:lnSpc>
              <a:spcBef>
                <a:spcPts val="1000"/>
              </a:spcBef>
              <a:buClr>
                <a:schemeClr val="accent3"/>
              </a:buClr>
              <a:defRPr sz="1400">
                <a:solidFill>
                  <a:schemeClr val="bg1"/>
                </a:solidFill>
                <a:latin typeface="+mn-lt"/>
              </a:defRPr>
            </a:lvl3pPr>
            <a:lvl4pPr>
              <a:lnSpc>
                <a:spcPct val="120000"/>
              </a:lnSpc>
              <a:spcBef>
                <a:spcPts val="1000"/>
              </a:spcBef>
              <a:buClr>
                <a:schemeClr val="accent3"/>
              </a:buClr>
              <a:defRPr sz="1200">
                <a:solidFill>
                  <a:schemeClr val="bg1"/>
                </a:solidFill>
                <a:latin typeface="+mn-lt"/>
              </a:defRPr>
            </a:lvl4pPr>
            <a:lvl5pPr>
              <a:lnSpc>
                <a:spcPct val="120000"/>
              </a:lnSpc>
              <a:spcBef>
                <a:spcPts val="1000"/>
              </a:spcBef>
              <a:buClr>
                <a:schemeClr val="accent3"/>
              </a:buCl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61CFC792-44F7-2497-E19D-8FB08AFF94F7}"/>
              </a:ext>
              <a:ext uri="{C183D7F6-B498-43B3-948B-1728B52AA6E4}">
                <adec:decorative xmlns:adec="http://schemas.microsoft.com/office/drawing/2017/decorative" val="1"/>
              </a:ext>
            </a:extLst>
          </p:cNvPr>
          <p:cNvCxnSpPr>
            <a:cxnSpLocks/>
          </p:cNvCxnSpPr>
          <p:nvPr userDrawn="1"/>
        </p:nvCxnSpPr>
        <p:spPr>
          <a:xfrm>
            <a:off x="835831" y="2679192"/>
            <a:ext cx="4101929"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6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20DC-1699-21AB-F404-57D026AA51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7477AF-4C78-4097-E498-C03FC75C0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E33CA-E4DB-3B94-5351-EF06DE6C18C0}"/>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8C0B3281-B802-A467-975D-B5C5E5EAE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F16C9-1710-82E6-0C2F-084347D20D37}"/>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3177528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84E86-A0CD-25CA-D9DE-ED3F87513D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9AE09-1A4D-E025-9E1D-DD16E9CAAB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45C393-CABC-A8B0-AA14-FD6C0803E274}"/>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7E5434A4-2E96-D1F2-5C63-A219EE86F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6EF6A-C95B-0127-0F49-7DBB64984990}"/>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953581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7712-2A21-2BE5-3D00-861A2973CB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338B3-2A29-94E6-0463-69F592F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7B0920-3CBA-0F4E-3659-17760402541D}"/>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B71CE36F-8D57-A253-AEB3-118290D72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767B4-2D0F-28D1-B0E1-721FFD815A18}"/>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423680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7DBBD-525F-6AA8-BDED-A1F46E77C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451640-50AF-7E3C-6E42-A428285B1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1A4769-B6D8-5B60-ECBC-C3728FAC82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569C2-2B81-9666-58F8-7AF5B6F9711A}"/>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6" name="Footer Placeholder 5">
            <a:extLst>
              <a:ext uri="{FF2B5EF4-FFF2-40B4-BE49-F238E27FC236}">
                <a16:creationId xmlns:a16="http://schemas.microsoft.com/office/drawing/2014/main" id="{304DC98D-CB5B-5463-59CE-07DC520E7E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8F7F-A345-65D2-1531-BB2C03BAAF31}"/>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338208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7CE3-0266-8899-9BE4-A977A7046A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10FB5C-8997-CB4C-5911-FEBB2E573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ABC90B-7B53-FFA4-9054-4356165785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359D5D-B5C9-38A7-3201-3C6D5D682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63BEE9-4AE3-BED5-AF1E-1E98BD1EAB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69ADA-EBBC-9542-1250-F8E2A01DADC0}"/>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8" name="Footer Placeholder 7">
            <a:extLst>
              <a:ext uri="{FF2B5EF4-FFF2-40B4-BE49-F238E27FC236}">
                <a16:creationId xmlns:a16="http://schemas.microsoft.com/office/drawing/2014/main" id="{39CCA8E7-777E-383D-5663-3498C38CB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429CE2-5324-779C-EE69-B5625789D51D}"/>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4264906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BA6450-E291-DC40-F198-C02B485137B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3" y="1821180"/>
            <a:ext cx="12191994" cy="3215641"/>
          </a:xfrm>
        </p:spPr>
        <p:txBody>
          <a:bodyPr lIns="0" rIns="0" bIns="0" anchor="ctr" anchorCtr="0">
            <a:noAutofit/>
          </a:bodyPr>
          <a:lstStyle>
            <a:lvl1pPr algn="ctr">
              <a:defRPr sz="6000" kern="1200" cap="all" spc="300" baseline="0">
                <a:solidFill>
                  <a:schemeClr val="accent3">
                    <a:lumMod val="75000"/>
                  </a:schemeClr>
                </a:solidFill>
              </a:defRPr>
            </a:lvl1pPr>
          </a:lstStyle>
          <a:p>
            <a:r>
              <a:rPr lang="en-US" dirty="0"/>
              <a:t>Click to add title</a:t>
            </a:r>
          </a:p>
        </p:txBody>
      </p:sp>
    </p:spTree>
    <p:extLst>
      <p:ext uri="{BB962C8B-B14F-4D97-AF65-F5344CB8AC3E}">
        <p14:creationId xmlns:p14="http://schemas.microsoft.com/office/powerpoint/2010/main" val="16350451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22E3-E3AC-8604-B5C6-2248E2F683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79016C-3D23-10AD-E483-4138C708ECDF}"/>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4" name="Footer Placeholder 3">
            <a:extLst>
              <a:ext uri="{FF2B5EF4-FFF2-40B4-BE49-F238E27FC236}">
                <a16:creationId xmlns:a16="http://schemas.microsoft.com/office/drawing/2014/main" id="{D6C9CAD4-8077-7077-DB3B-77E0A53786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D1EC37-80AE-E648-4A7E-BED5A655C8FF}"/>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240977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C4435-6FE8-DB96-237C-E72761073211}"/>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3" name="Footer Placeholder 2">
            <a:extLst>
              <a:ext uri="{FF2B5EF4-FFF2-40B4-BE49-F238E27FC236}">
                <a16:creationId xmlns:a16="http://schemas.microsoft.com/office/drawing/2014/main" id="{C3F8C88A-5947-B5E5-BEE9-22BC65F425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5B122-408E-66B3-33B4-868E4A2D2C5A}"/>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238483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00EA-A923-D202-E254-6C966D3AF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6FFC9-264B-B712-A954-62DB9D626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49AD5A-099C-F350-A3DF-97A7EF972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CFFDA1-6C8B-8C98-FC5B-27F4DCD2CFF5}"/>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6" name="Footer Placeholder 5">
            <a:extLst>
              <a:ext uri="{FF2B5EF4-FFF2-40B4-BE49-F238E27FC236}">
                <a16:creationId xmlns:a16="http://schemas.microsoft.com/office/drawing/2014/main" id="{A8622E5F-047C-1A4C-9046-2C44B5C6CC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F8C1D3-75D8-1E0F-A1F9-9DE833333116}"/>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265387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4EE7-C474-0F9E-26FA-406D4EE3B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E43583-A023-E4E9-43E8-00509E513E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E3A1D5-B420-4608-0544-1CFAC9AFA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5870D1-0358-4719-EC46-2A6E190CDE97}"/>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6" name="Footer Placeholder 5">
            <a:extLst>
              <a:ext uri="{FF2B5EF4-FFF2-40B4-BE49-F238E27FC236}">
                <a16:creationId xmlns:a16="http://schemas.microsoft.com/office/drawing/2014/main" id="{53EBB003-91F1-C2B3-2F99-16E97A43D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27D5D-5221-B653-C522-08597E20FB73}"/>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796693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207D4-3B40-AC89-304C-9361C0C3B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402511-8EA2-D883-8265-165AB628F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DCDAA-AA1D-636E-06CB-8BDC076153BE}"/>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28F555B1-03D9-AD4D-375C-CFDD40E14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9D184-DAE8-3B3B-F350-06E862F0EA87}"/>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1296896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B12AD-EAFE-6F1D-EE8E-2943BEC17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3ED23E-D4F6-D7B2-784D-242C89E482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BB7CD-EC9A-C57A-4F4E-9AFA708DA208}"/>
              </a:ext>
            </a:extLst>
          </p:cNvPr>
          <p:cNvSpPr>
            <a:spLocks noGrp="1"/>
          </p:cNvSpPr>
          <p:nvPr>
            <p:ph type="dt" sz="half" idx="10"/>
          </p:nvPr>
        </p:nvSpPr>
        <p:spPr/>
        <p:txBody>
          <a:body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69E44D8B-3788-312F-36C9-0BCA0217B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472B0-13BE-80D2-CB5E-0F450BB97B7F}"/>
              </a:ext>
            </a:extLst>
          </p:cNvPr>
          <p:cNvSpPr>
            <a:spLocks noGrp="1"/>
          </p:cNvSpPr>
          <p:nvPr>
            <p:ph type="sldNum" sz="quarter" idx="12"/>
          </p:nvPr>
        </p:nvSpPr>
        <p:spPr/>
        <p:txBody>
          <a:bodyPr/>
          <a:lstStyle/>
          <a:p>
            <a:fld id="{261F61E7-13E0-4DB6-8F1C-BCB3A5E9AA71}" type="slidenum">
              <a:rPr lang="en-US" smtClean="0"/>
              <a:t>‹#›</a:t>
            </a:fld>
            <a:endParaRPr lang="en-US"/>
          </a:p>
        </p:txBody>
      </p:sp>
    </p:spTree>
    <p:extLst>
      <p:ext uri="{BB962C8B-B14F-4D97-AF65-F5344CB8AC3E}">
        <p14:creationId xmlns:p14="http://schemas.microsoft.com/office/powerpoint/2010/main" val="434509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4DDB0A-9ECD-4E68-981A-0BC04EA090EE}"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2372318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DDB0A-9ECD-4E68-981A-0BC04EA090EE}"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2177676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4DDB0A-9ECD-4E68-981A-0BC04EA090EE}"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3389149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4DDB0A-9ECD-4E68-981A-0BC04EA090EE}"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117970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3">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084D09-1B2D-4EE2-82A7-83196133B801}"/>
              </a:ext>
              <a:ext uri="{C183D7F6-B498-43B3-948B-1728B52AA6E4}">
                <adec:decorative xmlns:adec="http://schemas.microsoft.com/office/drawing/2017/decorative" val="1"/>
              </a:ext>
            </a:extLst>
          </p:cNvPr>
          <p:cNvGrpSpPr/>
          <p:nvPr userDrawn="1"/>
        </p:nvGrpSpPr>
        <p:grpSpPr>
          <a:xfrm>
            <a:off x="0" y="-6350"/>
            <a:ext cx="12185769" cy="6864350"/>
            <a:chOff x="0" y="-6350"/>
            <a:chExt cx="12185769" cy="6864350"/>
          </a:xfrm>
        </p:grpSpPr>
        <p:sp>
          <p:nvSpPr>
            <p:cNvPr id="4" name="Rectangle 3">
              <a:extLst>
                <a:ext uri="{FF2B5EF4-FFF2-40B4-BE49-F238E27FC236}">
                  <a16:creationId xmlns:a16="http://schemas.microsoft.com/office/drawing/2014/main" id="{53860AA6-1B14-DF89-B725-CC444E502028}"/>
                </a:ext>
                <a:ext uri="{C183D7F6-B498-43B3-948B-1728B52AA6E4}">
                  <adec:decorative xmlns:adec="http://schemas.microsoft.com/office/drawing/2017/decorative" val="1"/>
                </a:ext>
              </a:extLst>
            </p:cNvPr>
            <p:cNvSpPr/>
            <p:nvPr/>
          </p:nvSpPr>
          <p:spPr>
            <a:xfrm>
              <a:off x="0" y="-6350"/>
              <a:ext cx="6160393"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Content Placeholder 14">
              <a:extLst>
                <a:ext uri="{FF2B5EF4-FFF2-40B4-BE49-F238E27FC236}">
                  <a16:creationId xmlns:a16="http://schemas.microsoft.com/office/drawing/2014/main" id="{D172E570-D67F-4980-88C2-CF6560C1C193}"/>
                </a:ext>
                <a:ext uri="{C183D7F6-B498-43B3-948B-1728B52AA6E4}">
                  <adec:decorative xmlns:adec="http://schemas.microsoft.com/office/drawing/2017/decorative" val="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rot="5400000">
              <a:off x="5750267" y="410125"/>
              <a:ext cx="6845628" cy="6025377"/>
            </a:xfrm>
            <a:prstGeom prst="rect">
              <a:avLst/>
            </a:prstGeom>
          </p:spPr>
        </p:pic>
        <p:grpSp>
          <p:nvGrpSpPr>
            <p:cNvPr id="7" name="Group 6">
              <a:extLst>
                <a:ext uri="{FF2B5EF4-FFF2-40B4-BE49-F238E27FC236}">
                  <a16:creationId xmlns:a16="http://schemas.microsoft.com/office/drawing/2014/main" id="{AF90BF68-CF26-6705-CBFD-428BEB787EDB}"/>
                </a:ext>
              </a:extLst>
            </p:cNvPr>
            <p:cNvGrpSpPr/>
            <p:nvPr/>
          </p:nvGrpSpPr>
          <p:grpSpPr>
            <a:xfrm rot="10800000">
              <a:off x="5304704" y="259572"/>
              <a:ext cx="584267" cy="390181"/>
              <a:chOff x="1876516" y="596691"/>
              <a:chExt cx="584267" cy="390181"/>
            </a:xfrm>
          </p:grpSpPr>
          <p:sp>
            <p:nvSpPr>
              <p:cNvPr id="8" name="Oval 7">
                <a:extLst>
                  <a:ext uri="{FF2B5EF4-FFF2-40B4-BE49-F238E27FC236}">
                    <a16:creationId xmlns:a16="http://schemas.microsoft.com/office/drawing/2014/main" id="{1066F635-8DB9-B091-8467-D8F0327217F4}"/>
                  </a:ext>
                  <a:ext uri="{C183D7F6-B498-43B3-948B-1728B52AA6E4}">
                    <adec:decorative xmlns:adec="http://schemas.microsoft.com/office/drawing/2017/decorative" val="1"/>
                  </a:ext>
                </a:extLst>
              </p:cNvPr>
              <p:cNvSpPr/>
              <p:nvPr/>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Graphic 12">
                <a:extLst>
                  <a:ext uri="{FF2B5EF4-FFF2-40B4-BE49-F238E27FC236}">
                    <a16:creationId xmlns:a16="http://schemas.microsoft.com/office/drawing/2014/main" id="{882D2FD3-A05B-400C-6347-115486FFD943}"/>
                  </a:ext>
                  <a:ext uri="{C183D7F6-B498-43B3-948B-1728B52AA6E4}">
                    <adec:decorative xmlns:adec="http://schemas.microsoft.com/office/drawing/2017/decorative" val="1"/>
                  </a:ext>
                </a:extLst>
              </p:cNvPr>
              <p:cNvSpPr/>
              <p:nvPr/>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960459F4-C5B9-4070-46D1-2E7DA3EFBFC9}"/>
              </a:ext>
            </a:extLst>
          </p:cNvPr>
          <p:cNvSpPr>
            <a:spLocks noGrp="1"/>
          </p:cNvSpPr>
          <p:nvPr>
            <p:ph type="title"/>
          </p:nvPr>
        </p:nvSpPr>
        <p:spPr>
          <a:xfrm>
            <a:off x="838201" y="365125"/>
            <a:ext cx="4466502" cy="1936866"/>
          </a:xfrm>
        </p:spPr>
        <p:txBody>
          <a:bodyPr anchor="b"/>
          <a:lstStyle>
            <a:lvl1pPr>
              <a:defRPr sz="3200" cap="all" baseline="0">
                <a:solidFill>
                  <a:schemeClr val="accent3">
                    <a:lumMod val="75000"/>
                  </a:schemeClr>
                </a:solidFill>
              </a:defRPr>
            </a:lvl1pPr>
          </a:lstStyle>
          <a:p>
            <a:r>
              <a:rPr lang="en-US"/>
              <a:t>Click to edit Master title style</a:t>
            </a:r>
            <a:endParaRPr lang="en-US" dirty="0"/>
          </a:p>
        </p:txBody>
      </p:sp>
      <p:cxnSp>
        <p:nvCxnSpPr>
          <p:cNvPr id="5" name="Straight Connector 4">
            <a:extLst>
              <a:ext uri="{FF2B5EF4-FFF2-40B4-BE49-F238E27FC236}">
                <a16:creationId xmlns:a16="http://schemas.microsoft.com/office/drawing/2014/main" id="{34F613B1-323C-4C25-4526-1D3313A7161D}"/>
              </a:ext>
              <a:ext uri="{C183D7F6-B498-43B3-948B-1728B52AA6E4}">
                <adec:decorative xmlns:adec="http://schemas.microsoft.com/office/drawing/2017/decorative" val="1"/>
              </a:ext>
            </a:extLst>
          </p:cNvPr>
          <p:cNvCxnSpPr>
            <a:cxnSpLocks/>
          </p:cNvCxnSpPr>
          <p:nvPr userDrawn="1"/>
        </p:nvCxnSpPr>
        <p:spPr>
          <a:xfrm>
            <a:off x="835831" y="2620500"/>
            <a:ext cx="4471665"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2D2C2143-1936-BBDA-A6A8-40B6DBD16AED}"/>
              </a:ext>
            </a:extLst>
          </p:cNvPr>
          <p:cNvSpPr>
            <a:spLocks noGrp="1"/>
          </p:cNvSpPr>
          <p:nvPr>
            <p:ph sz="quarter" idx="10" hasCustomPrompt="1"/>
          </p:nvPr>
        </p:nvSpPr>
        <p:spPr>
          <a:xfrm>
            <a:off x="838201" y="3097848"/>
            <a:ext cx="4466504" cy="3405187"/>
          </a:xfrm>
        </p:spPr>
        <p:txBody>
          <a:bodyPr/>
          <a:lstStyle>
            <a:lvl1pPr>
              <a:lnSpc>
                <a:spcPct val="120000"/>
              </a:lnSpc>
              <a:spcBef>
                <a:spcPts val="1000"/>
              </a:spcBef>
              <a:spcAft>
                <a:spcPts val="600"/>
              </a:spcAft>
              <a:defRPr sz="1800">
                <a:solidFill>
                  <a:schemeClr val="bg1"/>
                </a:solidFill>
                <a:latin typeface="+mn-lt"/>
              </a:defRPr>
            </a:lvl1pPr>
            <a:lvl2pPr>
              <a:lnSpc>
                <a:spcPct val="120000"/>
              </a:lnSpc>
              <a:spcBef>
                <a:spcPts val="1000"/>
              </a:spcBef>
              <a:spcAft>
                <a:spcPts val="600"/>
              </a:spcAft>
              <a:defRPr sz="1600">
                <a:solidFill>
                  <a:schemeClr val="bg1"/>
                </a:solidFill>
                <a:latin typeface="+mn-lt"/>
              </a:defRPr>
            </a:lvl2pPr>
            <a:lvl3pPr>
              <a:lnSpc>
                <a:spcPct val="120000"/>
              </a:lnSpc>
              <a:spcBef>
                <a:spcPts val="1000"/>
              </a:spcBef>
              <a:spcAft>
                <a:spcPts val="600"/>
              </a:spcAft>
              <a:defRPr sz="1400">
                <a:solidFill>
                  <a:schemeClr val="bg1"/>
                </a:solidFill>
                <a:latin typeface="+mn-lt"/>
              </a:defRPr>
            </a:lvl3pPr>
            <a:lvl4pPr>
              <a:lnSpc>
                <a:spcPct val="120000"/>
              </a:lnSpc>
              <a:spcBef>
                <a:spcPts val="1000"/>
              </a:spcBef>
              <a:spcAft>
                <a:spcPts val="600"/>
              </a:spcAft>
              <a:defRPr sz="1200">
                <a:solidFill>
                  <a:schemeClr val="bg1"/>
                </a:solidFill>
                <a:latin typeface="+mn-lt"/>
              </a:defRPr>
            </a:lvl4pPr>
            <a:lvl5pPr>
              <a:lnSpc>
                <a:spcPct val="120000"/>
              </a:lnSpc>
              <a:spcBef>
                <a:spcPts val="1000"/>
              </a:spcBef>
              <a:spcAft>
                <a:spcPts val="600"/>
              </a:spcAft>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0407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4DDB0A-9ECD-4E68-981A-0BC04EA090EE}"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3175576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4DDB0A-9ECD-4E68-981A-0BC04EA090EE}"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3314035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DDB0A-9ECD-4E68-981A-0BC04EA090EE}"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1664086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DDB0A-9ECD-4E68-981A-0BC04EA090EE}"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92075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4DDB0A-9ECD-4E68-981A-0BC04EA090EE}"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3582977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DDB0A-9ECD-4E68-981A-0BC04EA090EE}"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4043975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4DDB0A-9ECD-4E68-981A-0BC04EA090EE}"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6A251-3057-4737-99B6-E4E4C26F35FB}" type="slidenum">
              <a:rPr lang="en-US" smtClean="0"/>
              <a:t>‹#›</a:t>
            </a:fld>
            <a:endParaRPr lang="en-US"/>
          </a:p>
        </p:txBody>
      </p:sp>
    </p:spTree>
    <p:extLst>
      <p:ext uri="{BB962C8B-B14F-4D97-AF65-F5344CB8AC3E}">
        <p14:creationId xmlns:p14="http://schemas.microsoft.com/office/powerpoint/2010/main" val="1719702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A5010-C2D1-7A85-9541-D9C4FD918C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BDC189-B8B4-F44A-6715-093CEA8AE0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1C6562-276F-63A8-17F0-5DA660977B74}"/>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8B74784F-B797-0388-DC93-4E1927FCE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B1617-FAD0-3E72-01E8-D2396440F5DF}"/>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1099383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58852-DA1F-B19E-E471-65B06820F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79A747-A163-2676-AE42-6A2BAFBF02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AA702-B8B7-19D6-E037-CB604CC0C38A}"/>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A39DFA64-6E55-A4B0-40B6-5F837DE4B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D2873-BD61-AE17-DD1C-F1271440CBD5}"/>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2256193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26670-CEF0-6C13-8DDF-7D600532D1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F6A178-2541-C11E-2F10-D81573A5CA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D01746-9052-DAC6-60F0-4D8476935D86}"/>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8E63C493-5503-720B-E264-AE1293B44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D3837-08C0-A5F6-99F6-A41FA5760102}"/>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1195925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2 column">
    <p:bg>
      <p:bgPr>
        <a:gradFill>
          <a:gsLst>
            <a:gs pos="100000">
              <a:schemeClr val="tx2"/>
            </a:gs>
            <a:gs pos="81000">
              <a:schemeClr val="accent6"/>
            </a:gs>
            <a:gs pos="31000">
              <a:srgbClr val="02090E"/>
            </a:gs>
            <a:gs pos="14000">
              <a:schemeClr val="accent4">
                <a:lumMod val="75000"/>
              </a:schemeClr>
            </a:gs>
            <a:gs pos="0">
              <a:schemeClr val="accent4"/>
            </a:gs>
          </a:gsLst>
          <a:lin ang="126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B5B81B-FCE8-FE9C-8F0A-6488B25F0F6A}"/>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21869" y="579120"/>
            <a:ext cx="11548261" cy="2733306"/>
          </a:xfrm>
        </p:spPr>
        <p:txBody>
          <a:bodyPr anchor="b">
            <a:noAutofit/>
          </a:bodyPr>
          <a:lstStyle>
            <a:lvl1pPr algn="ctr">
              <a:defRPr sz="3200" cap="all" spc="300" baseline="0"/>
            </a:lvl1pPr>
          </a:lstStyle>
          <a:p>
            <a:r>
              <a:rPr lang="en-US" dirty="0"/>
              <a:t>Click to add title</a:t>
            </a:r>
          </a:p>
        </p:txBody>
      </p:sp>
      <p:sp>
        <p:nvSpPr>
          <p:cNvPr id="7" name="Subtitle 2">
            <a:extLst>
              <a:ext uri="{FF2B5EF4-FFF2-40B4-BE49-F238E27FC236}">
                <a16:creationId xmlns:a16="http://schemas.microsoft.com/office/drawing/2014/main" id="{5F877C2F-8190-18D9-5D24-5BD7B05A29F8}"/>
              </a:ext>
            </a:extLst>
          </p:cNvPr>
          <p:cNvSpPr>
            <a:spLocks noGrp="1"/>
          </p:cNvSpPr>
          <p:nvPr>
            <p:ph type="subTitle" idx="1" hasCustomPrompt="1"/>
          </p:nvPr>
        </p:nvSpPr>
        <p:spPr>
          <a:xfrm>
            <a:off x="321868" y="3484615"/>
            <a:ext cx="11562303" cy="2387865"/>
          </a:xfrm>
        </p:spPr>
        <p:txBody>
          <a:bodyPr>
            <a:noAutofit/>
          </a:bodyPr>
          <a:lstStyle>
            <a:lvl1pPr marL="0" indent="0" algn="ctr">
              <a:buNone/>
              <a:defRPr sz="60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8686590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FF0B-1C16-DB25-A868-10B54F19E6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D7F45-7272-F54C-2D7E-3D20D48C15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EBDB7-BCA7-5838-EE24-48C435ACD4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7D8B3F-D9D9-92E4-1426-7DCE901B0E06}"/>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6" name="Footer Placeholder 5">
            <a:extLst>
              <a:ext uri="{FF2B5EF4-FFF2-40B4-BE49-F238E27FC236}">
                <a16:creationId xmlns:a16="http://schemas.microsoft.com/office/drawing/2014/main" id="{1D3B3D0B-5B19-59F3-E111-A414BDBD97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4B231-497C-EAF2-C0B9-758D7C79146B}"/>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3048098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37F0E-DF25-2B50-54B3-5B3820E26C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0EFFC8-15FD-3CC7-9FFA-555B88F337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5D0F8-62F5-9868-9B7F-6BB771B61B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3F4BFE-A9B8-E058-E031-FE39054F96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13395D-8ED0-3CB9-8517-42C8844C4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6E4121-9D75-2FFF-74F1-53EC64B98C4C}"/>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8" name="Footer Placeholder 7">
            <a:extLst>
              <a:ext uri="{FF2B5EF4-FFF2-40B4-BE49-F238E27FC236}">
                <a16:creationId xmlns:a16="http://schemas.microsoft.com/office/drawing/2014/main" id="{19D8DEB2-64AA-9F07-EEFE-0358F8542C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460E27-DE28-BCBF-2784-E906AE153A60}"/>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8705682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CB6F-13D6-7CA9-C6A8-C1EC8E69F0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DFB1E5-E337-5E6E-6954-E06DFFB8B0AA}"/>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4" name="Footer Placeholder 3">
            <a:extLst>
              <a:ext uri="{FF2B5EF4-FFF2-40B4-BE49-F238E27FC236}">
                <a16:creationId xmlns:a16="http://schemas.microsoft.com/office/drawing/2014/main" id="{68A2EEB0-302A-270E-0DDF-807900C110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B464E9-3048-E55F-7E3B-2503EE47314F}"/>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11051914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05B96-A01E-1D04-0A74-0C10400C08D4}"/>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3" name="Footer Placeholder 2">
            <a:extLst>
              <a:ext uri="{FF2B5EF4-FFF2-40B4-BE49-F238E27FC236}">
                <a16:creationId xmlns:a16="http://schemas.microsoft.com/office/drawing/2014/main" id="{21DD1997-1122-7E9D-E5C9-9A54D3968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E8575A-BEC9-BFAF-90BE-24AF06963E3A}"/>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37148822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C57FC-F121-B67F-3EC4-2AFF85673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E16FFF-3B65-31A2-3636-20528CCC40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D5F49-2B22-F732-DCC2-7A28ED6C6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D206F-A134-7B11-3003-8DC4F2338526}"/>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6" name="Footer Placeholder 5">
            <a:extLst>
              <a:ext uri="{FF2B5EF4-FFF2-40B4-BE49-F238E27FC236}">
                <a16:creationId xmlns:a16="http://schemas.microsoft.com/office/drawing/2014/main" id="{77BAD4F6-B419-3F3F-CB94-F103799DC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1A35DB-13EE-DA9A-0DDB-080745F81EFC}"/>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1023105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EFEB-6A96-E3B3-72BF-C32A03E0F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48951-F13E-4862-9217-8CDD5B684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1B4DC-F4A9-A7B9-7059-6D4ECE800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1C7FE-5EE6-5CD5-7D3E-1546816C9137}"/>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6" name="Footer Placeholder 5">
            <a:extLst>
              <a:ext uri="{FF2B5EF4-FFF2-40B4-BE49-F238E27FC236}">
                <a16:creationId xmlns:a16="http://schemas.microsoft.com/office/drawing/2014/main" id="{956F6890-0AF6-0459-3987-4BA9A48BF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A60CE-FD3A-4E0E-1F95-7834A408CD5C}"/>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35766511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3C11-42A4-85D8-7A90-175E15045F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CD944C-4CAC-C6F0-B7B2-20131D71E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C3EF42-6BD0-0D64-276D-812BFD22DE67}"/>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390937F0-846E-0002-1861-A5912EF3B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189FB-2A7F-F2F5-C2CB-AAB32BBA8042}"/>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2386347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F42B6-CCA4-F56A-51C8-732F2BFA89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9F309E-29A8-D61C-DD3D-3A8510DF2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9B32C-673A-1692-7CCD-F5313E9E150E}"/>
              </a:ext>
            </a:extLst>
          </p:cNvPr>
          <p:cNvSpPr>
            <a:spLocks noGrp="1"/>
          </p:cNvSpPr>
          <p:nvPr>
            <p:ph type="dt" sz="half" idx="10"/>
          </p:nvPr>
        </p:nvSpPr>
        <p:spPr/>
        <p:txBody>
          <a:body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A8BC4A40-CF02-FC56-72E0-966D8F669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81F57-B8C9-DA09-685B-F15A5E11D4E6}"/>
              </a:ext>
            </a:extLst>
          </p:cNvPr>
          <p:cNvSpPr>
            <a:spLocks noGrp="1"/>
          </p:cNvSpPr>
          <p:nvPr>
            <p:ph type="sldNum" sz="quarter" idx="12"/>
          </p:nvPr>
        </p:nvSpPr>
        <p:spPr/>
        <p:txBody>
          <a:bodyPr/>
          <a:lstStyle/>
          <a:p>
            <a:fld id="{9190ACC8-5CB5-47C4-B689-A40D64F38B56}" type="slidenum">
              <a:rPr lang="en-US" smtClean="0"/>
              <a:t>‹#›</a:t>
            </a:fld>
            <a:endParaRPr lang="en-US"/>
          </a:p>
        </p:txBody>
      </p:sp>
    </p:spTree>
    <p:extLst>
      <p:ext uri="{BB962C8B-B14F-4D97-AF65-F5344CB8AC3E}">
        <p14:creationId xmlns:p14="http://schemas.microsoft.com/office/powerpoint/2010/main" val="4927663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72BBECA-B014-4BA8-AAD5-1D4D9606744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3551438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BBECA-B014-4BA8-AAD5-1D4D9606744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309453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Pr>
        <a:gradFill>
          <a:gsLst>
            <a:gs pos="100000">
              <a:schemeClr val="tx2"/>
            </a:gs>
            <a:gs pos="79000">
              <a:schemeClr val="accent6"/>
            </a:gs>
            <a:gs pos="31000">
              <a:srgbClr val="02090E"/>
            </a:gs>
            <a:gs pos="14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64209F-41AB-70E5-1B9E-7490900C59C9}"/>
              </a:ext>
              <a:ext uri="{C183D7F6-B498-43B3-948B-1728B52AA6E4}">
                <adec:decorative xmlns:adec="http://schemas.microsoft.com/office/drawing/2017/decorative" val="1"/>
              </a:ext>
            </a:extLst>
          </p:cNvPr>
          <p:cNvSpPr/>
          <p:nvPr userDrawn="1"/>
        </p:nvSpPr>
        <p:spPr>
          <a:xfrm>
            <a:off x="2" y="1"/>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32D3409-585B-54E2-1DCC-AC58804E4AE7}"/>
              </a:ext>
              <a:ext uri="{C183D7F6-B498-43B3-948B-1728B52AA6E4}">
                <adec:decorative xmlns:adec="http://schemas.microsoft.com/office/drawing/2017/decorative" val="1"/>
              </a:ext>
            </a:extLst>
          </p:cNvPr>
          <p:cNvSpPr/>
          <p:nvPr userDrawn="1"/>
        </p:nvSpPr>
        <p:spPr>
          <a:xfrm>
            <a:off x="1" y="-6350"/>
            <a:ext cx="6096000"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99891" y="511762"/>
            <a:ext cx="4960830" cy="2785158"/>
          </a:xfrm>
        </p:spPr>
        <p:txBody>
          <a:bodyPr anchor="b">
            <a:noAutofit/>
          </a:bodyPr>
          <a:lstStyle>
            <a:lvl1pPr algn="l">
              <a:defRPr sz="2400" cap="all" spc="300" baseline="0"/>
            </a:lvl1pPr>
          </a:lstStyle>
          <a:p>
            <a:r>
              <a:rPr lang="en-US" dirty="0"/>
              <a:t>Click to add title</a:t>
            </a:r>
          </a:p>
        </p:txBody>
      </p:sp>
      <p:sp>
        <p:nvSpPr>
          <p:cNvPr id="8" name="Subtitle 2">
            <a:extLst>
              <a:ext uri="{FF2B5EF4-FFF2-40B4-BE49-F238E27FC236}">
                <a16:creationId xmlns:a16="http://schemas.microsoft.com/office/drawing/2014/main" id="{E47B8A5C-E279-DB0B-E9D3-927417876125}"/>
              </a:ext>
            </a:extLst>
          </p:cNvPr>
          <p:cNvSpPr>
            <a:spLocks noGrp="1"/>
          </p:cNvSpPr>
          <p:nvPr>
            <p:ph type="subTitle" idx="1" hasCustomPrompt="1"/>
          </p:nvPr>
        </p:nvSpPr>
        <p:spPr>
          <a:xfrm>
            <a:off x="802640" y="3484615"/>
            <a:ext cx="4958081" cy="2387865"/>
          </a:xfrm>
        </p:spPr>
        <p:txBody>
          <a:bodyPr>
            <a:noAutofit/>
          </a:bodyPr>
          <a:lstStyle>
            <a:lvl1pPr marL="0" indent="0" algn="l">
              <a:buNone/>
              <a:defRPr sz="3200" b="0" i="0" cap="all" spc="600" baseline="0">
                <a:solidFill>
                  <a:schemeClr val="accent3">
                    <a:lumMod val="75000"/>
                  </a:schemeClr>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0" name="Picture Placeholder 9">
            <a:extLst>
              <a:ext uri="{FF2B5EF4-FFF2-40B4-BE49-F238E27FC236}">
                <a16:creationId xmlns:a16="http://schemas.microsoft.com/office/drawing/2014/main" id="{D386C402-C5C5-2A54-C618-62673AD93CB4}"/>
              </a:ext>
            </a:extLst>
          </p:cNvPr>
          <p:cNvSpPr>
            <a:spLocks noGrp="1"/>
          </p:cNvSpPr>
          <p:nvPr>
            <p:ph type="pic" sz="quarter" idx="13"/>
          </p:nvPr>
        </p:nvSpPr>
        <p:spPr>
          <a:xfrm>
            <a:off x="6497638" y="336550"/>
            <a:ext cx="5322887" cy="6184900"/>
          </a:xfrm>
        </p:spPr>
        <p:txBody>
          <a:bodyPr/>
          <a:lstStyle>
            <a:lvl1pPr algn="ctr">
              <a:defRPr sz="2000"/>
            </a:lvl1pPr>
          </a:lstStyle>
          <a:p>
            <a:r>
              <a:rPr lang="en-US"/>
              <a:t>Click icon to add picture</a:t>
            </a:r>
            <a:endParaRPr lang="en-US"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36832185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2BBECA-B014-4BA8-AAD5-1D4D9606744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597455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2BBECA-B014-4BA8-AAD5-1D4D9606744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3645935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2BBECA-B014-4BA8-AAD5-1D4D9606744C}" type="datetimeFigureOut">
              <a:rPr lang="en-US" smtClean="0"/>
              <a:t>5/13/2024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7768017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2BBECA-B014-4BA8-AAD5-1D4D9606744C}" type="datetimeFigureOut">
              <a:rPr lang="en-US" smtClean="0"/>
              <a:t>5/13/2024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2432396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BBECA-B014-4BA8-AAD5-1D4D9606744C}" type="datetimeFigureOut">
              <a:rPr lang="en-US" smtClean="0"/>
              <a:t>5/13/2024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30775519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2BBECA-B014-4BA8-AAD5-1D4D9606744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3053584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2BBECA-B014-4BA8-AAD5-1D4D9606744C}" type="datetimeFigureOut">
              <a:rPr lang="en-US" smtClean="0"/>
              <a:t>5/13/2024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2832722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BBECA-B014-4BA8-AAD5-1D4D9606744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23209559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2BBECA-B014-4BA8-AAD5-1D4D9606744C}" type="datetimeFigureOut">
              <a:rPr lang="en-US" smtClean="0"/>
              <a:t>5/13/2024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65EF-55EE-4D01-A665-32EC3BFB5515}" type="slidenum">
              <a:rPr lang="en-US" smtClean="0"/>
              <a:t>‹#›</a:t>
            </a:fld>
            <a:endParaRPr lang="en-US"/>
          </a:p>
        </p:txBody>
      </p:sp>
    </p:spTree>
    <p:extLst>
      <p:ext uri="{BB962C8B-B14F-4D97-AF65-F5344CB8AC3E}">
        <p14:creationId xmlns:p14="http://schemas.microsoft.com/office/powerpoint/2010/main" val="245979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028026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1183414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C7D5518-914C-92E3-E9EC-26752C9F05AD}"/>
              </a:ext>
              <a:ext uri="{C183D7F6-B498-43B3-948B-1728B52AA6E4}">
                <adec:decorative xmlns:adec="http://schemas.microsoft.com/office/drawing/2017/decorative" val="1"/>
              </a:ext>
            </a:extLst>
          </p:cNvPr>
          <p:cNvGrpSpPr/>
          <p:nvPr userDrawn="1"/>
        </p:nvGrpSpPr>
        <p:grpSpPr>
          <a:xfrm>
            <a:off x="-1" y="-6350"/>
            <a:ext cx="12192000" cy="6864350"/>
            <a:chOff x="-1" y="-6350"/>
            <a:chExt cx="12192000" cy="6864350"/>
          </a:xfrm>
        </p:grpSpPr>
        <p:sp>
          <p:nvSpPr>
            <p:cNvPr id="4" name="Rectangle 3">
              <a:extLst>
                <a:ext uri="{FF2B5EF4-FFF2-40B4-BE49-F238E27FC236}">
                  <a16:creationId xmlns:a16="http://schemas.microsoft.com/office/drawing/2014/main" id="{C82D0B82-F74C-65EF-3BF6-8EEA16F36B7D}"/>
                </a:ext>
                <a:ext uri="{C183D7F6-B498-43B3-948B-1728B52AA6E4}">
                  <adec:decorative xmlns:adec="http://schemas.microsoft.com/office/drawing/2017/decorative" val="1"/>
                </a:ext>
              </a:extLst>
            </p:cNvPr>
            <p:cNvSpPr/>
            <p:nvPr/>
          </p:nvSpPr>
          <p:spPr>
            <a:xfrm>
              <a:off x="1428750" y="-6350"/>
              <a:ext cx="10763249"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pic>
          <p:nvPicPr>
            <p:cNvPr id="6" name="Picture 5" descr="A blue and purple spiral&#10;&#10;Description automatically generated">
              <a:extLst>
                <a:ext uri="{FF2B5EF4-FFF2-40B4-BE49-F238E27FC236}">
                  <a16:creationId xmlns:a16="http://schemas.microsoft.com/office/drawing/2014/main" id="{44E12326-9CF4-38EC-1BAF-1F994F2208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93"/>
            <a:stretch/>
          </p:blipFill>
          <p:spPr>
            <a:xfrm flipH="1">
              <a:off x="-1" y="0"/>
              <a:ext cx="1428751" cy="6858000"/>
            </a:xfrm>
            <a:prstGeom prst="rect">
              <a:avLst/>
            </a:prstGeom>
          </p:spPr>
        </p:pic>
        <p:grpSp>
          <p:nvGrpSpPr>
            <p:cNvPr id="7" name="Group 6">
              <a:extLst>
                <a:ext uri="{FF2B5EF4-FFF2-40B4-BE49-F238E27FC236}">
                  <a16:creationId xmlns:a16="http://schemas.microsoft.com/office/drawing/2014/main" id="{AD5C1D9C-B114-FC6A-9213-7287D39EAD9F}"/>
                </a:ext>
              </a:extLst>
            </p:cNvPr>
            <p:cNvGrpSpPr/>
            <p:nvPr/>
          </p:nvGrpSpPr>
          <p:grpSpPr>
            <a:xfrm>
              <a:off x="10649689" y="4382998"/>
              <a:ext cx="754139" cy="1865729"/>
              <a:chOff x="653351" y="2693558"/>
              <a:chExt cx="754139" cy="1865729"/>
            </a:xfrm>
          </p:grpSpPr>
          <p:sp>
            <p:nvSpPr>
              <p:cNvPr id="11" name="Graphic 15">
                <a:extLst>
                  <a:ext uri="{FF2B5EF4-FFF2-40B4-BE49-F238E27FC236}">
                    <a16:creationId xmlns:a16="http://schemas.microsoft.com/office/drawing/2014/main" id="{2BC89B10-C93E-8CE5-73B3-F6049168C313}"/>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9DB2AA2-9661-AC91-932D-2F1BEC47BD8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86C9AC9B-3792-E880-03FE-D46FB046AB6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8" name="Group 7">
              <a:extLst>
                <a:ext uri="{FF2B5EF4-FFF2-40B4-BE49-F238E27FC236}">
                  <a16:creationId xmlns:a16="http://schemas.microsoft.com/office/drawing/2014/main" id="{1142A133-65D6-D958-C0CD-E8D45B9BD7BB}"/>
                </a:ext>
              </a:extLst>
            </p:cNvPr>
            <p:cNvGrpSpPr/>
            <p:nvPr/>
          </p:nvGrpSpPr>
          <p:grpSpPr>
            <a:xfrm>
              <a:off x="1870859" y="869908"/>
              <a:ext cx="431603" cy="412684"/>
              <a:chOff x="1870859" y="869908"/>
              <a:chExt cx="431603" cy="412684"/>
            </a:xfrm>
          </p:grpSpPr>
          <p:sp>
            <p:nvSpPr>
              <p:cNvPr id="9" name="Graphic 15">
                <a:extLst>
                  <a:ext uri="{FF2B5EF4-FFF2-40B4-BE49-F238E27FC236}">
                    <a16:creationId xmlns:a16="http://schemas.microsoft.com/office/drawing/2014/main" id="{A746B023-387D-4EAC-052B-60F131E6E707}"/>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0" name="Graphic 12">
                <a:extLst>
                  <a:ext uri="{FF2B5EF4-FFF2-40B4-BE49-F238E27FC236}">
                    <a16:creationId xmlns:a16="http://schemas.microsoft.com/office/drawing/2014/main" id="{20760125-21CF-A296-3EA7-3C6C0E9BCB2F}"/>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cxnSp>
        <p:nvCxnSpPr>
          <p:cNvPr id="14" name="Straight Connector 13">
            <a:extLst>
              <a:ext uri="{FF2B5EF4-FFF2-40B4-BE49-F238E27FC236}">
                <a16:creationId xmlns:a16="http://schemas.microsoft.com/office/drawing/2014/main" id="{7F851D11-41E3-33F2-CBA6-B2A9A5A2A517}"/>
              </a:ext>
              <a:ext uri="{C183D7F6-B498-43B3-948B-1728B52AA6E4}">
                <adec:decorative xmlns:adec="http://schemas.microsoft.com/office/drawing/2017/decorative" val="1"/>
              </a:ext>
            </a:extLst>
          </p:cNvPr>
          <p:cNvCxnSpPr>
            <a:cxnSpLocks/>
          </p:cNvCxnSpPr>
          <p:nvPr userDrawn="1"/>
        </p:nvCxnSpPr>
        <p:spPr>
          <a:xfrm>
            <a:off x="2369139" y="2002443"/>
            <a:ext cx="88735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2399620" y="162560"/>
            <a:ext cx="8843050" cy="16169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2373002" y="2474811"/>
            <a:ext cx="4015098"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21" name="Content Placeholder 4">
            <a:extLst>
              <a:ext uri="{FF2B5EF4-FFF2-40B4-BE49-F238E27FC236}">
                <a16:creationId xmlns:a16="http://schemas.microsoft.com/office/drawing/2014/main" id="{D77F99A7-26FA-422E-43E9-C76B4A56E44A}"/>
              </a:ext>
            </a:extLst>
          </p:cNvPr>
          <p:cNvSpPr>
            <a:spLocks noGrp="1"/>
          </p:cNvSpPr>
          <p:nvPr>
            <p:ph sz="quarter" idx="36" hasCustomPrompt="1"/>
          </p:nvPr>
        </p:nvSpPr>
        <p:spPr>
          <a:xfrm>
            <a:off x="6995159" y="2474811"/>
            <a:ext cx="4227332" cy="3528397"/>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275828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A7247A-846A-F316-B494-69B42CBF34DD}"/>
              </a:ext>
              <a:ext uri="{C183D7F6-B498-43B3-948B-1728B52AA6E4}">
                <adec:decorative xmlns:adec="http://schemas.microsoft.com/office/drawing/2017/decorative" val="1"/>
              </a:ext>
            </a:extLst>
          </p:cNvPr>
          <p:cNvSpPr/>
          <p:nvPr userDrawn="1"/>
        </p:nvSpPr>
        <p:spPr>
          <a:xfrm>
            <a:off x="321869" y="343814"/>
            <a:ext cx="11550701" cy="621060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4" name="Straight Connector 3">
            <a:extLst>
              <a:ext uri="{FF2B5EF4-FFF2-40B4-BE49-F238E27FC236}">
                <a16:creationId xmlns:a16="http://schemas.microsoft.com/office/drawing/2014/main" id="{884B3AF6-983E-0901-0045-6CDF4E93E1BA}"/>
              </a:ext>
              <a:ext uri="{C183D7F6-B498-43B3-948B-1728B52AA6E4}">
                <adec:decorative xmlns:adec="http://schemas.microsoft.com/office/drawing/2017/decorative" val="1"/>
              </a:ext>
            </a:extLst>
          </p:cNvPr>
          <p:cNvCxnSpPr>
            <a:cxnSpLocks/>
          </p:cNvCxnSpPr>
          <p:nvPr userDrawn="1"/>
        </p:nvCxnSpPr>
        <p:spPr>
          <a:xfrm>
            <a:off x="807039" y="1983705"/>
            <a:ext cx="10435630"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C5B7647-403E-A66E-6CF4-0D3A99AA5154}"/>
              </a:ext>
              <a:ext uri="{C183D7F6-B498-43B3-948B-1728B52AA6E4}">
                <adec:decorative xmlns:adec="http://schemas.microsoft.com/office/drawing/2017/decorative" val="1"/>
              </a:ext>
            </a:extLst>
          </p:cNvPr>
          <p:cNvGrpSpPr/>
          <p:nvPr userDrawn="1"/>
        </p:nvGrpSpPr>
        <p:grpSpPr>
          <a:xfrm rot="10800000" flipH="1">
            <a:off x="10488530" y="4210019"/>
            <a:ext cx="754139" cy="1865729"/>
            <a:chOff x="653351" y="2693558"/>
            <a:chExt cx="754139" cy="1865729"/>
          </a:xfrm>
        </p:grpSpPr>
        <p:sp>
          <p:nvSpPr>
            <p:cNvPr id="10" name="Graphic 15">
              <a:extLst>
                <a:ext uri="{FF2B5EF4-FFF2-40B4-BE49-F238E27FC236}">
                  <a16:creationId xmlns:a16="http://schemas.microsoft.com/office/drawing/2014/main" id="{E48E731E-FEF1-9C59-64B0-9CB6E8853912}"/>
                </a:ext>
                <a:ext uri="{C183D7F6-B498-43B3-948B-1728B52AA6E4}">
                  <adec:decorative xmlns:adec="http://schemas.microsoft.com/office/drawing/2017/decorative" val="1"/>
                </a:ext>
              </a:extLst>
            </p:cNvPr>
            <p:cNvSpPr/>
            <p:nvPr/>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1" name="Graphic 12">
              <a:extLst>
                <a:ext uri="{FF2B5EF4-FFF2-40B4-BE49-F238E27FC236}">
                  <a16:creationId xmlns:a16="http://schemas.microsoft.com/office/drawing/2014/main" id="{AFE83BB3-4D12-8E20-CA93-1834D7F0A434}"/>
                </a:ext>
                <a:ext uri="{C183D7F6-B498-43B3-948B-1728B52AA6E4}">
                  <adec:decorative xmlns:adec="http://schemas.microsoft.com/office/drawing/2017/decorative" val="1"/>
                </a:ext>
              </a:extLst>
            </p:cNvPr>
            <p:cNvSpPr/>
            <p:nvPr/>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sp>
          <p:nvSpPr>
            <p:cNvPr id="12" name="Graphic 12">
              <a:extLst>
                <a:ext uri="{FF2B5EF4-FFF2-40B4-BE49-F238E27FC236}">
                  <a16:creationId xmlns:a16="http://schemas.microsoft.com/office/drawing/2014/main" id="{3EB1D810-BC05-6C0E-0DE4-3604EBAADCC3}"/>
                </a:ext>
                <a:ext uri="{C183D7F6-B498-43B3-948B-1728B52AA6E4}">
                  <adec:decorative xmlns:adec="http://schemas.microsoft.com/office/drawing/2017/decorative" val="1"/>
                </a:ext>
              </a:extLst>
            </p:cNvPr>
            <p:cNvSpPr/>
            <p:nvPr/>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741680" y="430482"/>
            <a:ext cx="10500989" cy="1327464"/>
          </a:xfrm>
        </p:spPr>
        <p:txBody>
          <a:bodyPr anchor="b">
            <a:noAutofit/>
          </a:bodyPr>
          <a:lstStyle>
            <a:lvl1pPr algn="l">
              <a:defRPr sz="3200" cap="all" spc="0" baseline="0">
                <a:solidFill>
                  <a:schemeClr val="accent3">
                    <a:lumMod val="75000"/>
                  </a:schemeClr>
                </a:solidFill>
              </a:defRPr>
            </a:lvl1pPr>
          </a:lstStyle>
          <a:p>
            <a:r>
              <a:rPr lang="en-US" dirty="0"/>
              <a:t>Click to add title</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hasCustomPrompt="1"/>
          </p:nvPr>
        </p:nvSpPr>
        <p:spPr>
          <a:xfrm>
            <a:off x="807038" y="2465539"/>
            <a:ext cx="3774587" cy="3723753"/>
          </a:xfrm>
        </p:spPr>
        <p:txBody>
          <a:bodyPr/>
          <a:lstStyle>
            <a:lvl1pPr marL="342900" indent="-342900">
              <a:lnSpc>
                <a:spcPct val="120000"/>
              </a:lnSpc>
              <a:spcBef>
                <a:spcPts val="1000"/>
              </a:spcBef>
              <a:buClr>
                <a:schemeClr val="accent3">
                  <a:lumMod val="75000"/>
                </a:schemeClr>
              </a:buClr>
              <a:buFont typeface="+mj-lt"/>
              <a:buAutoNum type="arabicPeriod"/>
              <a:defRPr sz="1800" spc="0" baseline="0">
                <a:solidFill>
                  <a:schemeClr val="bg1"/>
                </a:solidFill>
                <a:latin typeface="+mn-lt"/>
              </a:defRPr>
            </a:lvl1pPr>
            <a:lvl2pPr marL="626364" indent="-342900">
              <a:lnSpc>
                <a:spcPct val="120000"/>
              </a:lnSpc>
              <a:spcBef>
                <a:spcPts val="1000"/>
              </a:spcBef>
              <a:buClr>
                <a:schemeClr val="accent3">
                  <a:lumMod val="75000"/>
                </a:schemeClr>
              </a:buClr>
              <a:buFont typeface="+mj-lt"/>
              <a:buAutoNum type="alphaLcPeriod"/>
              <a:defRPr sz="1800" spc="0">
                <a:solidFill>
                  <a:schemeClr val="bg1"/>
                </a:solidFill>
                <a:latin typeface="+mn-lt"/>
              </a:defRPr>
            </a:lvl2pPr>
            <a:lvl3pPr marL="918972" indent="-342900">
              <a:lnSpc>
                <a:spcPct val="120000"/>
              </a:lnSpc>
              <a:spcBef>
                <a:spcPts val="1000"/>
              </a:spcBef>
              <a:buClr>
                <a:schemeClr val="accent3">
                  <a:lumMod val="75000"/>
                </a:schemeClr>
              </a:buClr>
              <a:buFont typeface="+mj-lt"/>
              <a:buAutoNum type="arabicParenR"/>
              <a:defRPr sz="1800" spc="0">
                <a:solidFill>
                  <a:schemeClr val="bg1"/>
                </a:solidFill>
                <a:latin typeface="+mn-lt"/>
              </a:defRPr>
            </a:lvl3pPr>
            <a:lvl4pPr marL="1209294" indent="-342900">
              <a:lnSpc>
                <a:spcPct val="120000"/>
              </a:lnSpc>
              <a:spcBef>
                <a:spcPts val="1000"/>
              </a:spcBef>
              <a:buClr>
                <a:schemeClr val="accent3">
                  <a:lumMod val="75000"/>
                </a:schemeClr>
              </a:buClr>
              <a:buFont typeface="+mj-lt"/>
              <a:buAutoNum type="alphaLcParen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hasCustomPrompt="1"/>
          </p:nvPr>
        </p:nvSpPr>
        <p:spPr>
          <a:xfrm>
            <a:off x="4927600" y="2465539"/>
            <a:ext cx="6315069" cy="3723753"/>
          </a:xfrm>
        </p:spPr>
        <p:txBody>
          <a:bodyPr/>
          <a:lstStyle>
            <a:lvl1pPr marL="0" indent="0">
              <a:lnSpc>
                <a:spcPct val="120000"/>
              </a:lnSpc>
              <a:spcBef>
                <a:spcPts val="1000"/>
              </a:spcBef>
              <a:buClr>
                <a:schemeClr val="accent6"/>
              </a:buClr>
              <a:buFont typeface="Arial" panose="020B0604020202020204" pitchFamily="34" charset="0"/>
              <a:buNone/>
              <a:defRPr sz="1800" spc="0" baseline="0">
                <a:solidFill>
                  <a:schemeClr val="bg1"/>
                </a:solidFill>
                <a:latin typeface="+mn-lt"/>
              </a:defRPr>
            </a:lvl1pPr>
            <a:lvl2pPr marL="283464"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2pPr>
            <a:lvl3pPr marL="566928"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3pPr>
            <a:lvl4pPr marL="859536" indent="-285750">
              <a:lnSpc>
                <a:spcPct val="120000"/>
              </a:lnSpc>
              <a:spcBef>
                <a:spcPts val="1000"/>
              </a:spcBef>
              <a:buClr>
                <a:schemeClr val="accent3">
                  <a:lumMod val="75000"/>
                </a:schemeClr>
              </a:buClr>
              <a:buFont typeface="Arial" panose="020B0604020202020204" pitchFamily="34" charset="0"/>
              <a:buChar char="•"/>
              <a:defRPr sz="1800" spc="0">
                <a:solidFill>
                  <a:schemeClr val="bg1"/>
                </a:solidFill>
                <a:latin typeface="+mn-lt"/>
              </a:defRPr>
            </a:lvl4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9662227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sz="1200">
                <a:solidFill>
                  <a:schemeClr val="bg1"/>
                </a:solidFill>
                <a:latin typeface="+mj-lt"/>
                <a:cs typeface="Biome" panose="020B0503030204020804" pitchFamily="34" charset="0"/>
              </a:defRPr>
            </a:lvl1pPr>
          </a:lstStyle>
          <a:p>
            <a:endParaRPr lang="en-US"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bg1"/>
                </a:solidFill>
                <a:latin typeface="+mj-lt"/>
                <a:cs typeface="Biome" panose="020B05030302040208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sz="1200">
                <a:solidFill>
                  <a:schemeClr val="bg1"/>
                </a:solidFill>
                <a:latin typeface="+mj-lt"/>
                <a:cs typeface="Biome" panose="020B0503030204020804" pitchFamily="34" charset="0"/>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79" r:id="rId2"/>
    <p:sldLayoutId id="2147483669" r:id="rId3"/>
    <p:sldLayoutId id="2147483672" r:id="rId4"/>
    <p:sldLayoutId id="2147483673" r:id="rId5"/>
    <p:sldLayoutId id="2147483674" r:id="rId6"/>
    <p:sldLayoutId id="2147483671" r:id="rId7"/>
    <p:sldLayoutId id="2147483675" r:id="rId8"/>
    <p:sldLayoutId id="2147483676" r:id="rId9"/>
    <p:sldLayoutId id="2147483670" r:id="rId10"/>
    <p:sldLayoutId id="2147483677" r:id="rId11"/>
    <p:sldLayoutId id="2147483678" r:id="rId12"/>
    <p:sldLayoutId id="2147483664" r:id="rId13"/>
    <p:sldLayoutId id="2147483663" r:id="rId14"/>
  </p:sldLayoutIdLst>
  <p:hf hdr="0" ftr="0" dt="0"/>
  <p:txStyles>
    <p:titleStyle>
      <a:lvl1pPr algn="l" defTabSz="914400" rtl="0" eaLnBrk="1" latinLnBrk="0" hangingPunct="1">
        <a:lnSpc>
          <a:spcPct val="90000"/>
        </a:lnSpc>
        <a:spcBef>
          <a:spcPct val="0"/>
        </a:spcBef>
        <a:buNone/>
        <a:defRPr sz="4400" kern="1200" spc="300" baseline="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F4D85A-983F-D0E9-620D-C813F3FD6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17233A-E92C-E7BF-7EA1-DD5CC38187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FF75B-943C-403C-1DEF-4053153D8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DDC8AD8-65DD-4DE9-8751-7CE04495AC2D}" type="datetimeFigureOut">
              <a:rPr lang="en-US" smtClean="0"/>
              <a:t>5/13/2024</a:t>
            </a:fld>
            <a:endParaRPr lang="en-US"/>
          </a:p>
        </p:txBody>
      </p:sp>
      <p:sp>
        <p:nvSpPr>
          <p:cNvPr id="5" name="Footer Placeholder 4">
            <a:extLst>
              <a:ext uri="{FF2B5EF4-FFF2-40B4-BE49-F238E27FC236}">
                <a16:creationId xmlns:a16="http://schemas.microsoft.com/office/drawing/2014/main" id="{4084683D-C7F7-6D08-2A26-E4A2A3D31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FFDC44-AF72-5302-94B7-79F32A8F57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1F61E7-13E0-4DB6-8F1C-BCB3A5E9AA71}" type="slidenum">
              <a:rPr lang="en-US" smtClean="0"/>
              <a:t>‹#›</a:t>
            </a:fld>
            <a:endParaRPr lang="en-US"/>
          </a:p>
        </p:txBody>
      </p:sp>
    </p:spTree>
    <p:extLst>
      <p:ext uri="{BB962C8B-B14F-4D97-AF65-F5344CB8AC3E}">
        <p14:creationId xmlns:p14="http://schemas.microsoft.com/office/powerpoint/2010/main" val="6620217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DDB0A-9ECD-4E68-981A-0BC04EA090EE}" type="datetimeFigureOut">
              <a:rPr lang="en-US" smtClean="0"/>
              <a:t>5/13/2024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6A251-3057-4737-99B6-E4E4C26F35FB}" type="slidenum">
              <a:rPr lang="en-US" smtClean="0"/>
              <a:t>‹#›</a:t>
            </a:fld>
            <a:endParaRPr lang="en-US"/>
          </a:p>
        </p:txBody>
      </p:sp>
    </p:spTree>
    <p:extLst>
      <p:ext uri="{BB962C8B-B14F-4D97-AF65-F5344CB8AC3E}">
        <p14:creationId xmlns:p14="http://schemas.microsoft.com/office/powerpoint/2010/main" val="3103707609"/>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663C98-2E23-2CFE-12FC-5A9512A859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DBB507-EB73-1E63-B24A-5CFFA8EA9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4810B-FBD8-E9CA-7CB1-4EB84B119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B3A6DE4-618A-4FB6-A973-3453189F26EF}" type="datetimeFigureOut">
              <a:rPr lang="en-US" smtClean="0"/>
              <a:t>5/13/2024</a:t>
            </a:fld>
            <a:endParaRPr lang="en-US"/>
          </a:p>
        </p:txBody>
      </p:sp>
      <p:sp>
        <p:nvSpPr>
          <p:cNvPr id="5" name="Footer Placeholder 4">
            <a:extLst>
              <a:ext uri="{FF2B5EF4-FFF2-40B4-BE49-F238E27FC236}">
                <a16:creationId xmlns:a16="http://schemas.microsoft.com/office/drawing/2014/main" id="{4B165B62-E92B-9EE0-E640-A0D75C2A4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CCF7AB-3BE5-D323-2687-0CF23B85C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90ACC8-5CB5-47C4-B689-A40D64F38B56}" type="slidenum">
              <a:rPr lang="en-US" smtClean="0"/>
              <a:t>‹#›</a:t>
            </a:fld>
            <a:endParaRPr lang="en-US"/>
          </a:p>
        </p:txBody>
      </p:sp>
    </p:spTree>
    <p:extLst>
      <p:ext uri="{BB962C8B-B14F-4D97-AF65-F5344CB8AC3E}">
        <p14:creationId xmlns:p14="http://schemas.microsoft.com/office/powerpoint/2010/main" val="186161359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BBECA-B014-4BA8-AAD5-1D4D9606744C}" type="datetimeFigureOut">
              <a:rPr lang="en-US" smtClean="0"/>
              <a:t>5/13/2024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F65EF-55EE-4D01-A665-32EC3BFB5515}" type="slidenum">
              <a:rPr lang="en-US" smtClean="0"/>
              <a:t>‹#›</a:t>
            </a:fld>
            <a:endParaRPr lang="en-US"/>
          </a:p>
        </p:txBody>
      </p:sp>
    </p:spTree>
    <p:extLst>
      <p:ext uri="{BB962C8B-B14F-4D97-AF65-F5344CB8AC3E}">
        <p14:creationId xmlns:p14="http://schemas.microsoft.com/office/powerpoint/2010/main" val="113490982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hyperlink" Target="https://ctl.wustl.edu/resources/benefits-of-group-work/" TargetMode="External"/><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hyperlink" Target="https://www.teachervision.com/group-work/jigsaw-groups-for-cooperative-learning" TargetMode="Externa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4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9F671A1-1ED0-44BD-767F-E6866ADAD1B3}"/>
              </a:ext>
            </a:extLst>
          </p:cNvPr>
          <p:cNvSpPr>
            <a:spLocks noGrp="1"/>
          </p:cNvSpPr>
          <p:nvPr>
            <p:ph type="title"/>
          </p:nvPr>
        </p:nvSpPr>
        <p:spPr>
          <a:xfrm>
            <a:off x="862141" y="4805464"/>
            <a:ext cx="4352662" cy="2203704"/>
          </a:xfrm>
        </p:spPr>
        <p:txBody>
          <a:bodyPr/>
          <a:lstStyle/>
          <a:p>
            <a:pPr algn="ctr"/>
            <a:r>
              <a:rPr lang="en-US" sz="2400" b="1" dirty="0">
                <a:solidFill>
                  <a:srgbClr val="FFFF00"/>
                </a:solidFill>
                <a:latin typeface="Garamond" panose="02020404030301010803" pitchFamily="18" charset="0"/>
                <a:ea typeface="Aptos" panose="020B0004020202020204" pitchFamily="34" charset="0"/>
                <a:cs typeface="Times New Roman" panose="02020603050405020304" pitchFamily="18" charset="0"/>
              </a:rPr>
              <a:t>STRATEGIES </a:t>
            </a:r>
            <a:br>
              <a:rPr lang="en-US" sz="2400" b="1" dirty="0">
                <a:solidFill>
                  <a:srgbClr val="FFFF00"/>
                </a:solidFill>
                <a:latin typeface="Garamond" panose="02020404030301010803" pitchFamily="18" charset="0"/>
                <a:ea typeface="Aptos" panose="020B0004020202020204" pitchFamily="34" charset="0"/>
                <a:cs typeface="Times New Roman" panose="02020603050405020304" pitchFamily="18" charset="0"/>
              </a:rPr>
            </a:br>
            <a:r>
              <a:rPr lang="en-US" sz="2400" b="1" dirty="0">
                <a:solidFill>
                  <a:srgbClr val="FFFF00"/>
                </a:solidFill>
                <a:latin typeface="Garamond" panose="02020404030301010803" pitchFamily="18" charset="0"/>
                <a:ea typeface="Aptos" panose="020B0004020202020204" pitchFamily="34" charset="0"/>
                <a:cs typeface="Times New Roman" panose="02020603050405020304" pitchFamily="18" charset="0"/>
              </a:rPr>
              <a:t>TO ENSURE STUDENT SUCCESS IN THE ENGLISH CLASSROOM</a:t>
            </a:r>
            <a:br>
              <a:rPr lang="en-US" sz="2400" b="1" dirty="0">
                <a:solidFill>
                  <a:srgbClr val="FFFF00"/>
                </a:solidFill>
                <a:latin typeface="Garamond" panose="02020404030301010803" pitchFamily="18" charset="0"/>
                <a:ea typeface="Aptos" panose="020B0004020202020204" pitchFamily="34" charset="0"/>
                <a:cs typeface="Times New Roman" panose="02020603050405020304" pitchFamily="18" charset="0"/>
              </a:rPr>
            </a:br>
            <a:r>
              <a:rPr lang="en-US" sz="2400" b="1" cap="none" dirty="0">
                <a:solidFill>
                  <a:srgbClr val="FFFF00"/>
                </a:solidFill>
                <a:latin typeface="Garamond" panose="02020404030301010803" pitchFamily="18" charset="0"/>
                <a:ea typeface="Aptos" panose="020B0004020202020204" pitchFamily="34" charset="0"/>
                <a:cs typeface="Times New Roman" panose="02020603050405020304" pitchFamily="18" charset="0"/>
              </a:rPr>
              <a:t>Oumar </a:t>
            </a:r>
            <a:r>
              <a:rPr lang="en-US" sz="2400" b="1" cap="none" dirty="0" err="1">
                <a:solidFill>
                  <a:srgbClr val="FFFF00"/>
                </a:solidFill>
                <a:latin typeface="Garamond" panose="02020404030301010803" pitchFamily="18" charset="0"/>
                <a:ea typeface="Aptos" panose="020B0004020202020204" pitchFamily="34" charset="0"/>
                <a:cs typeface="Times New Roman" panose="02020603050405020304" pitchFamily="18" charset="0"/>
              </a:rPr>
              <a:t>Chérif</a:t>
            </a:r>
            <a:r>
              <a:rPr lang="en-US" sz="2400" b="1" cap="none" dirty="0">
                <a:solidFill>
                  <a:srgbClr val="FFFF00"/>
                </a:solidFill>
                <a:latin typeface="Garamond" panose="02020404030301010803" pitchFamily="18" charset="0"/>
                <a:ea typeface="Aptos" panose="020B0004020202020204" pitchFamily="34" charset="0"/>
                <a:cs typeface="Times New Roman" panose="02020603050405020304" pitchFamily="18" charset="0"/>
              </a:rPr>
              <a:t> Diop</a:t>
            </a:r>
            <a:br>
              <a:rPr lang="en-US" sz="2400" cap="none" dirty="0">
                <a:solidFill>
                  <a:srgbClr val="FFFF00"/>
                </a:solidFill>
              </a:rPr>
            </a:br>
            <a:endParaRPr lang="en-US" sz="2400" dirty="0"/>
          </a:p>
        </p:txBody>
      </p:sp>
      <p:pic>
        <p:nvPicPr>
          <p:cNvPr id="7" name="Picture 6" descr="A yellow sign with black text and mountains&#10;&#10;Description automatically generated">
            <a:extLst>
              <a:ext uri="{FF2B5EF4-FFF2-40B4-BE49-F238E27FC236}">
                <a16:creationId xmlns:a16="http://schemas.microsoft.com/office/drawing/2014/main" id="{62BA01CA-21F8-6F37-E448-BA9DDA8A5A8F}"/>
              </a:ext>
            </a:extLst>
          </p:cNvPr>
          <p:cNvPicPr>
            <a:picLocks noChangeAspect="1"/>
          </p:cNvPicPr>
          <p:nvPr/>
        </p:nvPicPr>
        <p:blipFill>
          <a:blip r:embed="rId2"/>
          <a:stretch>
            <a:fillRect/>
          </a:stretch>
        </p:blipFill>
        <p:spPr>
          <a:xfrm>
            <a:off x="533809" y="173735"/>
            <a:ext cx="4766050" cy="4694559"/>
          </a:xfrm>
          <a:prstGeom prst="rect">
            <a:avLst/>
          </a:prstGeom>
          <a:noFill/>
        </p:spPr>
      </p:pic>
      <p:sp>
        <p:nvSpPr>
          <p:cNvPr id="14" name="Content Placeholder 3">
            <a:extLst>
              <a:ext uri="{FF2B5EF4-FFF2-40B4-BE49-F238E27FC236}">
                <a16:creationId xmlns:a16="http://schemas.microsoft.com/office/drawing/2014/main" id="{6F31F01C-0B26-5097-7048-8B0FD04A77CB}"/>
              </a:ext>
            </a:extLst>
          </p:cNvPr>
          <p:cNvSpPr>
            <a:spLocks noGrp="1"/>
          </p:cNvSpPr>
          <p:nvPr>
            <p:ph sz="quarter" idx="36"/>
          </p:nvPr>
        </p:nvSpPr>
        <p:spPr>
          <a:xfrm>
            <a:off x="6442953" y="247222"/>
            <a:ext cx="5749047" cy="6202216"/>
          </a:xfrm>
        </p:spPr>
        <p:style>
          <a:lnRef idx="2">
            <a:schemeClr val="dk1">
              <a:shade val="15000"/>
            </a:schemeClr>
          </a:lnRef>
          <a:fillRef idx="1">
            <a:schemeClr val="dk1"/>
          </a:fillRef>
          <a:effectRef idx="0">
            <a:schemeClr val="dk1"/>
          </a:effectRef>
          <a:fontRef idx="minor">
            <a:schemeClr val="lt1"/>
          </a:fontRef>
        </p:style>
        <p:txBody>
          <a:bodyPr/>
          <a:lstStyle/>
          <a:p>
            <a:pPr marL="514350" indent="-514350">
              <a:buFont typeface="+mj-lt"/>
              <a:buAutoNum type="arabicPeriod"/>
            </a:pPr>
            <a:r>
              <a:rPr lang="en-US" sz="2400" dirty="0">
                <a:latin typeface="Garamond" panose="02020404030301010803" pitchFamily="18" charset="0"/>
              </a:rPr>
              <a:t>THEORIES</a:t>
            </a:r>
          </a:p>
          <a:p>
            <a:pPr marL="1314450" lvl="1" indent="-514350">
              <a:buFont typeface="+mj-lt"/>
              <a:buAutoNum type="arabicPeriod"/>
            </a:pPr>
            <a:r>
              <a:rPr lang="en-US" sz="2400" i="1" dirty="0">
                <a:effectLst/>
                <a:latin typeface="Garamond" panose="02020404030301010803" pitchFamily="18" charset="0"/>
                <a:ea typeface="Cambria" panose="02040503050406030204" pitchFamily="18" charset="0"/>
                <a:cs typeface="Times New Roman" panose="02020603050405020304" pitchFamily="18" charset="0"/>
              </a:rPr>
              <a:t>EXPECTANCY-VALUE </a:t>
            </a:r>
          </a:p>
          <a:p>
            <a:pPr marL="1314450" lvl="1" indent="-514350">
              <a:buFont typeface="+mj-lt"/>
              <a:buAutoNum type="arabicPeriod"/>
            </a:pPr>
            <a:r>
              <a:rPr lang="en-US" sz="2400" i="1" dirty="0">
                <a:effectLst/>
                <a:latin typeface="Garamond" panose="02020404030301010803" pitchFamily="18" charset="0"/>
                <a:ea typeface="Cambria" panose="02040503050406030204" pitchFamily="18" charset="0"/>
                <a:cs typeface="Times New Roman" panose="02020603050405020304" pitchFamily="18" charset="0"/>
              </a:rPr>
              <a:t> SELF-EFFICACY </a:t>
            </a:r>
          </a:p>
          <a:p>
            <a:pPr marL="1314450" lvl="1" indent="-514350">
              <a:buFont typeface="+mj-lt"/>
              <a:buAutoNum type="arabicPeriod"/>
            </a:pPr>
            <a:r>
              <a:rPr lang="en-US" sz="2400" i="1" dirty="0">
                <a:effectLst/>
                <a:latin typeface="Garamond" panose="02020404030301010803" pitchFamily="18" charset="0"/>
                <a:ea typeface="Times New Roman" panose="02020603050405020304" pitchFamily="18" charset="0"/>
              </a:rPr>
              <a:t>AFFECTIVE DOMAIN</a:t>
            </a:r>
          </a:p>
          <a:p>
            <a:pPr marL="514350" indent="-514350">
              <a:buFont typeface="+mj-lt"/>
              <a:buAutoNum type="arabicPeriod"/>
            </a:pPr>
            <a:r>
              <a:rPr lang="en-US" sz="2400" dirty="0">
                <a:latin typeface="Garamond" panose="02020404030301010803" pitchFamily="18" charset="0"/>
                <a:ea typeface="Times New Roman" panose="02020603050405020304" pitchFamily="18" charset="0"/>
              </a:rPr>
              <a:t>PRE-COURSE SURVEY</a:t>
            </a:r>
            <a:endParaRPr lang="en-US" sz="2400" dirty="0">
              <a:effectLst/>
              <a:latin typeface="Garamond" panose="02020404030301010803" pitchFamily="18" charset="0"/>
              <a:ea typeface="Times New Roman" panose="02020603050405020304" pitchFamily="18" charset="0"/>
            </a:endParaRPr>
          </a:p>
          <a:p>
            <a:pPr marL="514350" indent="-514350">
              <a:buFont typeface="+mj-lt"/>
              <a:buAutoNum type="arabicPeriod"/>
            </a:pPr>
            <a:r>
              <a:rPr lang="en-US" sz="2400" dirty="0">
                <a:latin typeface="Garamond" panose="02020404030301010803" pitchFamily="18" charset="0"/>
              </a:rPr>
              <a:t>SCAFFOLDING</a:t>
            </a:r>
          </a:p>
          <a:p>
            <a:pPr marL="514350" indent="-514350">
              <a:buFont typeface="+mj-lt"/>
              <a:buAutoNum type="arabicPeriod"/>
            </a:pPr>
            <a:r>
              <a:rPr lang="en-US" sz="2400" dirty="0">
                <a:latin typeface="Garamond" panose="02020404030301010803" pitchFamily="18" charset="0"/>
              </a:rPr>
              <a:t>ANTICIPATION GUIDES</a:t>
            </a:r>
          </a:p>
          <a:p>
            <a:pPr marL="514350" indent="-514350">
              <a:buFont typeface="+mj-lt"/>
              <a:buAutoNum type="arabicPeriod"/>
            </a:pPr>
            <a:r>
              <a:rPr lang="en-US" sz="2400" dirty="0">
                <a:latin typeface="Garamond" panose="02020404030301010803" pitchFamily="18" charset="0"/>
              </a:rPr>
              <a:t>COMMONPLACE BOOK</a:t>
            </a:r>
          </a:p>
          <a:p>
            <a:pPr marL="514350" indent="-514350">
              <a:buFont typeface="+mj-lt"/>
              <a:buAutoNum type="arabicPeriod"/>
            </a:pPr>
            <a:r>
              <a:rPr lang="en-US" sz="2400" dirty="0">
                <a:latin typeface="Garamond" panose="02020404030301010803" pitchFamily="18" charset="0"/>
              </a:rPr>
              <a:t>GROUP WORK</a:t>
            </a:r>
          </a:p>
          <a:p>
            <a:pPr marL="514350" indent="-514350">
              <a:buFont typeface="+mj-lt"/>
              <a:buAutoNum type="arabicPeriod"/>
            </a:pPr>
            <a:r>
              <a:rPr lang="en-US" sz="2400" dirty="0">
                <a:latin typeface="Garamond" panose="02020404030301010803" pitchFamily="18" charset="0"/>
              </a:rPr>
              <a:t>LITERARY CIRCLES</a:t>
            </a:r>
          </a:p>
          <a:p>
            <a:endParaRPr lang="en-US" sz="2400" dirty="0"/>
          </a:p>
        </p:txBody>
      </p:sp>
      <p:sp>
        <p:nvSpPr>
          <p:cNvPr id="16" name="Slide Number Placeholder 4">
            <a:extLst>
              <a:ext uri="{FF2B5EF4-FFF2-40B4-BE49-F238E27FC236}">
                <a16:creationId xmlns:a16="http://schemas.microsoft.com/office/drawing/2014/main" id="{8F7378AE-E9DC-A68B-A7CD-48F63D3DA9DC}"/>
              </a:ext>
            </a:extLst>
          </p:cNvPr>
          <p:cNvSpPr>
            <a:spLocks noGrp="1"/>
          </p:cNvSpPr>
          <p:nvPr>
            <p:ph type="sldNum" sz="quarter" idx="12"/>
          </p:nvPr>
        </p:nvSpPr>
        <p:spPr>
          <a:xfrm>
            <a:off x="9140971" y="6226198"/>
            <a:ext cx="2743200" cy="365125"/>
          </a:xfrm>
        </p:spPr>
        <p:txBody>
          <a:bodyPr/>
          <a:lstStyle/>
          <a:p>
            <a:pPr>
              <a:spcAft>
                <a:spcPts val="600"/>
              </a:spcAft>
            </a:pPr>
            <a:fld id="{FE024F78-56A6-7740-B68D-8D4D026EDF3F}" type="slidenum">
              <a:rPr lang="en-US" smtClean="0"/>
              <a:pPr>
                <a:spcAft>
                  <a:spcPts val="600"/>
                </a:spcAft>
              </a:pPr>
              <a:t>1</a:t>
            </a:fld>
            <a:endParaRPr lang="en-US"/>
          </a:p>
        </p:txBody>
      </p:sp>
      <p:sp>
        <p:nvSpPr>
          <p:cNvPr id="8" name="TextBox 7">
            <a:extLst>
              <a:ext uri="{FF2B5EF4-FFF2-40B4-BE49-F238E27FC236}">
                <a16:creationId xmlns:a16="http://schemas.microsoft.com/office/drawing/2014/main" id="{AC32BCE2-A044-D1FA-C74B-E49E701DC34D}"/>
              </a:ext>
            </a:extLst>
          </p:cNvPr>
          <p:cNvSpPr txBox="1"/>
          <p:nvPr/>
        </p:nvSpPr>
        <p:spPr>
          <a:xfrm>
            <a:off x="710120" y="4406630"/>
            <a:ext cx="4173166" cy="461665"/>
          </a:xfrm>
          <a:prstGeom prst="rect">
            <a:avLst/>
          </a:prstGeom>
          <a:noFill/>
        </p:spPr>
        <p:txBody>
          <a:bodyPr wrap="square" rtlCol="0">
            <a:spAutoFit/>
          </a:bodyPr>
          <a:lstStyle/>
          <a:p>
            <a:pPr algn="ctr"/>
            <a:r>
              <a:rPr lang="en-US" sz="2400" b="1" dirty="0">
                <a:latin typeface="Amasis MT Pro Medium" panose="02040604050005020304" pitchFamily="18" charset="0"/>
              </a:rPr>
              <a:t>May 13, 2024</a:t>
            </a:r>
          </a:p>
        </p:txBody>
      </p:sp>
    </p:spTree>
    <p:extLst>
      <p:ext uri="{BB962C8B-B14F-4D97-AF65-F5344CB8AC3E}">
        <p14:creationId xmlns:p14="http://schemas.microsoft.com/office/powerpoint/2010/main" val="3009351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b="1" i="1" dirty="0">
                <a:solidFill>
                  <a:srgbClr val="FFFF00"/>
                </a:solidFill>
                <a:effectLst/>
                <a:latin typeface="Garamond" panose="02020404030301010803" pitchFamily="18" charset="0"/>
                <a:ea typeface="Times New Roman" panose="02020603050405020304" pitchFamily="18" charset="0"/>
              </a:rPr>
              <a:t>Organization</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b="1" i="1" dirty="0">
                <a:solidFill>
                  <a:srgbClr val="FFFF00"/>
                </a:solidFill>
                <a:effectLst/>
                <a:latin typeface="Garamond" panose="02020404030301010803" pitchFamily="18" charset="0"/>
                <a:ea typeface="Times New Roman" panose="02020603050405020304" pitchFamily="18" charset="0"/>
              </a:rPr>
              <a:t>Organization</a:t>
            </a:r>
            <a:r>
              <a:rPr lang="en-US" sz="2400" dirty="0">
                <a:effectLst/>
                <a:latin typeface="Garamond" panose="02020404030301010803" pitchFamily="18" charset="0"/>
                <a:ea typeface="Times New Roman" panose="02020603050405020304" pitchFamily="18" charset="0"/>
              </a:rPr>
              <a:t>: Emphasis put on comparing, relating, synthesizing, relating values to those already held, and bringing them into a harmonious and internally consistent philosophy. </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10</a:t>
            </a:fld>
            <a:endParaRPr lang="en-US" dirty="0"/>
          </a:p>
        </p:txBody>
      </p:sp>
    </p:spTree>
    <p:extLst>
      <p:ext uri="{BB962C8B-B14F-4D97-AF65-F5344CB8AC3E}">
        <p14:creationId xmlns:p14="http://schemas.microsoft.com/office/powerpoint/2010/main" val="3055500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b="1" i="1" dirty="0">
                <a:solidFill>
                  <a:srgbClr val="FFFF00"/>
                </a:solidFill>
                <a:effectLst/>
                <a:latin typeface="Garamond" panose="02020404030301010803" pitchFamily="18" charset="0"/>
                <a:ea typeface="Times New Roman" panose="02020603050405020304" pitchFamily="18" charset="0"/>
              </a:rPr>
              <a:t>value</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b="1" i="1" dirty="0">
                <a:solidFill>
                  <a:srgbClr val="FFFF00"/>
                </a:solidFill>
                <a:effectLst/>
                <a:latin typeface="Garamond" panose="02020404030301010803" pitchFamily="18" charset="0"/>
                <a:ea typeface="Times New Roman" panose="02020603050405020304" pitchFamily="18" charset="0"/>
              </a:rPr>
              <a:t>Characterization by value or value set</a:t>
            </a:r>
            <a:r>
              <a:rPr lang="en-US" sz="2400" i="1" dirty="0">
                <a:solidFill>
                  <a:srgbClr val="FFFF00"/>
                </a:solidFill>
                <a:effectLst/>
                <a:latin typeface="Garamond" panose="02020404030301010803" pitchFamily="18" charset="0"/>
                <a:ea typeface="Times New Roman" panose="02020603050405020304" pitchFamily="18" charset="0"/>
              </a:rPr>
              <a:t> </a:t>
            </a:r>
            <a:r>
              <a:rPr lang="en-US" sz="2400" dirty="0">
                <a:effectLst/>
                <a:latin typeface="Garamond" panose="02020404030301010803" pitchFamily="18" charset="0"/>
                <a:ea typeface="Times New Roman" panose="02020603050405020304" pitchFamily="18" charset="0"/>
              </a:rPr>
              <a:t>is to act consistently per the values he or she has internalized. For example, students are willing to revise their views and works, to require assistance from instructors and peers, to be rated high in value, to manage learning-related issues, and to resolve them.</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11</a:t>
            </a:fld>
            <a:endParaRPr lang="en-US" dirty="0"/>
          </a:p>
        </p:txBody>
      </p:sp>
    </p:spTree>
    <p:extLst>
      <p:ext uri="{BB962C8B-B14F-4D97-AF65-F5344CB8AC3E}">
        <p14:creationId xmlns:p14="http://schemas.microsoft.com/office/powerpoint/2010/main" val="167948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90C1405-972A-026E-FBED-1F7ED0C30133}"/>
              </a:ext>
            </a:extLst>
          </p:cNvPr>
          <p:cNvSpPr/>
          <p:nvPr/>
        </p:nvSpPr>
        <p:spPr>
          <a:xfrm>
            <a:off x="2481944" y="3207782"/>
            <a:ext cx="3107871" cy="681135"/>
          </a:xfrm>
          <a:prstGeom prst="round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r>
              <a:rPr lang="en-US" sz="1800" dirty="0">
                <a:effectLst/>
                <a:latin typeface="Garamond" panose="02020404030301010803" pitchFamily="18" charset="0"/>
                <a:ea typeface="Cambria" panose="02040503050406030204" pitchFamily="18" charset="0"/>
                <a:cs typeface="Times New Roman" panose="02020603050405020304" pitchFamily="18" charset="0"/>
              </a:rPr>
              <a:t> Expectancy-Value</a:t>
            </a:r>
          </a:p>
          <a:p>
            <a:r>
              <a:rPr lang="en-US" sz="1800" dirty="0">
                <a:effectLst/>
                <a:latin typeface="Garamond" panose="02020404030301010803" pitchFamily="18" charset="0"/>
                <a:ea typeface="Cambria" panose="02040503050406030204" pitchFamily="18" charset="0"/>
                <a:cs typeface="Times New Roman" panose="02020603050405020304" pitchFamily="18" charset="0"/>
              </a:rPr>
              <a:t> theory</a:t>
            </a:r>
            <a:endParaRPr lang="en-US" dirty="0"/>
          </a:p>
        </p:txBody>
      </p:sp>
      <p:sp>
        <p:nvSpPr>
          <p:cNvPr id="14" name="Rectangle: Rounded Corners 13">
            <a:extLst>
              <a:ext uri="{FF2B5EF4-FFF2-40B4-BE49-F238E27FC236}">
                <a16:creationId xmlns:a16="http://schemas.microsoft.com/office/drawing/2014/main" id="{CA93A4D0-BF8A-6D38-984E-E8AACA990A4A}"/>
              </a:ext>
            </a:extLst>
          </p:cNvPr>
          <p:cNvSpPr/>
          <p:nvPr/>
        </p:nvSpPr>
        <p:spPr>
          <a:xfrm rot="5400000">
            <a:off x="4453132" y="1652488"/>
            <a:ext cx="3107871" cy="681135"/>
          </a:xfrm>
          <a:prstGeom prst="round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r>
              <a:rPr lang="en-US" sz="1800" dirty="0">
                <a:effectLst/>
                <a:latin typeface="Garamond" panose="02020404030301010803" pitchFamily="18" charset="0"/>
                <a:ea typeface="Cambria" panose="02040503050406030204" pitchFamily="18" charset="0"/>
                <a:cs typeface="Times New Roman" panose="02020603050405020304" pitchFamily="18" charset="0"/>
              </a:rPr>
              <a:t>Self-Efficacy </a:t>
            </a:r>
          </a:p>
          <a:p>
            <a:r>
              <a:rPr lang="en-US" sz="1800" dirty="0">
                <a:effectLst/>
                <a:latin typeface="Garamond" panose="02020404030301010803" pitchFamily="18" charset="0"/>
                <a:ea typeface="Cambria" panose="02040503050406030204" pitchFamily="18" charset="0"/>
                <a:cs typeface="Times New Roman" panose="02020603050405020304" pitchFamily="18" charset="0"/>
              </a:rPr>
              <a:t>theory</a:t>
            </a:r>
            <a:endParaRPr lang="en-US" dirty="0"/>
          </a:p>
        </p:txBody>
      </p:sp>
      <p:sp>
        <p:nvSpPr>
          <p:cNvPr id="15" name="Rectangle: Rounded Corners 14">
            <a:extLst>
              <a:ext uri="{FF2B5EF4-FFF2-40B4-BE49-F238E27FC236}">
                <a16:creationId xmlns:a16="http://schemas.microsoft.com/office/drawing/2014/main" id="{01459986-F57B-6583-9AE4-0CF4278C70A9}"/>
              </a:ext>
            </a:extLst>
          </p:cNvPr>
          <p:cNvSpPr/>
          <p:nvPr/>
        </p:nvSpPr>
        <p:spPr>
          <a:xfrm>
            <a:off x="6503824" y="3206424"/>
            <a:ext cx="3107871" cy="681135"/>
          </a:xfrm>
          <a:prstGeom prst="round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r"/>
            <a:r>
              <a:rPr lang="en-US" sz="1800" dirty="0">
                <a:effectLst/>
                <a:latin typeface="Garamond" panose="02020404030301010803" pitchFamily="18" charset="0"/>
                <a:ea typeface="Cambria" panose="02040503050406030204" pitchFamily="18" charset="0"/>
                <a:cs typeface="Times New Roman" panose="02020603050405020304" pitchFamily="18" charset="0"/>
              </a:rPr>
              <a:t>Affective Domain </a:t>
            </a:r>
          </a:p>
          <a:p>
            <a:pPr algn="r"/>
            <a:r>
              <a:rPr lang="en-US" sz="1800" dirty="0">
                <a:effectLst/>
                <a:latin typeface="Garamond" panose="02020404030301010803" pitchFamily="18" charset="0"/>
                <a:ea typeface="Cambria" panose="02040503050406030204" pitchFamily="18" charset="0"/>
                <a:cs typeface="Times New Roman" panose="02020603050405020304" pitchFamily="18" charset="0"/>
              </a:rPr>
              <a:t>taxonomy</a:t>
            </a:r>
            <a:endParaRPr lang="en-US" dirty="0"/>
          </a:p>
        </p:txBody>
      </p:sp>
      <p:pic>
        <p:nvPicPr>
          <p:cNvPr id="7" name="Picture 6" descr="A logo for a school&#10;&#10;Description automatically generated">
            <a:extLst>
              <a:ext uri="{FF2B5EF4-FFF2-40B4-BE49-F238E27FC236}">
                <a16:creationId xmlns:a16="http://schemas.microsoft.com/office/drawing/2014/main" id="{C5F3DEF0-C6B1-BB45-E32D-209887BBE78C}"/>
              </a:ext>
            </a:extLst>
          </p:cNvPr>
          <p:cNvPicPr>
            <a:picLocks noChangeAspect="1"/>
          </p:cNvPicPr>
          <p:nvPr/>
        </p:nvPicPr>
        <p:blipFill>
          <a:blip r:embed="rId3"/>
          <a:stretch>
            <a:fillRect/>
          </a:stretch>
        </p:blipFill>
        <p:spPr>
          <a:xfrm>
            <a:off x="4157759" y="1935714"/>
            <a:ext cx="3628831" cy="3628831"/>
          </a:xfrm>
          <a:prstGeom prst="ellipse">
            <a:avLst/>
          </a:prstGeom>
          <a:ln>
            <a:noFill/>
          </a:ln>
          <a:effectLst>
            <a:softEdge rad="112500"/>
          </a:effectLst>
        </p:spPr>
      </p:pic>
      <p:pic>
        <p:nvPicPr>
          <p:cNvPr id="2" name="Picture 1" descr="A key with a keyhole&#10;&#10;Description automatically generated">
            <a:extLst>
              <a:ext uri="{FF2B5EF4-FFF2-40B4-BE49-F238E27FC236}">
                <a16:creationId xmlns:a16="http://schemas.microsoft.com/office/drawing/2014/main" id="{6047AFDE-2C17-F75D-24B3-2AAE128D7DF8}"/>
              </a:ext>
            </a:extLst>
          </p:cNvPr>
          <p:cNvPicPr>
            <a:picLocks noChangeAspect="1"/>
          </p:cNvPicPr>
          <p:nvPr/>
        </p:nvPicPr>
        <p:blipFill>
          <a:blip r:embed="rId4"/>
          <a:stretch>
            <a:fillRect/>
          </a:stretch>
        </p:blipFill>
        <p:spPr>
          <a:xfrm>
            <a:off x="223604" y="528258"/>
            <a:ext cx="2356701" cy="2359013"/>
          </a:xfrm>
          <a:prstGeom prst="rect">
            <a:avLst/>
          </a:prstGeom>
        </p:spPr>
      </p:pic>
      <p:sp>
        <p:nvSpPr>
          <p:cNvPr id="3" name="TextBox 2">
            <a:extLst>
              <a:ext uri="{FF2B5EF4-FFF2-40B4-BE49-F238E27FC236}">
                <a16:creationId xmlns:a16="http://schemas.microsoft.com/office/drawing/2014/main" id="{1F0B864A-1D86-6840-6A24-8007F64B47C0}"/>
              </a:ext>
            </a:extLst>
          </p:cNvPr>
          <p:cNvSpPr txBox="1"/>
          <p:nvPr/>
        </p:nvSpPr>
        <p:spPr>
          <a:xfrm>
            <a:off x="223604" y="2887271"/>
            <a:ext cx="2356701" cy="35394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C00000"/>
                </a:solidFill>
                <a:latin typeface="Garamond" panose="02020404030301010803" pitchFamily="18" charset="0"/>
              </a:rPr>
              <a:t>MOTIVATION</a:t>
            </a:r>
          </a:p>
          <a:p>
            <a:r>
              <a:rPr lang="en-US" sz="1600" dirty="0">
                <a:solidFill>
                  <a:srgbClr val="C00000"/>
                </a:solidFill>
                <a:latin typeface="Garamond" panose="02020404030301010803" pitchFamily="18" charset="0"/>
              </a:rPr>
              <a:t>ABILITY</a:t>
            </a:r>
          </a:p>
          <a:p>
            <a:r>
              <a:rPr lang="en-US" sz="1600" dirty="0">
                <a:solidFill>
                  <a:srgbClr val="C00000"/>
                </a:solidFill>
                <a:latin typeface="Garamond" panose="02020404030301010803" pitchFamily="18" charset="0"/>
              </a:rPr>
              <a:t>REWARD</a:t>
            </a:r>
          </a:p>
          <a:p>
            <a:r>
              <a:rPr lang="en-US" sz="1600" dirty="0">
                <a:solidFill>
                  <a:srgbClr val="C00000"/>
                </a:solidFill>
                <a:latin typeface="Garamond" panose="02020404030301010803" pitchFamily="18" charset="0"/>
              </a:rPr>
              <a:t>SUCCESS</a:t>
            </a:r>
          </a:p>
          <a:p>
            <a:r>
              <a:rPr lang="en-US" sz="1600" dirty="0">
                <a:solidFill>
                  <a:srgbClr val="C00000"/>
                </a:solidFill>
                <a:latin typeface="Garamond" panose="02020404030301010803" pitchFamily="18" charset="0"/>
              </a:rPr>
              <a:t>SELF-CONFIDENCE</a:t>
            </a:r>
          </a:p>
          <a:p>
            <a:r>
              <a:rPr lang="en-US" sz="1600" dirty="0">
                <a:solidFill>
                  <a:srgbClr val="C00000"/>
                </a:solidFill>
                <a:latin typeface="Garamond" panose="02020404030301010803" pitchFamily="18" charset="0"/>
              </a:rPr>
              <a:t>ATTENTION</a:t>
            </a:r>
          </a:p>
          <a:p>
            <a:r>
              <a:rPr lang="en-US" sz="1600" dirty="0">
                <a:solidFill>
                  <a:srgbClr val="C00000"/>
                </a:solidFill>
                <a:latin typeface="Garamond" panose="02020404030301010803" pitchFamily="18" charset="0"/>
              </a:rPr>
              <a:t>OPEN-MINDEDNESS</a:t>
            </a:r>
          </a:p>
          <a:p>
            <a:r>
              <a:rPr lang="en-US" sz="1600" dirty="0">
                <a:solidFill>
                  <a:srgbClr val="C00000"/>
                </a:solidFill>
                <a:latin typeface="Garamond" panose="02020404030301010803" pitchFamily="18" charset="0"/>
              </a:rPr>
              <a:t>PREPAREDNESS</a:t>
            </a:r>
          </a:p>
          <a:p>
            <a:r>
              <a:rPr lang="en-US" sz="1600" dirty="0">
                <a:solidFill>
                  <a:srgbClr val="C00000"/>
                </a:solidFill>
                <a:latin typeface="Garamond" panose="02020404030301010803" pitchFamily="18" charset="0"/>
              </a:rPr>
              <a:t>PARTICIPATION</a:t>
            </a:r>
          </a:p>
          <a:p>
            <a:r>
              <a:rPr lang="en-US" sz="1600" dirty="0">
                <a:solidFill>
                  <a:srgbClr val="C00000"/>
                </a:solidFill>
                <a:latin typeface="Garamond" panose="02020404030301010803" pitchFamily="18" charset="0"/>
              </a:rPr>
              <a:t>COMMITMENT</a:t>
            </a:r>
          </a:p>
          <a:p>
            <a:r>
              <a:rPr lang="en-US" sz="1600" dirty="0">
                <a:solidFill>
                  <a:srgbClr val="C00000"/>
                </a:solidFill>
                <a:latin typeface="Garamond" panose="02020404030301010803" pitchFamily="18" charset="0"/>
              </a:rPr>
              <a:t>ORGANIZATION</a:t>
            </a:r>
          </a:p>
          <a:p>
            <a:r>
              <a:rPr lang="en-US" sz="1600" dirty="0">
                <a:solidFill>
                  <a:srgbClr val="C00000"/>
                </a:solidFill>
                <a:latin typeface="Garamond" panose="02020404030301010803" pitchFamily="18" charset="0"/>
              </a:rPr>
              <a:t>WILLINGNESS</a:t>
            </a:r>
          </a:p>
          <a:p>
            <a:endParaRPr lang="en-US" sz="1600" dirty="0">
              <a:solidFill>
                <a:srgbClr val="C00000"/>
              </a:solidFill>
              <a:latin typeface="Garamond" panose="02020404030301010803" pitchFamily="18" charset="0"/>
            </a:endParaRPr>
          </a:p>
          <a:p>
            <a:endParaRPr lang="en-US" sz="1600" dirty="0">
              <a:solidFill>
                <a:srgbClr val="C00000"/>
              </a:solidFill>
              <a:latin typeface="Garamond" panose="02020404030301010803" pitchFamily="18" charset="0"/>
            </a:endParaRPr>
          </a:p>
        </p:txBody>
      </p:sp>
    </p:spTree>
    <p:extLst>
      <p:ext uri="{BB962C8B-B14F-4D97-AF65-F5344CB8AC3E}">
        <p14:creationId xmlns:p14="http://schemas.microsoft.com/office/powerpoint/2010/main" val="222495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toolbox with white text&#10;&#10;Description automatically generated">
            <a:extLst>
              <a:ext uri="{FF2B5EF4-FFF2-40B4-BE49-F238E27FC236}">
                <a16:creationId xmlns:a16="http://schemas.microsoft.com/office/drawing/2014/main" id="{D1D606A5-8858-943D-1B9C-3C8647A241C1}"/>
              </a:ext>
            </a:extLst>
          </p:cNvPr>
          <p:cNvPicPr>
            <a:picLocks noChangeAspect="1"/>
          </p:cNvPicPr>
          <p:nvPr/>
        </p:nvPicPr>
        <p:blipFill>
          <a:blip r:embed="rId3"/>
          <a:stretch>
            <a:fillRect/>
          </a:stretch>
        </p:blipFill>
        <p:spPr>
          <a:xfrm>
            <a:off x="3531140" y="696439"/>
            <a:ext cx="5321030" cy="5321030"/>
          </a:xfrm>
          <a:prstGeom prst="ellipse">
            <a:avLst/>
          </a:prstGeom>
          <a:ln>
            <a:noFill/>
          </a:ln>
          <a:effectLst>
            <a:softEdge rad="112500"/>
          </a:effectLst>
        </p:spPr>
      </p:pic>
      <p:sp>
        <p:nvSpPr>
          <p:cNvPr id="4" name="Rectangle 3">
            <a:extLst>
              <a:ext uri="{FF2B5EF4-FFF2-40B4-BE49-F238E27FC236}">
                <a16:creationId xmlns:a16="http://schemas.microsoft.com/office/drawing/2014/main" id="{CCBFEFF3-74A2-7481-6A11-FF8A3D794B77}"/>
              </a:ext>
            </a:extLst>
          </p:cNvPr>
          <p:cNvSpPr/>
          <p:nvPr/>
        </p:nvSpPr>
        <p:spPr>
          <a:xfrm>
            <a:off x="3714751" y="-38609"/>
            <a:ext cx="4948342"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Garamond" panose="02020404030301010803" pitchFamily="18" charset="0"/>
              </a:rPr>
              <a:t>INSTRUMENTS</a:t>
            </a:r>
          </a:p>
        </p:txBody>
      </p:sp>
      <p:sp>
        <p:nvSpPr>
          <p:cNvPr id="5" name="Rectangle 4">
            <a:extLst>
              <a:ext uri="{FF2B5EF4-FFF2-40B4-BE49-F238E27FC236}">
                <a16:creationId xmlns:a16="http://schemas.microsoft.com/office/drawing/2014/main" id="{8157DFD9-8A70-447C-DD57-6BA78CCD7F3D}"/>
              </a:ext>
            </a:extLst>
          </p:cNvPr>
          <p:cNvSpPr/>
          <p:nvPr/>
        </p:nvSpPr>
        <p:spPr>
          <a:xfrm>
            <a:off x="4045130" y="5802931"/>
            <a:ext cx="4287584"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Garamond" panose="02020404030301010803" pitchFamily="18" charset="0"/>
              </a:rPr>
              <a:t>STRATEGIES</a:t>
            </a:r>
          </a:p>
        </p:txBody>
      </p:sp>
      <p:grpSp>
        <p:nvGrpSpPr>
          <p:cNvPr id="24" name="Group 23">
            <a:extLst>
              <a:ext uri="{FF2B5EF4-FFF2-40B4-BE49-F238E27FC236}">
                <a16:creationId xmlns:a16="http://schemas.microsoft.com/office/drawing/2014/main" id="{47ECE61E-293B-6F76-355D-55925AAE8EC8}"/>
              </a:ext>
            </a:extLst>
          </p:cNvPr>
          <p:cNvGrpSpPr/>
          <p:nvPr/>
        </p:nvGrpSpPr>
        <p:grpSpPr>
          <a:xfrm>
            <a:off x="-136000" y="-161335"/>
            <a:ext cx="2566576" cy="2566576"/>
            <a:chOff x="474483" y="-35593"/>
            <a:chExt cx="2922900" cy="2922900"/>
          </a:xfrm>
        </p:grpSpPr>
        <p:pic>
          <p:nvPicPr>
            <p:cNvPr id="6" name="Picture 5" descr="A yellow toolbox with white text&#10;&#10;Description automatically generated">
              <a:extLst>
                <a:ext uri="{FF2B5EF4-FFF2-40B4-BE49-F238E27FC236}">
                  <a16:creationId xmlns:a16="http://schemas.microsoft.com/office/drawing/2014/main" id="{0A18DD8F-95D6-39B3-1365-B04A57A8B10E}"/>
                </a:ext>
              </a:extLst>
            </p:cNvPr>
            <p:cNvPicPr>
              <a:picLocks noChangeAspect="1"/>
            </p:cNvPicPr>
            <p:nvPr/>
          </p:nvPicPr>
          <p:blipFill>
            <a:blip r:embed="rId3"/>
            <a:stretch>
              <a:fillRect/>
            </a:stretch>
          </p:blipFill>
          <p:spPr>
            <a:xfrm>
              <a:off x="474483" y="-35593"/>
              <a:ext cx="2922900" cy="2922900"/>
            </a:xfrm>
            <a:prstGeom prst="ellipse">
              <a:avLst/>
            </a:prstGeom>
            <a:ln w="57150">
              <a:solidFill>
                <a:schemeClr val="tx2">
                  <a:lumMod val="75000"/>
                </a:schemeClr>
              </a:solidFill>
            </a:ln>
            <a:effectLst>
              <a:softEdge rad="112500"/>
            </a:effectLst>
          </p:spPr>
        </p:pic>
        <p:sp>
          <p:nvSpPr>
            <p:cNvPr id="7" name="TextBox 6">
              <a:extLst>
                <a:ext uri="{FF2B5EF4-FFF2-40B4-BE49-F238E27FC236}">
                  <a16:creationId xmlns:a16="http://schemas.microsoft.com/office/drawing/2014/main" id="{D5035B5D-203F-7550-CB61-016899F5394C}"/>
                </a:ext>
              </a:extLst>
            </p:cNvPr>
            <p:cNvSpPr txBox="1"/>
            <p:nvPr/>
          </p:nvSpPr>
          <p:spPr>
            <a:xfrm>
              <a:off x="1035673" y="1214629"/>
              <a:ext cx="1764538" cy="595860"/>
            </a:xfrm>
            <a:prstGeom prst="rect">
              <a:avLst/>
            </a:prstGeom>
            <a:noFill/>
            <a:ln w="57150">
              <a:solidFill>
                <a:schemeClr val="tx2">
                  <a:lumMod val="75000"/>
                </a:schemeClr>
              </a:solidFill>
            </a:ln>
          </p:spPr>
          <p:txBody>
            <a:bodyPr wrap="square" rtlCol="0">
              <a:spAutoFit/>
            </a:bodyPr>
            <a:lstStyle/>
            <a:p>
              <a:pPr algn="ctr"/>
              <a:r>
                <a:rPr lang="en-US" sz="1400" dirty="0">
                  <a:latin typeface="Garamond" panose="02020404030301010803" pitchFamily="18" charset="0"/>
                </a:rPr>
                <a:t>PRE-COURSE SURVEY</a:t>
              </a:r>
            </a:p>
          </p:txBody>
        </p:sp>
      </p:grpSp>
      <p:grpSp>
        <p:nvGrpSpPr>
          <p:cNvPr id="29" name="Group 28">
            <a:extLst>
              <a:ext uri="{FF2B5EF4-FFF2-40B4-BE49-F238E27FC236}">
                <a16:creationId xmlns:a16="http://schemas.microsoft.com/office/drawing/2014/main" id="{175958F4-9A11-2AD4-F829-124FDCA3BE70}"/>
              </a:ext>
            </a:extLst>
          </p:cNvPr>
          <p:cNvGrpSpPr/>
          <p:nvPr/>
        </p:nvGrpSpPr>
        <p:grpSpPr>
          <a:xfrm>
            <a:off x="-168527" y="4388207"/>
            <a:ext cx="2566576" cy="2566576"/>
            <a:chOff x="9319757" y="-161335"/>
            <a:chExt cx="2922900" cy="2922900"/>
          </a:xfrm>
        </p:grpSpPr>
        <p:pic>
          <p:nvPicPr>
            <p:cNvPr id="12" name="Picture 11" descr="A yellow toolbox with white text&#10;&#10;Description automatically generated">
              <a:extLst>
                <a:ext uri="{FF2B5EF4-FFF2-40B4-BE49-F238E27FC236}">
                  <a16:creationId xmlns:a16="http://schemas.microsoft.com/office/drawing/2014/main" id="{BE163DB8-2918-856E-4904-0231242A7D45}"/>
                </a:ext>
              </a:extLst>
            </p:cNvPr>
            <p:cNvPicPr>
              <a:picLocks noChangeAspect="1"/>
            </p:cNvPicPr>
            <p:nvPr/>
          </p:nvPicPr>
          <p:blipFill>
            <a:blip r:embed="rId3"/>
            <a:stretch>
              <a:fillRect/>
            </a:stretch>
          </p:blipFill>
          <p:spPr>
            <a:xfrm>
              <a:off x="9319757" y="-161335"/>
              <a:ext cx="2922900" cy="2922900"/>
            </a:xfrm>
            <a:prstGeom prst="ellipse">
              <a:avLst/>
            </a:prstGeom>
            <a:ln>
              <a:noFill/>
            </a:ln>
            <a:effectLst>
              <a:softEdge rad="112500"/>
            </a:effectLst>
          </p:spPr>
        </p:pic>
        <p:sp>
          <p:nvSpPr>
            <p:cNvPr id="13" name="TextBox 12">
              <a:extLst>
                <a:ext uri="{FF2B5EF4-FFF2-40B4-BE49-F238E27FC236}">
                  <a16:creationId xmlns:a16="http://schemas.microsoft.com/office/drawing/2014/main" id="{48E7CEF8-8574-691B-DCD3-93F7B5545E4F}"/>
                </a:ext>
              </a:extLst>
            </p:cNvPr>
            <p:cNvSpPr txBox="1"/>
            <p:nvPr/>
          </p:nvSpPr>
          <p:spPr>
            <a:xfrm>
              <a:off x="9917989" y="1166806"/>
              <a:ext cx="1665309" cy="525759"/>
            </a:xfrm>
            <a:prstGeom prst="rect">
              <a:avLst/>
            </a:prstGeom>
            <a:noFill/>
            <a:ln w="57150">
              <a:solidFill>
                <a:srgbClr val="00B050"/>
              </a:solidFill>
            </a:ln>
          </p:spPr>
          <p:txBody>
            <a:bodyPr wrap="square" rtlCol="0">
              <a:spAutoFit/>
            </a:bodyPr>
            <a:lstStyle/>
            <a:p>
              <a:pPr algn="ctr"/>
              <a:r>
                <a:rPr lang="en-US" sz="1200" dirty="0">
                  <a:latin typeface="Garamond" panose="02020404030301010803" pitchFamily="18" charset="0"/>
                </a:rPr>
                <a:t>COMMONPLACE</a:t>
              </a:r>
            </a:p>
            <a:p>
              <a:pPr algn="ctr"/>
              <a:r>
                <a:rPr lang="en-US" sz="1200" dirty="0">
                  <a:latin typeface="Garamond" panose="02020404030301010803" pitchFamily="18" charset="0"/>
                </a:rPr>
                <a:t>BOOK</a:t>
              </a:r>
            </a:p>
          </p:txBody>
        </p:sp>
      </p:grpSp>
      <p:grpSp>
        <p:nvGrpSpPr>
          <p:cNvPr id="28" name="Group 27">
            <a:extLst>
              <a:ext uri="{FF2B5EF4-FFF2-40B4-BE49-F238E27FC236}">
                <a16:creationId xmlns:a16="http://schemas.microsoft.com/office/drawing/2014/main" id="{C0EC7971-9BB7-FFF8-7D18-C5B43969B558}"/>
              </a:ext>
            </a:extLst>
          </p:cNvPr>
          <p:cNvGrpSpPr/>
          <p:nvPr/>
        </p:nvGrpSpPr>
        <p:grpSpPr>
          <a:xfrm>
            <a:off x="9776510" y="2225026"/>
            <a:ext cx="2566576" cy="2566576"/>
            <a:chOff x="9355808" y="4061239"/>
            <a:chExt cx="2922900" cy="2922900"/>
          </a:xfrm>
        </p:grpSpPr>
        <p:pic>
          <p:nvPicPr>
            <p:cNvPr id="14" name="Picture 13" descr="A yellow toolbox with white text&#10;&#10;Description automatically generated">
              <a:extLst>
                <a:ext uri="{FF2B5EF4-FFF2-40B4-BE49-F238E27FC236}">
                  <a16:creationId xmlns:a16="http://schemas.microsoft.com/office/drawing/2014/main" id="{382C3EC3-83EB-A26E-C27F-DC7B29772496}"/>
                </a:ext>
              </a:extLst>
            </p:cNvPr>
            <p:cNvPicPr>
              <a:picLocks noChangeAspect="1"/>
            </p:cNvPicPr>
            <p:nvPr/>
          </p:nvPicPr>
          <p:blipFill>
            <a:blip r:embed="rId3"/>
            <a:stretch>
              <a:fillRect/>
            </a:stretch>
          </p:blipFill>
          <p:spPr>
            <a:xfrm>
              <a:off x="9355808" y="4061239"/>
              <a:ext cx="2922900" cy="2922900"/>
            </a:xfrm>
            <a:prstGeom prst="ellipse">
              <a:avLst/>
            </a:prstGeom>
            <a:ln>
              <a:noFill/>
            </a:ln>
            <a:effectLst>
              <a:softEdge rad="112500"/>
            </a:effectLst>
          </p:spPr>
        </p:pic>
        <p:sp>
          <p:nvSpPr>
            <p:cNvPr id="15" name="TextBox 14">
              <a:extLst>
                <a:ext uri="{FF2B5EF4-FFF2-40B4-BE49-F238E27FC236}">
                  <a16:creationId xmlns:a16="http://schemas.microsoft.com/office/drawing/2014/main" id="{65413D05-8F08-F7C1-D5B6-380EA09DF65E}"/>
                </a:ext>
              </a:extLst>
            </p:cNvPr>
            <p:cNvSpPr txBox="1"/>
            <p:nvPr/>
          </p:nvSpPr>
          <p:spPr>
            <a:xfrm>
              <a:off x="9916998" y="5311461"/>
              <a:ext cx="1783339" cy="595860"/>
            </a:xfrm>
            <a:prstGeom prst="rect">
              <a:avLst/>
            </a:prstGeom>
            <a:noFill/>
            <a:ln w="57150">
              <a:solidFill>
                <a:srgbClr val="993300"/>
              </a:solidFill>
            </a:ln>
          </p:spPr>
          <p:txBody>
            <a:bodyPr wrap="square" rtlCol="0">
              <a:spAutoFit/>
            </a:bodyPr>
            <a:lstStyle/>
            <a:p>
              <a:pPr algn="ctr"/>
              <a:r>
                <a:rPr lang="en-US" sz="1400" dirty="0">
                  <a:latin typeface="Garamond" panose="02020404030301010803" pitchFamily="18" charset="0"/>
                </a:rPr>
                <a:t>GROUP</a:t>
              </a:r>
            </a:p>
            <a:p>
              <a:pPr algn="ctr"/>
              <a:r>
                <a:rPr lang="en-US" sz="1400" dirty="0">
                  <a:latin typeface="Garamond" panose="02020404030301010803" pitchFamily="18" charset="0"/>
                </a:rPr>
                <a:t>WORK</a:t>
              </a:r>
            </a:p>
          </p:txBody>
        </p:sp>
      </p:grpSp>
      <p:grpSp>
        <p:nvGrpSpPr>
          <p:cNvPr id="23" name="Group 22">
            <a:extLst>
              <a:ext uri="{FF2B5EF4-FFF2-40B4-BE49-F238E27FC236}">
                <a16:creationId xmlns:a16="http://schemas.microsoft.com/office/drawing/2014/main" id="{1AA434DC-B269-5AA5-1158-59CE9DAE709F}"/>
              </a:ext>
            </a:extLst>
          </p:cNvPr>
          <p:cNvGrpSpPr/>
          <p:nvPr/>
        </p:nvGrpSpPr>
        <p:grpSpPr>
          <a:xfrm>
            <a:off x="9667496" y="-87662"/>
            <a:ext cx="2566576" cy="2566576"/>
            <a:chOff x="1764454" y="1993804"/>
            <a:chExt cx="2922900" cy="2922900"/>
          </a:xfrm>
        </p:grpSpPr>
        <p:pic>
          <p:nvPicPr>
            <p:cNvPr id="16" name="Picture 15" descr="A yellow toolbox with white text&#10;&#10;Description automatically generated">
              <a:extLst>
                <a:ext uri="{FF2B5EF4-FFF2-40B4-BE49-F238E27FC236}">
                  <a16:creationId xmlns:a16="http://schemas.microsoft.com/office/drawing/2014/main" id="{DD7D3681-6CE7-9E20-C32F-03D6C0D60B58}"/>
                </a:ext>
              </a:extLst>
            </p:cNvPr>
            <p:cNvPicPr>
              <a:picLocks noChangeAspect="1"/>
            </p:cNvPicPr>
            <p:nvPr/>
          </p:nvPicPr>
          <p:blipFill>
            <a:blip r:embed="rId3"/>
            <a:stretch>
              <a:fillRect/>
            </a:stretch>
          </p:blipFill>
          <p:spPr>
            <a:xfrm>
              <a:off x="1764454" y="1993804"/>
              <a:ext cx="2922900" cy="2922900"/>
            </a:xfrm>
            <a:prstGeom prst="ellipse">
              <a:avLst/>
            </a:prstGeom>
            <a:ln>
              <a:noFill/>
            </a:ln>
            <a:effectLst>
              <a:softEdge rad="112500"/>
            </a:effectLst>
          </p:spPr>
        </p:pic>
        <p:sp>
          <p:nvSpPr>
            <p:cNvPr id="17" name="TextBox 16">
              <a:extLst>
                <a:ext uri="{FF2B5EF4-FFF2-40B4-BE49-F238E27FC236}">
                  <a16:creationId xmlns:a16="http://schemas.microsoft.com/office/drawing/2014/main" id="{8AF54FC0-FC46-EC1E-2433-EFD4D7D67CA2}"/>
                </a:ext>
              </a:extLst>
            </p:cNvPr>
            <p:cNvSpPr txBox="1"/>
            <p:nvPr/>
          </p:nvSpPr>
          <p:spPr>
            <a:xfrm>
              <a:off x="2398877" y="3374494"/>
              <a:ext cx="1629948" cy="350506"/>
            </a:xfrm>
            <a:prstGeom prst="rect">
              <a:avLst/>
            </a:prstGeom>
            <a:noFill/>
            <a:ln w="57150">
              <a:solidFill>
                <a:srgbClr val="0070C0"/>
              </a:solidFill>
            </a:ln>
          </p:spPr>
          <p:txBody>
            <a:bodyPr wrap="square" rtlCol="0">
              <a:spAutoFit/>
            </a:bodyPr>
            <a:lstStyle/>
            <a:p>
              <a:pPr algn="ctr"/>
              <a:r>
                <a:rPr lang="en-US" sz="1400" dirty="0">
                  <a:latin typeface="Garamond" panose="02020404030301010803" pitchFamily="18" charset="0"/>
                </a:rPr>
                <a:t>SCAFFOLD</a:t>
              </a:r>
            </a:p>
          </p:txBody>
        </p:sp>
      </p:grpSp>
      <p:grpSp>
        <p:nvGrpSpPr>
          <p:cNvPr id="25" name="Group 24">
            <a:extLst>
              <a:ext uri="{FF2B5EF4-FFF2-40B4-BE49-F238E27FC236}">
                <a16:creationId xmlns:a16="http://schemas.microsoft.com/office/drawing/2014/main" id="{E7559FE4-04F9-4740-B8D2-916B65B2E250}"/>
              </a:ext>
            </a:extLst>
          </p:cNvPr>
          <p:cNvGrpSpPr/>
          <p:nvPr/>
        </p:nvGrpSpPr>
        <p:grpSpPr>
          <a:xfrm>
            <a:off x="-168527" y="2095588"/>
            <a:ext cx="2566576" cy="2566576"/>
            <a:chOff x="474483" y="4213191"/>
            <a:chExt cx="2922900" cy="2922900"/>
          </a:xfrm>
        </p:grpSpPr>
        <p:pic>
          <p:nvPicPr>
            <p:cNvPr id="18" name="Picture 17" descr="A yellow toolbox with white text&#10;&#10;Description automatically generated">
              <a:extLst>
                <a:ext uri="{FF2B5EF4-FFF2-40B4-BE49-F238E27FC236}">
                  <a16:creationId xmlns:a16="http://schemas.microsoft.com/office/drawing/2014/main" id="{06DB7774-2A4E-49F5-BB37-1AAC2F61BDBF}"/>
                </a:ext>
              </a:extLst>
            </p:cNvPr>
            <p:cNvPicPr>
              <a:picLocks noChangeAspect="1"/>
            </p:cNvPicPr>
            <p:nvPr/>
          </p:nvPicPr>
          <p:blipFill>
            <a:blip r:embed="rId3"/>
            <a:stretch>
              <a:fillRect/>
            </a:stretch>
          </p:blipFill>
          <p:spPr>
            <a:xfrm>
              <a:off x="474483" y="4213191"/>
              <a:ext cx="2922900" cy="2922900"/>
            </a:xfrm>
            <a:prstGeom prst="ellipse">
              <a:avLst/>
            </a:prstGeom>
            <a:ln w="57150">
              <a:solidFill>
                <a:srgbClr val="C00000"/>
              </a:solidFill>
            </a:ln>
            <a:effectLst>
              <a:softEdge rad="112500"/>
            </a:effectLst>
          </p:spPr>
        </p:pic>
        <p:sp>
          <p:nvSpPr>
            <p:cNvPr id="20" name="TextBox 19">
              <a:extLst>
                <a:ext uri="{FF2B5EF4-FFF2-40B4-BE49-F238E27FC236}">
                  <a16:creationId xmlns:a16="http://schemas.microsoft.com/office/drawing/2014/main" id="{9073BEB4-1F96-01EA-D1B2-712DF4FEB1B3}"/>
                </a:ext>
              </a:extLst>
            </p:cNvPr>
            <p:cNvSpPr txBox="1"/>
            <p:nvPr/>
          </p:nvSpPr>
          <p:spPr>
            <a:xfrm>
              <a:off x="1072716" y="5529631"/>
              <a:ext cx="1665309" cy="595860"/>
            </a:xfrm>
            <a:prstGeom prst="rect">
              <a:avLst/>
            </a:prstGeom>
            <a:noFill/>
            <a:ln w="57150">
              <a:solidFill>
                <a:srgbClr val="C00000"/>
              </a:solidFill>
            </a:ln>
          </p:spPr>
          <p:txBody>
            <a:bodyPr wrap="square" rtlCol="0">
              <a:spAutoFit/>
            </a:bodyPr>
            <a:lstStyle/>
            <a:p>
              <a:pPr algn="ctr"/>
              <a:r>
                <a:rPr lang="en-US" sz="1400" dirty="0">
                  <a:latin typeface="Garamond" panose="02020404030301010803" pitchFamily="18" charset="0"/>
                </a:rPr>
                <a:t>ANTICIPATION</a:t>
              </a:r>
            </a:p>
            <a:p>
              <a:pPr algn="ctr"/>
              <a:r>
                <a:rPr lang="en-US" sz="1400" dirty="0">
                  <a:latin typeface="Garamond" panose="02020404030301010803" pitchFamily="18" charset="0"/>
                </a:rPr>
                <a:t>GUIDE</a:t>
              </a:r>
            </a:p>
          </p:txBody>
        </p:sp>
      </p:grpSp>
      <p:grpSp>
        <p:nvGrpSpPr>
          <p:cNvPr id="26" name="Group 25">
            <a:extLst>
              <a:ext uri="{FF2B5EF4-FFF2-40B4-BE49-F238E27FC236}">
                <a16:creationId xmlns:a16="http://schemas.microsoft.com/office/drawing/2014/main" id="{3DD5BF7B-CB05-92E2-1213-6DB5E897D37D}"/>
              </a:ext>
            </a:extLst>
          </p:cNvPr>
          <p:cNvGrpSpPr/>
          <p:nvPr/>
        </p:nvGrpSpPr>
        <p:grpSpPr>
          <a:xfrm>
            <a:off x="9885524" y="4373539"/>
            <a:ext cx="2566576" cy="2566576"/>
            <a:chOff x="10618119" y="1505746"/>
            <a:chExt cx="2922900" cy="2922900"/>
          </a:xfrm>
        </p:grpSpPr>
        <p:pic>
          <p:nvPicPr>
            <p:cNvPr id="21" name="Picture 20" descr="A yellow toolbox with white text&#10;&#10;Description automatically generated">
              <a:extLst>
                <a:ext uri="{FF2B5EF4-FFF2-40B4-BE49-F238E27FC236}">
                  <a16:creationId xmlns:a16="http://schemas.microsoft.com/office/drawing/2014/main" id="{18D11CCD-88B0-48EF-41CB-F4A7F7B50CAE}"/>
                </a:ext>
              </a:extLst>
            </p:cNvPr>
            <p:cNvPicPr>
              <a:picLocks noChangeAspect="1"/>
            </p:cNvPicPr>
            <p:nvPr/>
          </p:nvPicPr>
          <p:blipFill>
            <a:blip r:embed="rId3"/>
            <a:stretch>
              <a:fillRect/>
            </a:stretch>
          </p:blipFill>
          <p:spPr>
            <a:xfrm>
              <a:off x="10618119" y="1505746"/>
              <a:ext cx="2922900" cy="2922900"/>
            </a:xfrm>
            <a:prstGeom prst="ellipse">
              <a:avLst/>
            </a:prstGeom>
            <a:ln>
              <a:noFill/>
            </a:ln>
            <a:effectLst>
              <a:softEdge rad="112500"/>
            </a:effectLst>
          </p:spPr>
        </p:pic>
        <p:sp>
          <p:nvSpPr>
            <p:cNvPr id="22" name="TextBox 21">
              <a:extLst>
                <a:ext uri="{FF2B5EF4-FFF2-40B4-BE49-F238E27FC236}">
                  <a16:creationId xmlns:a16="http://schemas.microsoft.com/office/drawing/2014/main" id="{EDA19FA6-3E37-A2C6-5C00-486DA22563F8}"/>
                </a:ext>
              </a:extLst>
            </p:cNvPr>
            <p:cNvSpPr txBox="1"/>
            <p:nvPr/>
          </p:nvSpPr>
          <p:spPr>
            <a:xfrm>
              <a:off x="11209692" y="2757456"/>
              <a:ext cx="1696901" cy="595860"/>
            </a:xfrm>
            <a:prstGeom prst="rect">
              <a:avLst/>
            </a:prstGeom>
            <a:noFill/>
            <a:ln w="57150">
              <a:solidFill>
                <a:schemeClr val="tx1"/>
              </a:solidFill>
            </a:ln>
          </p:spPr>
          <p:txBody>
            <a:bodyPr wrap="square" rtlCol="0">
              <a:spAutoFit/>
            </a:bodyPr>
            <a:lstStyle/>
            <a:p>
              <a:pPr algn="ctr"/>
              <a:r>
                <a:rPr lang="en-US" sz="1400" dirty="0">
                  <a:latin typeface="Garamond" panose="02020404030301010803" pitchFamily="18" charset="0"/>
                </a:rPr>
                <a:t>LITERARY</a:t>
              </a:r>
            </a:p>
            <a:p>
              <a:pPr algn="ctr"/>
              <a:r>
                <a:rPr lang="en-US" sz="1400" dirty="0">
                  <a:latin typeface="Garamond" panose="02020404030301010803" pitchFamily="18" charset="0"/>
                </a:rPr>
                <a:t>CIRCLES</a:t>
              </a:r>
            </a:p>
          </p:txBody>
        </p:sp>
      </p:grpSp>
    </p:spTree>
    <p:extLst>
      <p:ext uri="{BB962C8B-B14F-4D97-AF65-F5344CB8AC3E}">
        <p14:creationId xmlns:p14="http://schemas.microsoft.com/office/powerpoint/2010/main" val="406831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ogo with a hourglass and a graduation cap&#10;&#10;Description automatically generated">
            <a:extLst>
              <a:ext uri="{FF2B5EF4-FFF2-40B4-BE49-F238E27FC236}">
                <a16:creationId xmlns:a16="http://schemas.microsoft.com/office/drawing/2014/main" id="{CAB58475-D36D-7109-1863-309537EA7DB8}"/>
              </a:ext>
            </a:extLst>
          </p:cNvPr>
          <p:cNvPicPr>
            <a:picLocks noChangeAspect="1"/>
          </p:cNvPicPr>
          <p:nvPr/>
        </p:nvPicPr>
        <p:blipFill>
          <a:blip r:embed="rId3"/>
          <a:stretch>
            <a:fillRect/>
          </a:stretch>
        </p:blipFill>
        <p:spPr>
          <a:xfrm>
            <a:off x="3800475" y="1314450"/>
            <a:ext cx="4419600" cy="4419600"/>
          </a:xfrm>
          <a:prstGeom prst="ellipse">
            <a:avLst/>
          </a:prstGeom>
          <a:ln>
            <a:noFill/>
          </a:ln>
          <a:effectLst>
            <a:softEdge rad="112500"/>
          </a:effectLst>
        </p:spPr>
      </p:pic>
    </p:spTree>
    <p:extLst>
      <p:ext uri="{BB962C8B-B14F-4D97-AF65-F5344CB8AC3E}">
        <p14:creationId xmlns:p14="http://schemas.microsoft.com/office/powerpoint/2010/main" val="2548310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305669" y="113097"/>
            <a:ext cx="8189645" cy="1656304"/>
          </a:xfrm>
        </p:spPr>
        <p:txBody>
          <a:bodyPr/>
          <a:lstStyle/>
          <a:p>
            <a:r>
              <a:rPr lang="en-US" sz="3200" dirty="0">
                <a:effectLst/>
                <a:latin typeface="Garamond" panose="02020404030301010803" pitchFamily="18" charset="0"/>
                <a:ea typeface="Cambria" panose="02040503050406030204" pitchFamily="18" charset="0"/>
                <a:cs typeface="Times New Roman" panose="02020603050405020304" pitchFamily="18" charset="0"/>
              </a:rPr>
              <a:t>PRE-COURSE SURVEY</a:t>
            </a:r>
            <a:endParaRPr lang="en-US" dirty="0"/>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15</a:t>
            </a:fld>
            <a:endParaRPr lang="en-US" dirty="0"/>
          </a:p>
        </p:txBody>
      </p:sp>
      <p:pic>
        <p:nvPicPr>
          <p:cNvPr id="6" name="Picture 5" descr="A green circle with purple and blue text&#10;&#10;Description automatically generated">
            <a:extLst>
              <a:ext uri="{FF2B5EF4-FFF2-40B4-BE49-F238E27FC236}">
                <a16:creationId xmlns:a16="http://schemas.microsoft.com/office/drawing/2014/main" id="{4D42E94C-0D43-15EF-F7E4-A1E9B7923909}"/>
              </a:ext>
            </a:extLst>
          </p:cNvPr>
          <p:cNvPicPr>
            <a:picLocks noChangeAspect="1"/>
          </p:cNvPicPr>
          <p:nvPr/>
        </p:nvPicPr>
        <p:blipFill>
          <a:blip r:embed="rId3"/>
          <a:stretch>
            <a:fillRect/>
          </a:stretch>
        </p:blipFill>
        <p:spPr>
          <a:xfrm>
            <a:off x="3305669" y="2353738"/>
            <a:ext cx="4358860" cy="2898642"/>
          </a:xfrm>
          <a:prstGeom prst="rect">
            <a:avLst/>
          </a:prstGeom>
        </p:spPr>
      </p:pic>
      <p:sp>
        <p:nvSpPr>
          <p:cNvPr id="4" name="Content Placeholder 3">
            <a:extLst>
              <a:ext uri="{FF2B5EF4-FFF2-40B4-BE49-F238E27FC236}">
                <a16:creationId xmlns:a16="http://schemas.microsoft.com/office/drawing/2014/main" id="{74160DFF-2E7E-7A22-819A-C011020DFF01}"/>
              </a:ext>
            </a:extLst>
          </p:cNvPr>
          <p:cNvSpPr>
            <a:spLocks noGrp="1"/>
          </p:cNvSpPr>
          <p:nvPr>
            <p:ph sz="quarter" idx="31"/>
          </p:nvPr>
        </p:nvSpPr>
        <p:spPr>
          <a:xfrm>
            <a:off x="2494055" y="2282128"/>
            <a:ext cx="9255968" cy="4081350"/>
          </a:xfrm>
        </p:spPr>
        <p:style>
          <a:lnRef idx="2">
            <a:schemeClr val="dk1">
              <a:shade val="15000"/>
            </a:schemeClr>
          </a:lnRef>
          <a:fillRef idx="1">
            <a:schemeClr val="dk1"/>
          </a:fillRef>
          <a:effectRef idx="0">
            <a:schemeClr val="dk1"/>
          </a:effectRef>
          <a:fontRef idx="minor">
            <a:schemeClr val="lt1"/>
          </a:fontRef>
        </p:style>
        <p:txBody>
          <a:bodyPr/>
          <a:lstStyle/>
          <a:p>
            <a:pPr>
              <a:spcBef>
                <a:spcPts val="0"/>
              </a:spcBef>
              <a:spcAft>
                <a:spcPts val="0"/>
              </a:spcAft>
            </a:pPr>
            <a:r>
              <a:rPr lang="en-US" sz="2400" dirty="0">
                <a:latin typeface="Garamond" panose="02020404030301010803" pitchFamily="18" charset="0"/>
              </a:rPr>
              <a:t>To know more about your students beyond what is shared in an introduction discussion. </a:t>
            </a:r>
          </a:p>
          <a:p>
            <a:pPr>
              <a:spcBef>
                <a:spcPts val="0"/>
              </a:spcBef>
              <a:spcAft>
                <a:spcPts val="0"/>
              </a:spcAft>
            </a:pPr>
            <a:r>
              <a:rPr lang="en-US" sz="2400" dirty="0">
                <a:latin typeface="Garamond" panose="02020404030301010803" pitchFamily="18" charset="0"/>
              </a:rPr>
              <a:t>Have students take a moment to reflect on success strategies </a:t>
            </a:r>
            <a:r>
              <a:rPr lang="en-US" sz="2400" i="1" dirty="0">
                <a:latin typeface="Garamond" panose="02020404030301010803" pitchFamily="18" charset="0"/>
              </a:rPr>
              <a:t>before</a:t>
            </a:r>
            <a:r>
              <a:rPr lang="en-US" sz="2400" dirty="0">
                <a:latin typeface="Garamond" panose="02020404030301010803" pitchFamily="18" charset="0"/>
              </a:rPr>
              <a:t> your course begins. </a:t>
            </a:r>
          </a:p>
          <a:p>
            <a:pPr>
              <a:spcBef>
                <a:spcPts val="0"/>
              </a:spcBef>
              <a:spcAft>
                <a:spcPts val="0"/>
              </a:spcAft>
            </a:pPr>
            <a:r>
              <a:rPr lang="en-US" sz="2400" dirty="0">
                <a:latin typeface="Garamond" panose="02020404030301010803" pitchFamily="18" charset="0"/>
              </a:rPr>
              <a:t>Help conduct a critical needs assessment about where your students are and what they want to accomplish in your course. </a:t>
            </a:r>
          </a:p>
          <a:p>
            <a:pPr>
              <a:spcBef>
                <a:spcPts val="0"/>
              </a:spcBef>
              <a:spcAft>
                <a:spcPts val="0"/>
              </a:spcAft>
            </a:pPr>
            <a:r>
              <a:rPr lang="en-US" sz="2400" dirty="0">
                <a:latin typeface="Garamond" panose="02020404030301010803" pitchFamily="18" charset="0"/>
              </a:rPr>
              <a:t>Because this takes place “behind the scenes” and is only shared with the instructor, rather than in a public discussion forum, the instructor may be more likely to receive candid responses.</a:t>
            </a:r>
            <a:endParaRPr lang="en-US" sz="2400" dirty="0">
              <a:effectLst/>
              <a:latin typeface="Garamond" panose="02020404030301010803"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4205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ogo with a hourglass and a graduation cap&#10;&#10;Description automatically generated">
            <a:extLst>
              <a:ext uri="{FF2B5EF4-FFF2-40B4-BE49-F238E27FC236}">
                <a16:creationId xmlns:a16="http://schemas.microsoft.com/office/drawing/2014/main" id="{CAB58475-D36D-7109-1863-309537EA7DB8}"/>
              </a:ext>
            </a:extLst>
          </p:cNvPr>
          <p:cNvPicPr>
            <a:picLocks noChangeAspect="1"/>
          </p:cNvPicPr>
          <p:nvPr/>
        </p:nvPicPr>
        <p:blipFill>
          <a:blip r:embed="rId3"/>
          <a:stretch>
            <a:fillRect/>
          </a:stretch>
        </p:blipFill>
        <p:spPr>
          <a:xfrm>
            <a:off x="3800475" y="1314450"/>
            <a:ext cx="4419600" cy="4419600"/>
          </a:xfrm>
          <a:prstGeom prst="ellipse">
            <a:avLst/>
          </a:prstGeom>
          <a:ln>
            <a:noFill/>
          </a:ln>
          <a:effectLst>
            <a:softEdge rad="112500"/>
          </a:effectLst>
        </p:spPr>
      </p:pic>
      <p:sp>
        <p:nvSpPr>
          <p:cNvPr id="2" name="Oval 1">
            <a:extLst>
              <a:ext uri="{FF2B5EF4-FFF2-40B4-BE49-F238E27FC236}">
                <a16:creationId xmlns:a16="http://schemas.microsoft.com/office/drawing/2014/main" id="{C6240878-60D8-FDA6-2985-295E367DC6B8}"/>
              </a:ext>
            </a:extLst>
          </p:cNvPr>
          <p:cNvSpPr/>
          <p:nvPr/>
        </p:nvSpPr>
        <p:spPr>
          <a:xfrm>
            <a:off x="4926563" y="4152123"/>
            <a:ext cx="2509934" cy="2509934"/>
          </a:xfrm>
          <a:prstGeom prst="ellipse">
            <a:avLst/>
          </a:prstGeom>
          <a:solidFill>
            <a:schemeClr val="accent4">
              <a:lumMod val="5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Garamond" panose="02020404030301010803" pitchFamily="18" charset="0"/>
            </a:endParaRPr>
          </a:p>
          <a:p>
            <a:pPr algn="ctr"/>
            <a:r>
              <a:rPr lang="en-US" sz="2800" b="1" dirty="0">
                <a:latin typeface="Garamond" panose="02020404030301010803" pitchFamily="18" charset="0"/>
              </a:rPr>
              <a:t>SAMPLE</a:t>
            </a:r>
          </a:p>
          <a:p>
            <a:pPr algn="ctr"/>
            <a:endParaRPr lang="en-US" sz="2800" b="1" dirty="0">
              <a:latin typeface="Garamond" panose="02020404030301010803" pitchFamily="18" charset="0"/>
            </a:endParaRPr>
          </a:p>
        </p:txBody>
      </p:sp>
      <p:sp>
        <p:nvSpPr>
          <p:cNvPr id="3" name="TextBox 2">
            <a:extLst>
              <a:ext uri="{FF2B5EF4-FFF2-40B4-BE49-F238E27FC236}">
                <a16:creationId xmlns:a16="http://schemas.microsoft.com/office/drawing/2014/main" id="{61D25EBA-C6E5-9802-8D00-167AC0AA5622}"/>
              </a:ext>
            </a:extLst>
          </p:cNvPr>
          <p:cNvSpPr txBox="1"/>
          <p:nvPr/>
        </p:nvSpPr>
        <p:spPr>
          <a:xfrm>
            <a:off x="0" y="210683"/>
            <a:ext cx="3728034" cy="6153479"/>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1. What do you want to get out of this course?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2. What would you like me to know about you and the circumstances under which you are learning this semester?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3. What should I know about you that would help me help you learn better?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4. Where do you do your work? Where do you read? Where do you watch videos?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5. In a few sentences, what is one of the most memorable/exciting/interesting things you learned last semester?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6. When was the first time you remember becoming interested in the subject of this course? Why?</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7. Tell me one thing that you have found helpful in learning and studying that seems unique among your friends.</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mj-lt"/>
              <a:buAutoNum type="arabicPeriod"/>
            </a:pPr>
            <a:endParaRPr lang="en-US" sz="1600" dirty="0"/>
          </a:p>
        </p:txBody>
      </p:sp>
      <p:sp>
        <p:nvSpPr>
          <p:cNvPr id="4" name="TextBox 3">
            <a:extLst>
              <a:ext uri="{FF2B5EF4-FFF2-40B4-BE49-F238E27FC236}">
                <a16:creationId xmlns:a16="http://schemas.microsoft.com/office/drawing/2014/main" id="{354E663D-2A7E-8745-D5B4-33315A3ECE3E}"/>
              </a:ext>
            </a:extLst>
          </p:cNvPr>
          <p:cNvSpPr txBox="1"/>
          <p:nvPr/>
        </p:nvSpPr>
        <p:spPr>
          <a:xfrm>
            <a:off x="8869378" y="0"/>
            <a:ext cx="3322622" cy="6436634"/>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8. What are three of the factors you imagine will be most impactful on your ability to participate fully in the course this semester?</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9. Do you have concerns about being able to participate fully during our class time?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10. How do you enjoy learning?</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11. When was the last time you had any interaction with this subject matter? What is your reason for taking this class now?</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latin typeface="Times New Roman" panose="02020603050405020304" pitchFamily="18" charset="0"/>
                <a:ea typeface="Times New Roman" panose="02020603050405020304" pitchFamily="18" charset="0"/>
                <a:cs typeface="Times New Roman" panose="02020603050405020304" pitchFamily="18" charset="0"/>
              </a:rPr>
              <a:t>12. </a:t>
            </a: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What are you most excited about in this course? What are you most worried about?</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13. What is the most important thing you hope to learn from this course?</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Bef>
                <a:spcPts val="0"/>
              </a:spcBef>
              <a:spcAft>
                <a:spcPts val="800"/>
              </a:spcAft>
              <a:buSzPts val="1000"/>
              <a:tabLst>
                <a:tab pos="457200" algn="l"/>
              </a:tabLst>
            </a:pPr>
            <a:r>
              <a:rPr lang="en-US" sz="1600" kern="0" dirty="0">
                <a:effectLst/>
                <a:latin typeface="Times New Roman" panose="02020603050405020304" pitchFamily="18" charset="0"/>
                <a:ea typeface="Times New Roman" panose="02020603050405020304" pitchFamily="18" charset="0"/>
                <a:cs typeface="Times New Roman" panose="02020603050405020304" pitchFamily="18" charset="0"/>
              </a:rPr>
              <a:t>14. How do you feel you learn best? How do you know?</a:t>
            </a:r>
            <a:endParaRPr lang="en-US" sz="1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mj-lt"/>
              <a:buAutoNum type="arabicPeriod"/>
            </a:pPr>
            <a:endParaRPr lang="en-US" sz="1600" dirty="0"/>
          </a:p>
        </p:txBody>
      </p:sp>
    </p:spTree>
    <p:extLst>
      <p:ext uri="{BB962C8B-B14F-4D97-AF65-F5344CB8AC3E}">
        <p14:creationId xmlns:p14="http://schemas.microsoft.com/office/powerpoint/2010/main" val="11267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97874EA-2F67-60CD-631F-5A787057F8CE}"/>
              </a:ext>
            </a:extLst>
          </p:cNvPr>
          <p:cNvSpPr>
            <a:spLocks noGrp="1"/>
          </p:cNvSpPr>
          <p:nvPr>
            <p:ph type="title"/>
          </p:nvPr>
        </p:nvSpPr>
        <p:spPr>
          <a:xfrm>
            <a:off x="-71850" y="246393"/>
            <a:ext cx="12191998" cy="1180107"/>
          </a:xfrm>
        </p:spPr>
        <p:txBody>
          <a:bodyPr anchor="b"/>
          <a:lstStyle/>
          <a:p>
            <a:r>
              <a:rPr lang="en-US" b="1" dirty="0">
                <a:latin typeface="Garamond" panose="02020404030301010803" pitchFamily="18" charset="0"/>
              </a:rPr>
              <a:t>SCAFFOLDING</a:t>
            </a:r>
          </a:p>
        </p:txBody>
      </p:sp>
      <p:pic>
        <p:nvPicPr>
          <p:cNvPr id="3" name="Picture 2" descr="A diagram of a diagram&#10;&#10;Description automatically generated">
            <a:extLst>
              <a:ext uri="{FF2B5EF4-FFF2-40B4-BE49-F238E27FC236}">
                <a16:creationId xmlns:a16="http://schemas.microsoft.com/office/drawing/2014/main" id="{B1211F1B-9308-40FF-054E-D8A27C1B0063}"/>
              </a:ext>
            </a:extLst>
          </p:cNvPr>
          <p:cNvPicPr>
            <a:picLocks noChangeAspect="1"/>
          </p:cNvPicPr>
          <p:nvPr/>
        </p:nvPicPr>
        <p:blipFill>
          <a:blip r:embed="rId3"/>
          <a:stretch>
            <a:fillRect/>
          </a:stretch>
        </p:blipFill>
        <p:spPr>
          <a:xfrm>
            <a:off x="3409122" y="1501692"/>
            <a:ext cx="5337313" cy="374168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822576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305669" y="113097"/>
            <a:ext cx="8189645" cy="1656304"/>
          </a:xfrm>
        </p:spPr>
        <p:txBody>
          <a:bodyPr/>
          <a:lstStyle/>
          <a:p>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learner's developmental level</a:t>
            </a:r>
            <a:endParaRPr lang="en-US" dirty="0"/>
          </a:p>
        </p:txBody>
      </p:sp>
      <p:sp>
        <p:nvSpPr>
          <p:cNvPr id="4" name="Content Placeholder 3">
            <a:extLst>
              <a:ext uri="{FF2B5EF4-FFF2-40B4-BE49-F238E27FC236}">
                <a16:creationId xmlns:a16="http://schemas.microsoft.com/office/drawing/2014/main" id="{74160DFF-2E7E-7A22-819A-C011020DFF01}"/>
              </a:ext>
            </a:extLst>
          </p:cNvPr>
          <p:cNvSpPr>
            <a:spLocks noGrp="1"/>
          </p:cNvSpPr>
          <p:nvPr>
            <p:ph sz="quarter" idx="31"/>
          </p:nvPr>
        </p:nvSpPr>
        <p:spPr>
          <a:xfrm>
            <a:off x="3305669" y="1947635"/>
            <a:ext cx="8413580" cy="3676649"/>
          </a:xfrm>
        </p:spPr>
        <p:txBody>
          <a:bodyPr/>
          <a:lstStyle/>
          <a:p>
            <a:pPr marL="0" marR="0">
              <a:lnSpc>
                <a:spcPct val="107000"/>
              </a:lnSpc>
              <a:spcBef>
                <a:spcPts val="0"/>
              </a:spcBef>
              <a:spcAft>
                <a:spcPts val="800"/>
              </a:spcAft>
            </a:pP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According to</a:t>
            </a:r>
            <a:r>
              <a:rPr lang="en-US" sz="2200" dirty="0">
                <a:latin typeface="Garamond" panose="02020404030301010803" pitchFamily="18" charset="0"/>
                <a:ea typeface="Times New Roman" panose="02020603050405020304" pitchFamily="18" charset="0"/>
                <a:cs typeface="Times New Roman" panose="02020603050405020304" pitchFamily="18" charset="0"/>
              </a:rPr>
              <a:t> Lev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Vygotsky, there are two parts to a learner's developmental level: </a:t>
            </a:r>
          </a:p>
          <a:p>
            <a:pPr marL="514350" lvl="1">
              <a:lnSpc>
                <a:spcPct val="107000"/>
              </a:lnSpc>
              <a:spcBef>
                <a:spcPts val="0"/>
              </a:spcBef>
              <a:spcAft>
                <a:spcPts val="800"/>
              </a:spcAft>
            </a:pPr>
            <a:r>
              <a:rPr lang="en-US" sz="22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rPr>
              <a:t>the "actual developmental level"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a:t>
            </a:r>
            <a:r>
              <a:rPr lang="en-US" sz="2200" dirty="0">
                <a:latin typeface="Garamond" panose="02020404030301010803" pitchFamily="18" charset="0"/>
              </a:rPr>
              <a:t>what a learner can do independently)</a:t>
            </a:r>
          </a:p>
          <a:p>
            <a:pPr marL="514350" lvl="1">
              <a:lnSpc>
                <a:spcPct val="107000"/>
              </a:lnSpc>
              <a:spcBef>
                <a:spcPts val="0"/>
              </a:spcBef>
              <a:spcAft>
                <a:spcPts val="800"/>
              </a:spcAft>
            </a:pPr>
            <a:r>
              <a:rPr lang="en-US" sz="22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rPr>
              <a:t>the "potential developmental level.“ </a:t>
            </a:r>
            <a:r>
              <a:rPr lang="en-US" sz="2200" dirty="0">
                <a:effectLst/>
                <a:latin typeface="Garamond" panose="02020404030301010803" pitchFamily="18" charset="0"/>
                <a:ea typeface="Times New Roman" panose="02020603050405020304" pitchFamily="18" charset="0"/>
                <a:cs typeface="Times New Roman" panose="02020603050405020304" pitchFamily="18" charset="0"/>
              </a:rPr>
              <a:t>(</a:t>
            </a:r>
            <a:r>
              <a:rPr lang="en-US" sz="2200" dirty="0">
                <a:latin typeface="Garamond" panose="02020404030301010803" pitchFamily="18" charset="0"/>
              </a:rPr>
              <a:t>what a learner can </a:t>
            </a:r>
            <a:r>
              <a:rPr lang="en-US" sz="2200" i="1" dirty="0">
                <a:latin typeface="Garamond" panose="02020404030301010803" pitchFamily="18" charset="0"/>
              </a:rPr>
              <a:t>potentially</a:t>
            </a:r>
            <a:r>
              <a:rPr lang="en-US" sz="2200" dirty="0">
                <a:latin typeface="Garamond" panose="02020404030301010803" pitchFamily="18" charset="0"/>
              </a:rPr>
              <a:t> do with the help of a "more knowledgeable other.“) </a:t>
            </a:r>
            <a:endParaRPr lang="en-US" sz="22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18</a:t>
            </a:fld>
            <a:endParaRPr lang="en-US" dirty="0"/>
          </a:p>
        </p:txBody>
      </p:sp>
    </p:spTree>
    <p:extLst>
      <p:ext uri="{BB962C8B-B14F-4D97-AF65-F5344CB8AC3E}">
        <p14:creationId xmlns:p14="http://schemas.microsoft.com/office/powerpoint/2010/main" val="196263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741680" y="430482"/>
            <a:ext cx="10500989" cy="1327464"/>
          </a:xfrm>
        </p:spPr>
        <p:txBody>
          <a:bodyPr anchor="b">
            <a:normAutofit/>
          </a:bodyPr>
          <a:lstStyle/>
          <a:p>
            <a:r>
              <a:rPr lang="en-US">
                <a:effectLst/>
              </a:rPr>
              <a:t>The zone of proximal development</a:t>
            </a:r>
            <a:endParaRPr lang="en-US" dirty="0"/>
          </a:p>
        </p:txBody>
      </p:sp>
      <p:pic>
        <p:nvPicPr>
          <p:cNvPr id="5" name="Picture 4" descr="A diagram of a diagram&#10;&#10;Description automatically generated">
            <a:extLst>
              <a:ext uri="{FF2B5EF4-FFF2-40B4-BE49-F238E27FC236}">
                <a16:creationId xmlns:a16="http://schemas.microsoft.com/office/drawing/2014/main" id="{31EB1FAA-E5AA-BB53-A338-08C3F082145D}"/>
              </a:ext>
            </a:extLst>
          </p:cNvPr>
          <p:cNvPicPr>
            <a:picLocks noChangeAspect="1"/>
          </p:cNvPicPr>
          <p:nvPr/>
        </p:nvPicPr>
        <p:blipFill>
          <a:blip r:embed="rId3"/>
          <a:stretch>
            <a:fillRect/>
          </a:stretch>
        </p:blipFill>
        <p:spPr>
          <a:xfrm>
            <a:off x="349838" y="2648502"/>
            <a:ext cx="3774587" cy="2642210"/>
          </a:xfrm>
          <a:prstGeom prst="rect">
            <a:avLst/>
          </a:prstGeom>
          <a:noFill/>
        </p:spPr>
      </p:pic>
      <p:sp>
        <p:nvSpPr>
          <p:cNvPr id="4" name="Content Placeholder 3">
            <a:extLst>
              <a:ext uri="{FF2B5EF4-FFF2-40B4-BE49-F238E27FC236}">
                <a16:creationId xmlns:a16="http://schemas.microsoft.com/office/drawing/2014/main" id="{74160DFF-2E7E-7A22-819A-C011020DFF01}"/>
              </a:ext>
            </a:extLst>
          </p:cNvPr>
          <p:cNvSpPr>
            <a:spLocks noGrp="1"/>
          </p:cNvSpPr>
          <p:nvPr>
            <p:ph sz="quarter" idx="36"/>
          </p:nvPr>
        </p:nvSpPr>
        <p:spPr>
          <a:xfrm>
            <a:off x="4194314" y="2848326"/>
            <a:ext cx="7048356" cy="3723753"/>
          </a:xfrm>
        </p:spPr>
        <p:txBody>
          <a:bodyPr>
            <a:normAutofit/>
          </a:bodyPr>
          <a:lstStyle/>
          <a:p>
            <a:pPr marL="0" marR="0">
              <a:lnSpc>
                <a:spcPct val="110000"/>
              </a:lnSpc>
              <a:spcBef>
                <a:spcPts val="0"/>
              </a:spcBef>
              <a:spcAft>
                <a:spcPts val="800"/>
              </a:spcAft>
            </a:pPr>
            <a:r>
              <a:rPr lang="en-US" sz="2400" dirty="0">
                <a:effectLst/>
              </a:rPr>
              <a:t>The zone of proximal development is "the distance between the actual developmental level as determined by independent problem solving and the level of potential development as determined through problem-solving under adult guidance, or in collaboration with more capable peers" (p. 86). </a:t>
            </a:r>
          </a:p>
          <a:p>
            <a:pPr marL="0" marR="0">
              <a:lnSpc>
                <a:spcPct val="110000"/>
              </a:lnSpc>
              <a:spcBef>
                <a:spcPts val="0"/>
              </a:spcBef>
              <a:spcAft>
                <a:spcPts val="800"/>
              </a:spcAft>
            </a:pPr>
            <a:endParaRPr lang="en-US" sz="2400" dirty="0">
              <a:effectLst/>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19</a:t>
            </a:fld>
            <a:endParaRPr lang="en-US"/>
          </a:p>
        </p:txBody>
      </p:sp>
    </p:spTree>
    <p:extLst>
      <p:ext uri="{BB962C8B-B14F-4D97-AF65-F5344CB8AC3E}">
        <p14:creationId xmlns:p14="http://schemas.microsoft.com/office/powerpoint/2010/main" val="3298344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88888D1-DF53-93C9-9B97-E1C41836B063}"/>
              </a:ext>
            </a:extLst>
          </p:cNvPr>
          <p:cNvSpPr/>
          <p:nvPr/>
        </p:nvSpPr>
        <p:spPr>
          <a:xfrm>
            <a:off x="4290059" y="2967335"/>
            <a:ext cx="3611886"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THEORIES</a:t>
            </a:r>
          </a:p>
        </p:txBody>
      </p:sp>
      <p:sp>
        <p:nvSpPr>
          <p:cNvPr id="2" name="Oval 1">
            <a:extLst>
              <a:ext uri="{FF2B5EF4-FFF2-40B4-BE49-F238E27FC236}">
                <a16:creationId xmlns:a16="http://schemas.microsoft.com/office/drawing/2014/main" id="{FE4A2142-7ACA-2055-B13D-B89011E3618A}"/>
              </a:ext>
            </a:extLst>
          </p:cNvPr>
          <p:cNvSpPr/>
          <p:nvPr/>
        </p:nvSpPr>
        <p:spPr>
          <a:xfrm>
            <a:off x="1457608" y="1493823"/>
            <a:ext cx="2734147" cy="2734147"/>
          </a:xfrm>
          <a:prstGeom prst="ellips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effectLst/>
                <a:latin typeface="Garamond" panose="02020404030301010803" pitchFamily="18" charset="0"/>
                <a:ea typeface="Cambria" panose="02040503050406030204" pitchFamily="18" charset="0"/>
                <a:cs typeface="Times New Roman" panose="02020603050405020304" pitchFamily="18" charset="0"/>
              </a:rPr>
              <a:t>THE EXPECTANCY-VALUE </a:t>
            </a:r>
          </a:p>
          <a:p>
            <a:pPr algn="ctr"/>
            <a:r>
              <a:rPr lang="en-US" sz="1800" dirty="0">
                <a:effectLst/>
                <a:latin typeface="Garamond" panose="02020404030301010803" pitchFamily="18" charset="0"/>
                <a:ea typeface="Cambria" panose="02040503050406030204" pitchFamily="18" charset="0"/>
                <a:cs typeface="Times New Roman" panose="02020603050405020304" pitchFamily="18" charset="0"/>
              </a:rPr>
              <a:t>THEORY</a:t>
            </a:r>
            <a:endParaRPr lang="en-US" dirty="0"/>
          </a:p>
        </p:txBody>
      </p:sp>
      <p:sp>
        <p:nvSpPr>
          <p:cNvPr id="3" name="Oval 2">
            <a:extLst>
              <a:ext uri="{FF2B5EF4-FFF2-40B4-BE49-F238E27FC236}">
                <a16:creationId xmlns:a16="http://schemas.microsoft.com/office/drawing/2014/main" id="{DDDD8301-CA98-F3E8-F730-622376FF0CD1}"/>
              </a:ext>
            </a:extLst>
          </p:cNvPr>
          <p:cNvSpPr/>
          <p:nvPr/>
        </p:nvSpPr>
        <p:spPr>
          <a:xfrm>
            <a:off x="8000247" y="1600261"/>
            <a:ext cx="2734147" cy="2734147"/>
          </a:xfrm>
          <a:prstGeom prst="ellipse">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dirty="0">
                <a:effectLst/>
                <a:latin typeface="Garamond" panose="02020404030301010803" pitchFamily="18" charset="0"/>
                <a:ea typeface="Cambria" panose="02040503050406030204" pitchFamily="18" charset="0"/>
                <a:cs typeface="Times New Roman" panose="02020603050405020304" pitchFamily="18" charset="0"/>
              </a:rPr>
              <a:t>SELF-EFFICACY THEORY</a:t>
            </a:r>
            <a:endParaRPr lang="en-US" dirty="0"/>
          </a:p>
        </p:txBody>
      </p:sp>
      <p:sp>
        <p:nvSpPr>
          <p:cNvPr id="4" name="Oval 3">
            <a:extLst>
              <a:ext uri="{FF2B5EF4-FFF2-40B4-BE49-F238E27FC236}">
                <a16:creationId xmlns:a16="http://schemas.microsoft.com/office/drawing/2014/main" id="{E35B53DA-A30C-E375-EAD8-61079F6E6D0F}"/>
              </a:ext>
            </a:extLst>
          </p:cNvPr>
          <p:cNvSpPr/>
          <p:nvPr/>
        </p:nvSpPr>
        <p:spPr>
          <a:xfrm>
            <a:off x="4728927" y="126749"/>
            <a:ext cx="2734147" cy="2734147"/>
          </a:xfrm>
          <a:prstGeom prst="ellipse">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kern="100" dirty="0">
                <a:effectLst/>
                <a:latin typeface="Garamond" panose="02020404030301010803" pitchFamily="18" charset="0"/>
                <a:ea typeface="Aptos" panose="020B0004020202020204" pitchFamily="34" charset="0"/>
                <a:cs typeface="Times New Roman" panose="02020603050405020304" pitchFamily="18" charset="0"/>
              </a:rPr>
              <a:t>AFFECTIVE DOMAIN</a:t>
            </a:r>
            <a:endParaRPr lang="en-US" dirty="0"/>
          </a:p>
        </p:txBody>
      </p:sp>
    </p:spTree>
    <p:extLst>
      <p:ext uri="{BB962C8B-B14F-4D97-AF65-F5344CB8AC3E}">
        <p14:creationId xmlns:p14="http://schemas.microsoft.com/office/powerpoint/2010/main" val="3942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741680" y="430482"/>
            <a:ext cx="10500989" cy="1327464"/>
          </a:xfrm>
        </p:spPr>
        <p:txBody>
          <a:bodyPr anchor="b">
            <a:normAutofit/>
          </a:bodyPr>
          <a:lstStyle/>
          <a:p>
            <a:r>
              <a:rPr lang="en-US">
                <a:effectLst/>
              </a:rPr>
              <a:t>The zone of proximal development</a:t>
            </a:r>
            <a:endParaRPr lang="en-US" dirty="0"/>
          </a:p>
        </p:txBody>
      </p:sp>
      <p:pic>
        <p:nvPicPr>
          <p:cNvPr id="5" name="Picture 4" descr="A diagram of a diagram&#10;&#10;Description automatically generated">
            <a:extLst>
              <a:ext uri="{FF2B5EF4-FFF2-40B4-BE49-F238E27FC236}">
                <a16:creationId xmlns:a16="http://schemas.microsoft.com/office/drawing/2014/main" id="{31EB1FAA-E5AA-BB53-A338-08C3F082145D}"/>
              </a:ext>
            </a:extLst>
          </p:cNvPr>
          <p:cNvPicPr>
            <a:picLocks noChangeAspect="1"/>
          </p:cNvPicPr>
          <p:nvPr/>
        </p:nvPicPr>
        <p:blipFill>
          <a:blip r:embed="rId3"/>
          <a:stretch>
            <a:fillRect/>
          </a:stretch>
        </p:blipFill>
        <p:spPr>
          <a:xfrm>
            <a:off x="349838" y="2648502"/>
            <a:ext cx="3774587" cy="2642210"/>
          </a:xfrm>
          <a:prstGeom prst="rect">
            <a:avLst/>
          </a:prstGeom>
          <a:noFill/>
        </p:spPr>
      </p:pic>
      <p:sp>
        <p:nvSpPr>
          <p:cNvPr id="4" name="Content Placeholder 3">
            <a:extLst>
              <a:ext uri="{FF2B5EF4-FFF2-40B4-BE49-F238E27FC236}">
                <a16:creationId xmlns:a16="http://schemas.microsoft.com/office/drawing/2014/main" id="{74160DFF-2E7E-7A22-819A-C011020DFF01}"/>
              </a:ext>
            </a:extLst>
          </p:cNvPr>
          <p:cNvSpPr>
            <a:spLocks noGrp="1"/>
          </p:cNvSpPr>
          <p:nvPr>
            <p:ph sz="quarter" idx="36"/>
          </p:nvPr>
        </p:nvSpPr>
        <p:spPr>
          <a:xfrm>
            <a:off x="4194313" y="2951921"/>
            <a:ext cx="7523921" cy="3133921"/>
          </a:xfrm>
        </p:spPr>
        <p:txBody>
          <a:bodyPr>
            <a:noAutofit/>
          </a:bodyPr>
          <a:lstStyle/>
          <a:p>
            <a:pPr marL="0" marR="0">
              <a:lnSpc>
                <a:spcPct val="110000"/>
              </a:lnSpc>
              <a:spcBef>
                <a:spcPts val="0"/>
              </a:spcBef>
              <a:spcAft>
                <a:spcPts val="800"/>
              </a:spcAft>
            </a:pPr>
            <a:r>
              <a:rPr lang="en-US" sz="2400" dirty="0">
                <a:effectLst/>
              </a:rPr>
              <a:t>In Vygotsky's words, the zone of proximal development "awakens a variety of internal developmental processes that can operate only when the learner is interacting with people in his environment" (p. 90).</a:t>
            </a:r>
          </a:p>
          <a:p>
            <a:pPr marL="0" marR="0">
              <a:lnSpc>
                <a:spcPct val="110000"/>
              </a:lnSpc>
              <a:spcBef>
                <a:spcPts val="0"/>
              </a:spcBef>
              <a:spcAft>
                <a:spcPts val="800"/>
              </a:spcAft>
            </a:pPr>
            <a:endParaRPr lang="en-US" sz="2400" dirty="0">
              <a:effectLst/>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20</a:t>
            </a:fld>
            <a:endParaRPr lang="en-US"/>
          </a:p>
        </p:txBody>
      </p:sp>
    </p:spTree>
    <p:extLst>
      <p:ext uri="{BB962C8B-B14F-4D97-AF65-F5344CB8AC3E}">
        <p14:creationId xmlns:p14="http://schemas.microsoft.com/office/powerpoint/2010/main" val="2886712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741680" y="430482"/>
            <a:ext cx="10500989" cy="1327464"/>
          </a:xfrm>
        </p:spPr>
        <p:txBody>
          <a:bodyPr anchor="b">
            <a:normAutofit/>
          </a:bodyPr>
          <a:lstStyle/>
          <a:p>
            <a:r>
              <a:rPr lang="en-US">
                <a:effectLst/>
              </a:rPr>
              <a:t>The zone of proximal development</a:t>
            </a:r>
            <a:endParaRPr lang="en-US" dirty="0"/>
          </a:p>
        </p:txBody>
      </p:sp>
      <p:pic>
        <p:nvPicPr>
          <p:cNvPr id="5" name="Picture 4" descr="A diagram of a diagram&#10;&#10;Description automatically generated">
            <a:extLst>
              <a:ext uri="{FF2B5EF4-FFF2-40B4-BE49-F238E27FC236}">
                <a16:creationId xmlns:a16="http://schemas.microsoft.com/office/drawing/2014/main" id="{31EB1FAA-E5AA-BB53-A338-08C3F082145D}"/>
              </a:ext>
            </a:extLst>
          </p:cNvPr>
          <p:cNvPicPr>
            <a:picLocks noChangeAspect="1"/>
          </p:cNvPicPr>
          <p:nvPr/>
        </p:nvPicPr>
        <p:blipFill>
          <a:blip r:embed="rId3"/>
          <a:stretch>
            <a:fillRect/>
          </a:stretch>
        </p:blipFill>
        <p:spPr>
          <a:xfrm>
            <a:off x="349838" y="2648502"/>
            <a:ext cx="3774587" cy="2642210"/>
          </a:xfrm>
          <a:prstGeom prst="rect">
            <a:avLst/>
          </a:prstGeom>
          <a:noFill/>
        </p:spPr>
      </p:pic>
      <p:sp>
        <p:nvSpPr>
          <p:cNvPr id="4" name="Content Placeholder 3">
            <a:extLst>
              <a:ext uri="{FF2B5EF4-FFF2-40B4-BE49-F238E27FC236}">
                <a16:creationId xmlns:a16="http://schemas.microsoft.com/office/drawing/2014/main" id="{74160DFF-2E7E-7A22-819A-C011020DFF01}"/>
              </a:ext>
            </a:extLst>
          </p:cNvPr>
          <p:cNvSpPr>
            <a:spLocks noGrp="1"/>
          </p:cNvSpPr>
          <p:nvPr>
            <p:ph sz="quarter" idx="36"/>
          </p:nvPr>
        </p:nvSpPr>
        <p:spPr>
          <a:xfrm>
            <a:off x="4194313" y="2849871"/>
            <a:ext cx="7523921" cy="2642211"/>
          </a:xfrm>
        </p:spPr>
        <p:txBody>
          <a:bodyPr>
            <a:noAutofit/>
          </a:bodyPr>
          <a:lstStyle/>
          <a:p>
            <a:pPr marL="0">
              <a:lnSpc>
                <a:spcPct val="110000"/>
              </a:lnSpc>
              <a:spcBef>
                <a:spcPts val="0"/>
              </a:spcBef>
              <a:spcAft>
                <a:spcPts val="800"/>
              </a:spcAft>
            </a:pPr>
            <a:r>
              <a:rPr lang="en-US" sz="2400" dirty="0">
                <a:effectLst/>
              </a:rPr>
              <a:t>The zone of proximal development is critical for understanding how to scaffold learning. The more knowledgeable others share knowledge with the learner to bridge the gap between what is known and what is not. </a:t>
            </a:r>
          </a:p>
          <a:p>
            <a:pPr marL="0" marR="0">
              <a:lnSpc>
                <a:spcPct val="110000"/>
              </a:lnSpc>
              <a:spcBef>
                <a:spcPts val="0"/>
              </a:spcBef>
              <a:spcAft>
                <a:spcPts val="800"/>
              </a:spcAft>
            </a:pPr>
            <a:endParaRPr lang="en-US" sz="2400" dirty="0">
              <a:effectLst/>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21</a:t>
            </a:fld>
            <a:endParaRPr lang="en-US"/>
          </a:p>
        </p:txBody>
      </p:sp>
    </p:spTree>
    <p:extLst>
      <p:ext uri="{BB962C8B-B14F-4D97-AF65-F5344CB8AC3E}">
        <p14:creationId xmlns:p14="http://schemas.microsoft.com/office/powerpoint/2010/main" val="369127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subTitle" idx="1"/>
          </p:nvPr>
        </p:nvSpPr>
        <p:spPr>
          <a:xfrm>
            <a:off x="172035" y="222997"/>
            <a:ext cx="5534649" cy="1624657"/>
          </a:xfrm>
        </p:spPr>
        <p:txBody>
          <a:bodyPr>
            <a:normAutofit/>
          </a:bodyPr>
          <a:lstStyle/>
          <a:p>
            <a:pPr algn="ctr"/>
            <a:r>
              <a:rPr lang="en-US" sz="2800" b="1" dirty="0">
                <a:effectLst/>
                <a:latin typeface="Garamond" panose="02020404030301010803" pitchFamily="18" charset="0"/>
              </a:rPr>
              <a:t>"Through others, we become ourselves"</a:t>
            </a:r>
            <a:endParaRPr lang="en-US" sz="2800" b="1" dirty="0">
              <a:latin typeface="Garamond" panose="02020404030301010803" pitchFamily="18" charset="0"/>
            </a:endParaRPr>
          </a:p>
        </p:txBody>
      </p:sp>
      <p:pic>
        <p:nvPicPr>
          <p:cNvPr id="6" name="Video 5" descr="Floating Numbers And Letters On Top Of A Book">
            <a:extLst>
              <a:ext uri="{FF2B5EF4-FFF2-40B4-BE49-F238E27FC236}">
                <a16:creationId xmlns:a16="http://schemas.microsoft.com/office/drawing/2014/main" id="{CCC1806E-2AB7-67EA-D445-D361625C8A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0603" r="30849" b="-1"/>
          <a:stretch/>
        </p:blipFill>
        <p:spPr>
          <a:xfrm>
            <a:off x="6497638" y="336550"/>
            <a:ext cx="5322887" cy="6184900"/>
          </a:xfrm>
          <a:prstGeom prst="rect">
            <a:avLst/>
          </a:prstGeom>
          <a:noFill/>
        </p:spPr>
      </p:pic>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22</a:t>
            </a:fld>
            <a:endParaRPr lang="en-US"/>
          </a:p>
        </p:txBody>
      </p:sp>
      <p:sp>
        <p:nvSpPr>
          <p:cNvPr id="5" name="TextBox 4">
            <a:extLst>
              <a:ext uri="{FF2B5EF4-FFF2-40B4-BE49-F238E27FC236}">
                <a16:creationId xmlns:a16="http://schemas.microsoft.com/office/drawing/2014/main" id="{C8B0427B-DDD5-78E9-FE4A-E006FACEFCF6}"/>
              </a:ext>
            </a:extLst>
          </p:cNvPr>
          <p:cNvSpPr txBox="1"/>
          <p:nvPr/>
        </p:nvSpPr>
        <p:spPr>
          <a:xfrm>
            <a:off x="358219" y="2253006"/>
            <a:ext cx="5458119" cy="4154984"/>
          </a:xfrm>
          <a:prstGeom prst="rect">
            <a:avLst/>
          </a:prstGeom>
          <a:noFill/>
        </p:spPr>
        <p:txBody>
          <a:bodyPr wrap="square" rtlCol="0">
            <a:spAutoFit/>
          </a:bodyPr>
          <a:lstStyle/>
          <a:p>
            <a:pPr marL="285750" indent="-285750">
              <a:buFont typeface="Arial" panose="020B0604020202020204" pitchFamily="34" charset="0"/>
              <a:buChar char="•"/>
            </a:pPr>
            <a:r>
              <a:rPr lang="en-US" sz="2400" cap="none" dirty="0">
                <a:solidFill>
                  <a:schemeClr val="bg1"/>
                </a:solidFill>
                <a:latin typeface="Garamond" panose="02020404030301010803" pitchFamily="18" charset="0"/>
              </a:rPr>
              <a:t>W</a:t>
            </a:r>
            <a:r>
              <a:rPr lang="en-US" sz="2400" cap="none" dirty="0">
                <a:solidFill>
                  <a:schemeClr val="bg1"/>
                </a:solidFill>
                <a:effectLst/>
                <a:latin typeface="Garamond" panose="02020404030301010803" pitchFamily="18" charset="0"/>
              </a:rPr>
              <a:t>hen the learner’s actual developmental level increases, the zone of proximal development shifts upward when the learner’s knowledge expands.</a:t>
            </a:r>
          </a:p>
          <a:p>
            <a:endParaRPr lang="en-US" sz="2400" cap="none" dirty="0">
              <a:solidFill>
                <a:schemeClr val="bg1"/>
              </a:solidFill>
              <a:effectLst/>
              <a:latin typeface="Garamond" panose="02020404030301010803" pitchFamily="18" charset="0"/>
            </a:endParaRPr>
          </a:p>
          <a:p>
            <a:pPr marL="285750" indent="-285750">
              <a:buFont typeface="Arial" panose="020B0604020202020204" pitchFamily="34" charset="0"/>
              <a:buChar char="•"/>
            </a:pPr>
            <a:r>
              <a:rPr lang="en-US" sz="2400" cap="none" dirty="0">
                <a:solidFill>
                  <a:schemeClr val="bg1"/>
                </a:solidFill>
                <a:effectLst/>
                <a:latin typeface="Garamond" panose="02020404030301010803" pitchFamily="18" charset="0"/>
              </a:rPr>
              <a:t> </a:t>
            </a:r>
            <a:r>
              <a:rPr lang="en-US" sz="2400" cap="none" dirty="0">
                <a:solidFill>
                  <a:srgbClr val="FFFF00"/>
                </a:solidFill>
                <a:effectLst/>
                <a:latin typeface="Garamond" panose="02020404030301010803" pitchFamily="18" charset="0"/>
              </a:rPr>
              <a:t>In other words, the zone of proximal development is ever-changing as the learner validates and extends knowledge. This process led Vygotsky to write: "Through others, we become ourselves" (</a:t>
            </a:r>
            <a:r>
              <a:rPr lang="en-US" sz="2400" cap="none" dirty="0" err="1">
                <a:solidFill>
                  <a:srgbClr val="FFFF00"/>
                </a:solidFill>
                <a:effectLst/>
                <a:latin typeface="Garamond" panose="02020404030301010803" pitchFamily="18" charset="0"/>
              </a:rPr>
              <a:t>Rieber</a:t>
            </a:r>
            <a:r>
              <a:rPr lang="en-US" sz="2400" cap="none" dirty="0">
                <a:solidFill>
                  <a:srgbClr val="FFFF00"/>
                </a:solidFill>
                <a:effectLst/>
                <a:latin typeface="Garamond" panose="02020404030301010803" pitchFamily="18" charset="0"/>
              </a:rPr>
              <a:t>, 1998, p. 170).</a:t>
            </a:r>
            <a:endParaRPr lang="en-US" sz="2400" dirty="0">
              <a:solidFill>
                <a:srgbClr val="FFFF00"/>
              </a:solidFill>
            </a:endParaRPr>
          </a:p>
        </p:txBody>
      </p:sp>
    </p:spTree>
    <p:extLst>
      <p:ext uri="{BB962C8B-B14F-4D97-AF65-F5344CB8AC3E}">
        <p14:creationId xmlns:p14="http://schemas.microsoft.com/office/powerpoint/2010/main" val="133134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mute="1">
                <p:cTn id="20" repeatCount="indefinite"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773EF-0B65-4908-1A05-7ABDA91A07AD}"/>
              </a:ext>
            </a:extLst>
          </p:cNvPr>
          <p:cNvSpPr>
            <a:spLocks noGrp="1"/>
          </p:cNvSpPr>
          <p:nvPr>
            <p:ph type="title"/>
          </p:nvPr>
        </p:nvSpPr>
        <p:spPr/>
        <p:txBody>
          <a:bodyPr/>
          <a:lstStyle/>
          <a:p>
            <a:r>
              <a:rPr lang="en-US" sz="3200" dirty="0">
                <a:effectLst/>
                <a:latin typeface="Times New Roman" panose="02020603050405020304" pitchFamily="18" charset="0"/>
                <a:ea typeface="Times New Roman" panose="02020603050405020304" pitchFamily="18" charset="0"/>
              </a:rPr>
              <a:t>Wood, Bruner, and Ross (1976)</a:t>
            </a:r>
            <a:endParaRPr lang="en-US" dirty="0"/>
          </a:p>
        </p:txBody>
      </p:sp>
      <p:sp>
        <p:nvSpPr>
          <p:cNvPr id="3" name="Content Placeholder 2">
            <a:extLst>
              <a:ext uri="{FF2B5EF4-FFF2-40B4-BE49-F238E27FC236}">
                <a16:creationId xmlns:a16="http://schemas.microsoft.com/office/drawing/2014/main" id="{C24808AE-2275-99C9-D8EE-968C2C893C3A}"/>
              </a:ext>
            </a:extLst>
          </p:cNvPr>
          <p:cNvSpPr>
            <a:spLocks noGrp="1"/>
          </p:cNvSpPr>
          <p:nvPr>
            <p:ph sz="quarter" idx="31"/>
          </p:nvPr>
        </p:nvSpPr>
        <p:spPr>
          <a:xfrm>
            <a:off x="2444620" y="2201463"/>
            <a:ext cx="9439551" cy="4217998"/>
          </a:xfrm>
        </p:spPr>
        <p:txBody>
          <a:bodyPr/>
          <a:lstStyle/>
          <a:p>
            <a:r>
              <a:rPr lang="en-US" sz="2400" dirty="0">
                <a:effectLst/>
                <a:latin typeface="Times New Roman" panose="02020603050405020304" pitchFamily="18" charset="0"/>
                <a:ea typeface="Times New Roman" panose="02020603050405020304" pitchFamily="18" charset="0"/>
              </a:rPr>
              <a:t>But Vygotsky did not use the term </a:t>
            </a:r>
            <a:r>
              <a:rPr lang="en-US" sz="2400" i="1" dirty="0">
                <a:effectLst/>
                <a:latin typeface="Times New Roman" panose="02020603050405020304" pitchFamily="18" charset="0"/>
                <a:ea typeface="Times New Roman" panose="02020603050405020304" pitchFamily="18" charset="0"/>
              </a:rPr>
              <a:t>scaffold</a:t>
            </a:r>
            <a:r>
              <a:rPr lang="en-US" sz="2400" dirty="0">
                <a:effectLst/>
                <a:latin typeface="Times New Roman" panose="02020603050405020304" pitchFamily="18" charset="0"/>
                <a:ea typeface="Times New Roman" panose="02020603050405020304" pitchFamily="18" charset="0"/>
              </a:rPr>
              <a:t> or </a:t>
            </a:r>
            <a:r>
              <a:rPr lang="en-US" sz="2400" i="1" dirty="0">
                <a:effectLst/>
                <a:latin typeface="Times New Roman" panose="02020603050405020304" pitchFamily="18" charset="0"/>
                <a:ea typeface="Times New Roman" panose="02020603050405020304" pitchFamily="18" charset="0"/>
              </a:rPr>
              <a:t>scaffolding</a:t>
            </a:r>
            <a:r>
              <a:rPr lang="en-US" sz="2400" dirty="0">
                <a:effectLst/>
                <a:latin typeface="Times New Roman" panose="02020603050405020304" pitchFamily="18" charset="0"/>
                <a:ea typeface="Times New Roman" panose="02020603050405020304" pitchFamily="18" charset="0"/>
              </a:rPr>
              <a:t>. The term </a:t>
            </a:r>
            <a:r>
              <a:rPr lang="en-US" sz="2400" i="1" dirty="0">
                <a:effectLst/>
                <a:latin typeface="Times New Roman" panose="02020603050405020304" pitchFamily="18" charset="0"/>
                <a:ea typeface="Times New Roman" panose="02020603050405020304" pitchFamily="18" charset="0"/>
              </a:rPr>
              <a:t>scaffold</a:t>
            </a:r>
            <a:r>
              <a:rPr lang="en-US" sz="2400" dirty="0">
                <a:effectLst/>
                <a:latin typeface="Times New Roman" panose="02020603050405020304" pitchFamily="18" charset="0"/>
                <a:ea typeface="Times New Roman" panose="02020603050405020304" pitchFamily="18" charset="0"/>
              </a:rPr>
              <a:t>, as applied to learning situations, comes from Wood, Bruner, and Ross (1976), who define it as a process "that enables a child or novice to solve a task or achieve a goal that would be beyond his unassisted efforts" (p. 90). </a:t>
            </a:r>
          </a:p>
          <a:p>
            <a:r>
              <a:rPr lang="en-US" sz="2400" dirty="0">
                <a:solidFill>
                  <a:srgbClr val="FFFF00"/>
                </a:solidFill>
                <a:latin typeface="Times New Roman" panose="02020603050405020304" pitchFamily="18" charset="0"/>
                <a:ea typeface="Times New Roman" panose="02020603050405020304" pitchFamily="18" charset="0"/>
              </a:rPr>
              <a:t>S</a:t>
            </a:r>
            <a:r>
              <a:rPr lang="en-US" sz="2400" dirty="0">
                <a:solidFill>
                  <a:srgbClr val="FFFF00"/>
                </a:solidFill>
                <a:effectLst/>
                <a:latin typeface="Times New Roman" panose="02020603050405020304" pitchFamily="18" charset="0"/>
                <a:ea typeface="Times New Roman" panose="02020603050405020304" pitchFamily="18" charset="0"/>
              </a:rPr>
              <a:t>caffolds require control of those elements of the task that are initially beyond the learner's capability, thus permitting him to concentrate upon and complete only those elements within his range of competence. </a:t>
            </a:r>
            <a:endParaRPr lang="en-US" sz="2400" dirty="0">
              <a:solidFill>
                <a:srgbClr val="FFFF00"/>
              </a:solidFill>
            </a:endParaRPr>
          </a:p>
        </p:txBody>
      </p:sp>
      <p:sp>
        <p:nvSpPr>
          <p:cNvPr id="4" name="Slide Number Placeholder 3">
            <a:extLst>
              <a:ext uri="{FF2B5EF4-FFF2-40B4-BE49-F238E27FC236}">
                <a16:creationId xmlns:a16="http://schemas.microsoft.com/office/drawing/2014/main" id="{8F435410-7DC2-A7A3-2B5D-7673D96C5033}"/>
              </a:ext>
            </a:extLst>
          </p:cNvPr>
          <p:cNvSpPr>
            <a:spLocks noGrp="1"/>
          </p:cNvSpPr>
          <p:nvPr>
            <p:ph type="sldNum" sz="quarter" idx="12"/>
          </p:nvPr>
        </p:nvSpPr>
        <p:spPr/>
        <p:txBody>
          <a:bodyPr/>
          <a:lstStyle/>
          <a:p>
            <a:fld id="{FE024F78-56A6-7740-B68D-8D4D026EDF3F}" type="slidenum">
              <a:rPr lang="en-US" smtClean="0"/>
              <a:pPr/>
              <a:t>23</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76601CFE-7D89-88FB-727B-88DEBD8D6D16}"/>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102747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7BC-728C-8A65-FCB8-BE8193C9E1A7}"/>
              </a:ext>
            </a:extLst>
          </p:cNvPr>
          <p:cNvSpPr>
            <a:spLocks noGrp="1"/>
          </p:cNvSpPr>
          <p:nvPr>
            <p:ph type="title"/>
          </p:nvPr>
        </p:nvSpPr>
        <p:spPr>
          <a:xfrm>
            <a:off x="2399620" y="162560"/>
            <a:ext cx="8843050" cy="1616904"/>
          </a:xfrm>
        </p:spPr>
        <p:txBody>
          <a:bodyPr anchor="b">
            <a:normAutofit/>
          </a:bodyPr>
          <a:lstStyle/>
          <a:p>
            <a:pPr algn="ctr"/>
            <a:r>
              <a:rPr lang="en-US" sz="4800" dirty="0">
                <a:effectLst/>
                <a:latin typeface="Garamond" panose="02020404030301010803" pitchFamily="18" charset="0"/>
              </a:rPr>
              <a:t>SCAFFOLDING: </a:t>
            </a:r>
            <a:br>
              <a:rPr lang="en-US" sz="4800" dirty="0">
                <a:effectLst/>
                <a:latin typeface="Garamond" panose="02020404030301010803" pitchFamily="18" charset="0"/>
              </a:rPr>
            </a:br>
            <a:r>
              <a:rPr lang="en-US" sz="4800" dirty="0">
                <a:effectLst/>
                <a:latin typeface="Garamond" panose="02020404030301010803" pitchFamily="18" charset="0"/>
              </a:rPr>
              <a:t>8 key features </a:t>
            </a:r>
            <a:endParaRPr lang="en-US" sz="4800" dirty="0">
              <a:latin typeface="Garamond" panose="02020404030301010803" pitchFamily="18" charset="0"/>
            </a:endParaRPr>
          </a:p>
        </p:txBody>
      </p:sp>
      <p:pic>
        <p:nvPicPr>
          <p:cNvPr id="6" name="Picture 5" descr="A number on a colorful background&#10;&#10;Description automatically generated">
            <a:extLst>
              <a:ext uri="{FF2B5EF4-FFF2-40B4-BE49-F238E27FC236}">
                <a16:creationId xmlns:a16="http://schemas.microsoft.com/office/drawing/2014/main" id="{EF63C70D-8902-1D97-C51A-83D56ADEE255}"/>
              </a:ext>
            </a:extLst>
          </p:cNvPr>
          <p:cNvPicPr>
            <a:picLocks noChangeAspect="1"/>
          </p:cNvPicPr>
          <p:nvPr/>
        </p:nvPicPr>
        <p:blipFill rotWithShape="1">
          <a:blip r:embed="rId2"/>
          <a:srcRect l="6726" r="29550" b="1"/>
          <a:stretch/>
        </p:blipFill>
        <p:spPr>
          <a:xfrm>
            <a:off x="4739130" y="2210861"/>
            <a:ext cx="4015098" cy="3528397"/>
          </a:xfrm>
          <a:prstGeom prst="rect">
            <a:avLst/>
          </a:prstGeom>
          <a:noFill/>
        </p:spPr>
      </p:pic>
      <p:sp>
        <p:nvSpPr>
          <p:cNvPr id="3" name="Content Placeholder 2">
            <a:extLst>
              <a:ext uri="{FF2B5EF4-FFF2-40B4-BE49-F238E27FC236}">
                <a16:creationId xmlns:a16="http://schemas.microsoft.com/office/drawing/2014/main" id="{9CB93607-7295-3B9D-DD27-F6DC57CDDE8C}"/>
              </a:ext>
            </a:extLst>
          </p:cNvPr>
          <p:cNvSpPr>
            <a:spLocks noGrp="1"/>
          </p:cNvSpPr>
          <p:nvPr>
            <p:ph sz="quarter" idx="36"/>
          </p:nvPr>
        </p:nvSpPr>
        <p:spPr>
          <a:xfrm>
            <a:off x="1659118" y="6003208"/>
            <a:ext cx="10023412" cy="1322057"/>
          </a:xfrm>
        </p:spPr>
        <p:txBody>
          <a:bodyPr>
            <a:noAutofit/>
          </a:bodyPr>
          <a:lstStyle/>
          <a:p>
            <a:pPr marL="0" marR="0" indent="0" algn="ctr">
              <a:spcBef>
                <a:spcPts val="0"/>
              </a:spcBef>
              <a:spcAft>
                <a:spcPts val="800"/>
              </a:spcAft>
              <a:buNone/>
            </a:pPr>
            <a:r>
              <a:rPr lang="en-US" sz="1400" dirty="0">
                <a:latin typeface="Garamond" panose="02020404030301010803" pitchFamily="18" charset="0"/>
              </a:rPr>
              <a:t>A COMBINATION OF </a:t>
            </a:r>
          </a:p>
          <a:p>
            <a:pPr marL="0" marR="0" indent="0" algn="ctr">
              <a:spcBef>
                <a:spcPts val="0"/>
              </a:spcBef>
              <a:spcAft>
                <a:spcPts val="800"/>
              </a:spcAft>
              <a:buNone/>
            </a:pPr>
            <a:r>
              <a:rPr lang="en-US" sz="1400" dirty="0">
                <a:effectLst/>
                <a:latin typeface="Garamond" panose="02020404030301010803" pitchFamily="18" charset="0"/>
              </a:rPr>
              <a:t>Applebee and Langer (1983)  five features and Puntambekar and </a:t>
            </a:r>
            <a:r>
              <a:rPr lang="en-US" sz="1400" dirty="0" err="1">
                <a:effectLst/>
                <a:latin typeface="Garamond" panose="02020404030301010803" pitchFamily="18" charset="0"/>
              </a:rPr>
              <a:t>Hübscher</a:t>
            </a:r>
            <a:r>
              <a:rPr lang="en-US" sz="1400" dirty="0">
                <a:effectLst/>
                <a:latin typeface="Garamond" panose="02020404030301010803" pitchFamily="18" charset="0"/>
              </a:rPr>
              <a:t> (2005)  four features. </a:t>
            </a:r>
          </a:p>
          <a:p>
            <a:pPr algn="ctr"/>
            <a:endParaRPr lang="en-US" sz="1400" dirty="0"/>
          </a:p>
        </p:txBody>
      </p:sp>
      <p:sp>
        <p:nvSpPr>
          <p:cNvPr id="4" name="Slide Number Placeholder 3">
            <a:extLst>
              <a:ext uri="{FF2B5EF4-FFF2-40B4-BE49-F238E27FC236}">
                <a16:creationId xmlns:a16="http://schemas.microsoft.com/office/drawing/2014/main" id="{65BCDCE7-8E44-5A17-D832-46E7CA66302A}"/>
              </a:ext>
            </a:extLst>
          </p:cNvPr>
          <p:cNvSpPr>
            <a:spLocks noGrp="1"/>
          </p:cNvSpPr>
          <p:nvPr>
            <p:ph type="sldNum" sz="quarter" idx="12"/>
          </p:nvPr>
        </p:nvSpPr>
        <p:spPr>
          <a:xfrm>
            <a:off x="9140971" y="6226198"/>
            <a:ext cx="2743200" cy="365125"/>
          </a:xfrm>
        </p:spPr>
        <p:txBody>
          <a:bodyPr anchor="ctr">
            <a:normAutofit/>
          </a:bodyPr>
          <a:lstStyle/>
          <a:p>
            <a:pPr>
              <a:spcAft>
                <a:spcPts val="600"/>
              </a:spcAft>
            </a:pPr>
            <a:fld id="{FE024F78-56A6-7740-B68D-8D4D026EDF3F}" type="slidenum">
              <a:rPr lang="en-US" smtClean="0"/>
              <a:pPr>
                <a:spcAft>
                  <a:spcPts val="600"/>
                </a:spcAft>
              </a:pPr>
              <a:t>24</a:t>
            </a:fld>
            <a:endParaRPr lang="en-US" dirty="0"/>
          </a:p>
        </p:txBody>
      </p:sp>
      <p:pic>
        <p:nvPicPr>
          <p:cNvPr id="7" name="Picture 6" descr="A metal staircase with a black background&#10;&#10;Description automatically generated">
            <a:extLst>
              <a:ext uri="{FF2B5EF4-FFF2-40B4-BE49-F238E27FC236}">
                <a16:creationId xmlns:a16="http://schemas.microsoft.com/office/drawing/2014/main" id="{E86CCF7A-3E01-F615-CE97-9319C4120505}"/>
              </a:ext>
            </a:extLst>
          </p:cNvPr>
          <p:cNvPicPr>
            <a:picLocks noChangeAspect="1"/>
          </p:cNvPicPr>
          <p:nvPr/>
        </p:nvPicPr>
        <p:blipFill>
          <a:blip r:embed="rId3"/>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2846427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7BA3-87CF-4DE2-F2EA-8C24C6E1433F}"/>
              </a:ext>
            </a:extLst>
          </p:cNvPr>
          <p:cNvSpPr>
            <a:spLocks noGrp="1"/>
          </p:cNvSpPr>
          <p:nvPr>
            <p:ph type="title"/>
          </p:nvPr>
        </p:nvSpPr>
        <p:spPr/>
        <p:txBody>
          <a:bodyPr/>
          <a:lstStyle/>
          <a:p>
            <a:r>
              <a:rPr lang="en-US" sz="3200" b="1" i="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1. Intentionality</a:t>
            </a:r>
            <a:endParaRPr lang="en-US" dirty="0">
              <a:solidFill>
                <a:srgbClr val="00B0F0"/>
              </a:solidFill>
            </a:endParaRPr>
          </a:p>
        </p:txBody>
      </p:sp>
      <p:sp>
        <p:nvSpPr>
          <p:cNvPr id="3" name="Content Placeholder 2">
            <a:extLst>
              <a:ext uri="{FF2B5EF4-FFF2-40B4-BE49-F238E27FC236}">
                <a16:creationId xmlns:a16="http://schemas.microsoft.com/office/drawing/2014/main" id="{FBFA087E-727F-53C2-4E19-185A32CA2DDF}"/>
              </a:ext>
            </a:extLst>
          </p:cNvPr>
          <p:cNvSpPr>
            <a:spLocks noGrp="1"/>
          </p:cNvSpPr>
          <p:nvPr>
            <p:ph sz="quarter" idx="31"/>
          </p:nvPr>
        </p:nvSpPr>
        <p:spPr/>
        <p:txBody>
          <a:bodyPr/>
          <a:lstStyle/>
          <a:p>
            <a:pPr marL="0" marR="0" lvl="0" indent="0">
              <a:lnSpc>
                <a:spcPct val="107000"/>
              </a:lnSpc>
              <a:spcBef>
                <a:spcPts val="0"/>
              </a:spcBef>
              <a:spcAft>
                <a:spcPts val="800"/>
              </a:spcAft>
              <a:buNone/>
              <a:tabLst>
                <a:tab pos="457200" algn="l"/>
              </a:tabLst>
            </a:pPr>
            <a:r>
              <a:rPr lang="en-US" sz="2400" b="1" i="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Intentionality</a:t>
            </a: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The task has a clear overall purpose driving any separate activity that may contribute to the whole.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1E8387C4-9346-A715-F050-F6EF808B0711}"/>
              </a:ext>
            </a:extLst>
          </p:cNvPr>
          <p:cNvSpPr>
            <a:spLocks noGrp="1"/>
          </p:cNvSpPr>
          <p:nvPr>
            <p:ph type="sldNum" sz="quarter" idx="12"/>
          </p:nvPr>
        </p:nvSpPr>
        <p:spPr/>
        <p:txBody>
          <a:bodyPr/>
          <a:lstStyle/>
          <a:p>
            <a:fld id="{FE024F78-56A6-7740-B68D-8D4D026EDF3F}" type="slidenum">
              <a:rPr lang="en-US" smtClean="0"/>
              <a:pPr/>
              <a:t>25</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5C855BCE-2AE2-71C9-CAF1-72AA89BC2112}"/>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481813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7BA3-87CF-4DE2-F2EA-8C24C6E1433F}"/>
              </a:ext>
            </a:extLst>
          </p:cNvPr>
          <p:cNvSpPr>
            <a:spLocks noGrp="1"/>
          </p:cNvSpPr>
          <p:nvPr>
            <p:ph type="title"/>
          </p:nvPr>
        </p:nvSpPr>
        <p:spPr/>
        <p:txBody>
          <a:bodyPr/>
          <a:lstStyle/>
          <a:p>
            <a:r>
              <a:rPr lang="en-US" sz="3200" b="1" i="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2. Appropriateness</a:t>
            </a:r>
            <a:endParaRPr lang="en-US" dirty="0">
              <a:solidFill>
                <a:srgbClr val="00B0F0"/>
              </a:solidFill>
            </a:endParaRPr>
          </a:p>
        </p:txBody>
      </p:sp>
      <p:sp>
        <p:nvSpPr>
          <p:cNvPr id="3" name="Content Placeholder 2">
            <a:extLst>
              <a:ext uri="{FF2B5EF4-FFF2-40B4-BE49-F238E27FC236}">
                <a16:creationId xmlns:a16="http://schemas.microsoft.com/office/drawing/2014/main" id="{FBFA087E-727F-53C2-4E19-185A32CA2DDF}"/>
              </a:ext>
            </a:extLst>
          </p:cNvPr>
          <p:cNvSpPr>
            <a:spLocks noGrp="1"/>
          </p:cNvSpPr>
          <p:nvPr>
            <p:ph sz="quarter" idx="31"/>
          </p:nvPr>
        </p:nvSpPr>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Appropriateness</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Instructional tasks pose problems that can be solved with help but which students could not successfully complete on their own.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1E8387C4-9346-A715-F050-F6EF808B0711}"/>
              </a:ext>
            </a:extLst>
          </p:cNvPr>
          <p:cNvSpPr>
            <a:spLocks noGrp="1"/>
          </p:cNvSpPr>
          <p:nvPr>
            <p:ph type="sldNum" sz="quarter" idx="12"/>
          </p:nvPr>
        </p:nvSpPr>
        <p:spPr/>
        <p:txBody>
          <a:bodyPr/>
          <a:lstStyle/>
          <a:p>
            <a:fld id="{FE024F78-56A6-7740-B68D-8D4D026EDF3F}" type="slidenum">
              <a:rPr lang="en-US" smtClean="0"/>
              <a:pPr/>
              <a:t>26</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BEF2FB44-0929-1BDF-4F72-24889333EEED}"/>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295125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7BA3-87CF-4DE2-F2EA-8C24C6E1433F}"/>
              </a:ext>
            </a:extLst>
          </p:cNvPr>
          <p:cNvSpPr>
            <a:spLocks noGrp="1"/>
          </p:cNvSpPr>
          <p:nvPr>
            <p:ph type="title"/>
          </p:nvPr>
        </p:nvSpPr>
        <p:spPr/>
        <p:txBody>
          <a:bodyPr/>
          <a:lstStyle/>
          <a:p>
            <a:r>
              <a:rPr lang="en-US" sz="3200" b="1" i="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3. Structure</a:t>
            </a:r>
            <a:endParaRPr lang="en-US" dirty="0">
              <a:solidFill>
                <a:srgbClr val="00B0F0"/>
              </a:solidFill>
            </a:endParaRPr>
          </a:p>
        </p:txBody>
      </p:sp>
      <p:sp>
        <p:nvSpPr>
          <p:cNvPr id="3" name="Content Placeholder 2">
            <a:extLst>
              <a:ext uri="{FF2B5EF4-FFF2-40B4-BE49-F238E27FC236}">
                <a16:creationId xmlns:a16="http://schemas.microsoft.com/office/drawing/2014/main" id="{FBFA087E-727F-53C2-4E19-185A32CA2DDF}"/>
              </a:ext>
            </a:extLst>
          </p:cNvPr>
          <p:cNvSpPr>
            <a:spLocks noGrp="1"/>
          </p:cNvSpPr>
          <p:nvPr>
            <p:ph sz="quarter" idx="31"/>
          </p:nvPr>
        </p:nvSpPr>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Structure</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Modeling and questioning activities are structured around a model of appropriate approaches to the task and lead to a natural sequence of thought and language.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1E8387C4-9346-A715-F050-F6EF808B0711}"/>
              </a:ext>
            </a:extLst>
          </p:cNvPr>
          <p:cNvSpPr>
            <a:spLocks noGrp="1"/>
          </p:cNvSpPr>
          <p:nvPr>
            <p:ph type="sldNum" sz="quarter" idx="12"/>
          </p:nvPr>
        </p:nvSpPr>
        <p:spPr/>
        <p:txBody>
          <a:bodyPr/>
          <a:lstStyle/>
          <a:p>
            <a:fld id="{FE024F78-56A6-7740-B68D-8D4D026EDF3F}" type="slidenum">
              <a:rPr lang="en-US" smtClean="0"/>
              <a:pPr/>
              <a:t>27</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9FCFB069-8DDF-D71C-B869-C29C043FDA1A}"/>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1570433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7BA3-87CF-4DE2-F2EA-8C24C6E1433F}"/>
              </a:ext>
            </a:extLst>
          </p:cNvPr>
          <p:cNvSpPr>
            <a:spLocks noGrp="1"/>
          </p:cNvSpPr>
          <p:nvPr>
            <p:ph type="title"/>
          </p:nvPr>
        </p:nvSpPr>
        <p:spPr/>
        <p:txBody>
          <a:bodyPr/>
          <a:lstStyle/>
          <a:p>
            <a:r>
              <a:rPr lang="en-US" sz="3200" b="1" i="1" dirty="0">
                <a:effectLst/>
                <a:latin typeface="Times New Roman" panose="02020603050405020304" pitchFamily="18" charset="0"/>
                <a:ea typeface="Times New Roman" panose="02020603050405020304" pitchFamily="18" charset="0"/>
                <a:cs typeface="Times New Roman" panose="02020603050405020304" pitchFamily="18" charset="0"/>
              </a:rPr>
              <a:t>4. Internalization</a:t>
            </a:r>
            <a:endParaRPr lang="en-US" i="1" dirty="0"/>
          </a:p>
        </p:txBody>
      </p:sp>
      <p:sp>
        <p:nvSpPr>
          <p:cNvPr id="3" name="Content Placeholder 2">
            <a:extLst>
              <a:ext uri="{FF2B5EF4-FFF2-40B4-BE49-F238E27FC236}">
                <a16:creationId xmlns:a16="http://schemas.microsoft.com/office/drawing/2014/main" id="{FBFA087E-727F-53C2-4E19-185A32CA2DDF}"/>
              </a:ext>
            </a:extLst>
          </p:cNvPr>
          <p:cNvSpPr>
            <a:spLocks noGrp="1"/>
          </p:cNvSpPr>
          <p:nvPr>
            <p:ph sz="quarter" idx="31"/>
          </p:nvPr>
        </p:nvSpPr>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Internalization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External scaffolding for the activity is gradually withdrawn as the patterns are internalized by the students. (Applebee &amp; Langer, 1983 as cited in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Zaho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&amp;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Orey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1999, p. 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1E8387C4-9346-A715-F050-F6EF808B0711}"/>
              </a:ext>
            </a:extLst>
          </p:cNvPr>
          <p:cNvSpPr>
            <a:spLocks noGrp="1"/>
          </p:cNvSpPr>
          <p:nvPr>
            <p:ph type="sldNum" sz="quarter" idx="12"/>
          </p:nvPr>
        </p:nvSpPr>
        <p:spPr/>
        <p:txBody>
          <a:bodyPr/>
          <a:lstStyle/>
          <a:p>
            <a:fld id="{FE024F78-56A6-7740-B68D-8D4D026EDF3F}" type="slidenum">
              <a:rPr lang="en-US" smtClean="0"/>
              <a:pPr/>
              <a:t>28</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AE66365D-ED2F-F22D-FDE9-C5816E3C50F1}"/>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727272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7BC-728C-8A65-FCB8-BE8193C9E1A7}"/>
              </a:ext>
            </a:extLst>
          </p:cNvPr>
          <p:cNvSpPr>
            <a:spLocks noGrp="1"/>
          </p:cNvSpPr>
          <p:nvPr>
            <p:ph type="title"/>
          </p:nvPr>
        </p:nvSpPr>
        <p:spPr/>
        <p:txBody>
          <a:bodyPr/>
          <a:lstStyle/>
          <a:p>
            <a:r>
              <a:rPr lang="en-US" sz="4400" i="1" dirty="0">
                <a:latin typeface="Times New Roman" panose="02020603050405020304" pitchFamily="18" charset="0"/>
                <a:ea typeface="Times New Roman" panose="02020603050405020304" pitchFamily="18" charset="0"/>
                <a:cs typeface="Times New Roman" panose="02020603050405020304" pitchFamily="18" charset="0"/>
              </a:rPr>
              <a:t>5. </a:t>
            </a:r>
            <a:r>
              <a:rPr lang="en-US" sz="4400" i="1" dirty="0">
                <a:effectLst/>
                <a:latin typeface="Times New Roman" panose="02020603050405020304" pitchFamily="18" charset="0"/>
                <a:ea typeface="Times New Roman" panose="02020603050405020304" pitchFamily="18" charset="0"/>
                <a:cs typeface="Times New Roman" panose="02020603050405020304" pitchFamily="18" charset="0"/>
              </a:rPr>
              <a:t>Intersubjectivity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p>
        </p:txBody>
      </p:sp>
      <p:sp>
        <p:nvSpPr>
          <p:cNvPr id="3" name="Content Placeholder 2">
            <a:extLst>
              <a:ext uri="{FF2B5EF4-FFF2-40B4-BE49-F238E27FC236}">
                <a16:creationId xmlns:a16="http://schemas.microsoft.com/office/drawing/2014/main" id="{9CB93607-7295-3B9D-DD27-F6DC57CDDE8C}"/>
              </a:ext>
            </a:extLst>
          </p:cNvPr>
          <p:cNvSpPr>
            <a:spLocks noGrp="1"/>
          </p:cNvSpPr>
          <p:nvPr>
            <p:ph sz="quarter" idx="31"/>
          </p:nvPr>
        </p:nvSpPr>
        <p:spPr>
          <a:xfrm>
            <a:off x="2425959" y="2159475"/>
            <a:ext cx="9458211" cy="3676649"/>
          </a:xfrm>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Intersubjectivity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The first component necessary for instructional scaffolds to be effective involves the joint ownership of the task between the student(s) and teacher. </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This requires that the task be defined and redefined by the student(s) and teacher such that the student(s) begin to understand the task from the perspective of the more knowledgeable other. As Wood and colleagues (1976) noted, this involves </a:t>
            </a:r>
            <a:r>
              <a:rPr lang="en-US" sz="22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"making it worthwhile for the learner to risk the next step"</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(p. 98).</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65BCDCE7-8E44-5A17-D832-46E7CA66302A}"/>
              </a:ext>
            </a:extLst>
          </p:cNvPr>
          <p:cNvSpPr>
            <a:spLocks noGrp="1"/>
          </p:cNvSpPr>
          <p:nvPr>
            <p:ph type="sldNum" sz="quarter" idx="12"/>
          </p:nvPr>
        </p:nvSpPr>
        <p:spPr/>
        <p:txBody>
          <a:bodyPr/>
          <a:lstStyle/>
          <a:p>
            <a:fld id="{FE024F78-56A6-7740-B68D-8D4D026EDF3F}" type="slidenum">
              <a:rPr lang="en-US" smtClean="0"/>
              <a:pPr/>
              <a:t>29</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02F0DA1D-22BF-6396-6983-AE00280942C1}"/>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100933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305669" y="113097"/>
            <a:ext cx="8189645" cy="1656304"/>
          </a:xfrm>
        </p:spPr>
        <p:txBody>
          <a:bodyPr/>
          <a:lstStyle/>
          <a:p>
            <a:r>
              <a:rPr lang="en-US" sz="3200" dirty="0">
                <a:effectLst/>
                <a:latin typeface="Garamond" panose="02020404030301010803" pitchFamily="18" charset="0"/>
                <a:ea typeface="Cambria" panose="02040503050406030204" pitchFamily="18" charset="0"/>
                <a:cs typeface="Times New Roman" panose="02020603050405020304" pitchFamily="18" charset="0"/>
              </a:rPr>
              <a:t>The Expectancy-Value theory</a:t>
            </a:r>
            <a:endParaRPr lang="en-US" dirty="0"/>
          </a:p>
        </p:txBody>
      </p:sp>
      <p:sp>
        <p:nvSpPr>
          <p:cNvPr id="4" name="Content Placeholder 3">
            <a:extLst>
              <a:ext uri="{FF2B5EF4-FFF2-40B4-BE49-F238E27FC236}">
                <a16:creationId xmlns:a16="http://schemas.microsoft.com/office/drawing/2014/main" id="{74160DFF-2E7E-7A22-819A-C011020DFF01}"/>
              </a:ext>
            </a:extLst>
          </p:cNvPr>
          <p:cNvSpPr>
            <a:spLocks noGrp="1"/>
          </p:cNvSpPr>
          <p:nvPr>
            <p:ph sz="quarter" idx="31"/>
          </p:nvPr>
        </p:nvSpPr>
        <p:spPr>
          <a:xfrm>
            <a:off x="2463282" y="1947635"/>
            <a:ext cx="9255968" cy="3676649"/>
          </a:xfrm>
        </p:spPr>
        <p:txBody>
          <a:bodyPr/>
          <a:lstStyle/>
          <a:p>
            <a:pPr marL="0" marR="0" indent="0">
              <a:spcBef>
                <a:spcPts val="0"/>
              </a:spcBef>
              <a:spcAft>
                <a:spcPts val="0"/>
              </a:spcAft>
              <a:buNone/>
            </a:pPr>
            <a:r>
              <a:rPr lang="en-US" sz="2000" dirty="0">
                <a:effectLst/>
                <a:latin typeface="Garamond" panose="02020404030301010803" pitchFamily="18" charset="0"/>
                <a:ea typeface="Cambria" panose="02040503050406030204" pitchFamily="18" charset="0"/>
                <a:cs typeface="Times New Roman" panose="02020603050405020304" pitchFamily="18" charset="0"/>
              </a:rPr>
              <a:t>The </a:t>
            </a:r>
            <a:r>
              <a:rPr lang="en-US" sz="2000" b="1" dirty="0">
                <a:solidFill>
                  <a:srgbClr val="FFFF00"/>
                </a:solidFill>
                <a:effectLst/>
                <a:latin typeface="Garamond" panose="02020404030301010803" pitchFamily="18" charset="0"/>
                <a:ea typeface="Cambria" panose="02040503050406030204" pitchFamily="18" charset="0"/>
                <a:cs typeface="Times New Roman" panose="02020603050405020304" pitchFamily="18" charset="0"/>
              </a:rPr>
              <a:t>Expectancy-Value </a:t>
            </a:r>
            <a:r>
              <a:rPr lang="en-US" sz="2000" dirty="0">
                <a:effectLst/>
                <a:latin typeface="Garamond" panose="02020404030301010803" pitchFamily="18" charset="0"/>
                <a:ea typeface="Cambria" panose="02040503050406030204" pitchFamily="18" charset="0"/>
                <a:cs typeface="Times New Roman" panose="02020603050405020304" pitchFamily="18" charset="0"/>
              </a:rPr>
              <a:t>theory evaluates </a:t>
            </a:r>
            <a:r>
              <a:rPr lang="en-US" sz="2000" dirty="0">
                <a:solidFill>
                  <a:srgbClr val="00B0F0"/>
                </a:solidFill>
                <a:effectLst/>
                <a:latin typeface="Garamond" panose="02020404030301010803" pitchFamily="18" charset="0"/>
                <a:ea typeface="Cambria" panose="02040503050406030204" pitchFamily="18" charset="0"/>
                <a:cs typeface="Times New Roman" panose="02020603050405020304" pitchFamily="18" charset="0"/>
              </a:rPr>
              <a:t>the effort people are willing to put into a task</a:t>
            </a:r>
            <a:r>
              <a:rPr lang="en-US" sz="2000" dirty="0">
                <a:effectLst/>
                <a:latin typeface="Garamond" panose="02020404030301010803" pitchFamily="18" charset="0"/>
                <a:ea typeface="Cambria" panose="02040503050406030204" pitchFamily="18" charset="0"/>
                <a:cs typeface="Times New Roman" panose="02020603050405020304" pitchFamily="18" charset="0"/>
              </a:rPr>
              <a:t>. It considers two key factors: expectancy and value.</a:t>
            </a:r>
          </a:p>
          <a:p>
            <a:pPr marL="342900" marR="0" lvl="0" indent="-342900">
              <a:spcBef>
                <a:spcPts val="0"/>
              </a:spcBef>
              <a:spcAft>
                <a:spcPts val="0"/>
              </a:spcAft>
              <a:buFont typeface="+mj-lt"/>
              <a:buAutoNum type="arabicPeriod"/>
            </a:pPr>
            <a:r>
              <a:rPr lang="en-US" sz="2000" dirty="0">
                <a:effectLst/>
                <a:latin typeface="Garamond" panose="02020404030301010803" pitchFamily="18" charset="0"/>
                <a:ea typeface="Cambria" panose="02040503050406030204" pitchFamily="18" charset="0"/>
                <a:cs typeface="Times New Roman" panose="02020603050405020304" pitchFamily="18" charset="0"/>
              </a:rPr>
              <a:t>Expectancy: the degree to which people expect to be </a:t>
            </a:r>
            <a:r>
              <a:rPr lang="en-US" sz="2000" dirty="0">
                <a:solidFill>
                  <a:srgbClr val="00B0F0"/>
                </a:solidFill>
                <a:effectLst/>
                <a:latin typeface="Garamond" panose="02020404030301010803" pitchFamily="18" charset="0"/>
                <a:ea typeface="Cambria" panose="02040503050406030204" pitchFamily="18" charset="0"/>
                <a:cs typeface="Times New Roman" panose="02020603050405020304" pitchFamily="18" charset="0"/>
              </a:rPr>
              <a:t>able to perform the task successfully.</a:t>
            </a:r>
          </a:p>
          <a:p>
            <a:pPr marL="342900" marR="0" lvl="0" indent="-342900">
              <a:spcBef>
                <a:spcPts val="0"/>
              </a:spcBef>
              <a:spcAft>
                <a:spcPts val="0"/>
              </a:spcAft>
              <a:buFont typeface="+mj-lt"/>
              <a:buAutoNum type="arabicPeriod"/>
            </a:pPr>
            <a:r>
              <a:rPr lang="en-US" sz="2000" dirty="0">
                <a:effectLst/>
                <a:latin typeface="Garamond" panose="02020404030301010803" pitchFamily="18" charset="0"/>
                <a:ea typeface="Cambria" panose="02040503050406030204" pitchFamily="18" charset="0"/>
                <a:cs typeface="Times New Roman" panose="02020603050405020304" pitchFamily="18" charset="0"/>
              </a:rPr>
              <a:t>Value: the degree to which people </a:t>
            </a:r>
            <a:r>
              <a:rPr lang="en-US" sz="2000" dirty="0">
                <a:solidFill>
                  <a:srgbClr val="00B0F0"/>
                </a:solidFill>
                <a:effectLst/>
                <a:latin typeface="Garamond" panose="02020404030301010803" pitchFamily="18" charset="0"/>
                <a:ea typeface="Cambria" panose="02040503050406030204" pitchFamily="18" charset="0"/>
                <a:cs typeface="Times New Roman" panose="02020603050405020304" pitchFamily="18" charset="0"/>
              </a:rPr>
              <a:t>value the rewards and the opportunity </a:t>
            </a:r>
            <a:r>
              <a:rPr lang="en-US" sz="2000" dirty="0">
                <a:effectLst/>
                <a:latin typeface="Garamond" panose="02020404030301010803" pitchFamily="18" charset="0"/>
                <a:ea typeface="Cambria" panose="02040503050406030204" pitchFamily="18" charset="0"/>
                <a:cs typeface="Times New Roman" panose="02020603050405020304" pitchFamily="18" charset="0"/>
              </a:rPr>
              <a:t>to engage in the process involved in performing the task. </a:t>
            </a:r>
          </a:p>
          <a:p>
            <a:pPr marL="0" marR="0" indent="0">
              <a:spcBef>
                <a:spcPts val="0"/>
              </a:spcBef>
              <a:spcAft>
                <a:spcPts val="0"/>
              </a:spcAft>
              <a:buNone/>
            </a:pPr>
            <a:endParaRPr lang="en-US" sz="2000" dirty="0">
              <a:effectLst/>
              <a:latin typeface="Garamond" panose="02020404030301010803" pitchFamily="18" charset="0"/>
              <a:ea typeface="Cambria" panose="02040503050406030204" pitchFamily="18" charset="0"/>
              <a:cs typeface="Times New Roman" panose="02020603050405020304" pitchFamily="18" charset="0"/>
            </a:endParaRPr>
          </a:p>
          <a:p>
            <a:pPr marL="0" marR="0" indent="0">
              <a:spcBef>
                <a:spcPts val="0"/>
              </a:spcBef>
              <a:spcAft>
                <a:spcPts val="0"/>
              </a:spcAft>
              <a:buNone/>
            </a:pPr>
            <a:r>
              <a:rPr lang="en-US" sz="2000" dirty="0">
                <a:effectLst/>
                <a:latin typeface="Garamond" panose="02020404030301010803" pitchFamily="18" charset="0"/>
                <a:ea typeface="Cambria" panose="02040503050406030204" pitchFamily="18" charset="0"/>
                <a:cs typeface="Times New Roman" panose="02020603050405020304" pitchFamily="18" charset="0"/>
              </a:rPr>
              <a:t>Research shows that people will not willingly invest effort in </a:t>
            </a:r>
            <a:r>
              <a:rPr lang="en-US" sz="2000" dirty="0">
                <a:solidFill>
                  <a:srgbClr val="FFFF00"/>
                </a:solidFill>
                <a:effectLst/>
                <a:latin typeface="Garamond" panose="02020404030301010803" pitchFamily="18" charset="0"/>
                <a:ea typeface="Cambria" panose="02040503050406030204" pitchFamily="18" charset="0"/>
                <a:cs typeface="Times New Roman" panose="02020603050405020304" pitchFamily="18" charset="0"/>
              </a:rPr>
              <a:t>tasks that they do not enjoy and that do not lead to something they value </a:t>
            </a:r>
            <a:r>
              <a:rPr lang="en-US" sz="2000" dirty="0">
                <a:effectLst/>
                <a:latin typeface="Garamond" panose="02020404030301010803" pitchFamily="18" charset="0"/>
                <a:ea typeface="Cambria" panose="02040503050406030204" pitchFamily="18" charset="0"/>
                <a:cs typeface="Times New Roman" panose="02020603050405020304" pitchFamily="18" charset="0"/>
              </a:rPr>
              <a:t>even if they know that they can perform the tasks successfully, nor do they willingly invest effort in even highly valued tasks </a:t>
            </a:r>
            <a:r>
              <a:rPr lang="en-US" sz="2000" dirty="0">
                <a:solidFill>
                  <a:srgbClr val="FFFF00"/>
                </a:solidFill>
                <a:effectLst/>
                <a:latin typeface="Garamond" panose="02020404030301010803" pitchFamily="18" charset="0"/>
                <a:ea typeface="Cambria" panose="02040503050406030204" pitchFamily="18" charset="0"/>
                <a:cs typeface="Times New Roman" panose="02020603050405020304" pitchFamily="18" charset="0"/>
              </a:rPr>
              <a:t>if they believe that they cannot succeed no matter how hard they try </a:t>
            </a:r>
            <a:r>
              <a:rPr lang="en-US" sz="2000" dirty="0">
                <a:effectLst/>
                <a:latin typeface="Garamond" panose="02020404030301010803" pitchFamily="18" charset="0"/>
                <a:ea typeface="Cambria" panose="02040503050406030204" pitchFamily="18" charset="0"/>
                <a:cs typeface="Times New Roman" panose="02020603050405020304" pitchFamily="18" charset="0"/>
              </a:rPr>
              <a:t>(Barkley and Howell 20).</a:t>
            </a:r>
          </a:p>
          <a:p>
            <a:pPr marL="0" marR="0">
              <a:spcBef>
                <a:spcPts val="0"/>
              </a:spcBef>
              <a:spcAft>
                <a:spcPts val="0"/>
              </a:spcAft>
            </a:pPr>
            <a:endParaRPr lang="en-US" sz="2000" dirty="0">
              <a:effectLst/>
              <a:latin typeface="Garamond" panose="02020404030301010803" pitchFamily="18" charset="0"/>
              <a:ea typeface="Cambria" panose="020405030504060302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3</a:t>
            </a:fld>
            <a:endParaRPr lang="en-US" dirty="0"/>
          </a:p>
        </p:txBody>
      </p:sp>
      <p:pic>
        <p:nvPicPr>
          <p:cNvPr id="7" name="Picture 6" descr="A key with a keyhole&#10;&#10;Description automatically generated">
            <a:extLst>
              <a:ext uri="{FF2B5EF4-FFF2-40B4-BE49-F238E27FC236}">
                <a16:creationId xmlns:a16="http://schemas.microsoft.com/office/drawing/2014/main" id="{BFF0EDA8-57C2-CE55-C361-400D244A0016}"/>
              </a:ext>
            </a:extLst>
          </p:cNvPr>
          <p:cNvPicPr>
            <a:picLocks noChangeAspect="1"/>
          </p:cNvPicPr>
          <p:nvPr/>
        </p:nvPicPr>
        <p:blipFill>
          <a:blip r:embed="rId3"/>
          <a:stretch>
            <a:fillRect/>
          </a:stretch>
        </p:blipFill>
        <p:spPr>
          <a:xfrm>
            <a:off x="0" y="1581391"/>
            <a:ext cx="2356701" cy="2359013"/>
          </a:xfrm>
          <a:prstGeom prst="rect">
            <a:avLst/>
          </a:prstGeom>
        </p:spPr>
      </p:pic>
      <p:sp>
        <p:nvSpPr>
          <p:cNvPr id="5" name="TextBox 4">
            <a:extLst>
              <a:ext uri="{FF2B5EF4-FFF2-40B4-BE49-F238E27FC236}">
                <a16:creationId xmlns:a16="http://schemas.microsoft.com/office/drawing/2014/main" id="{43B9D80D-4634-ED0A-6F0A-64F2696472E6}"/>
              </a:ext>
            </a:extLst>
          </p:cNvPr>
          <p:cNvSpPr txBox="1"/>
          <p:nvPr/>
        </p:nvSpPr>
        <p:spPr>
          <a:xfrm>
            <a:off x="0" y="3940404"/>
            <a:ext cx="2356701" cy="10772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C00000"/>
                </a:solidFill>
                <a:latin typeface="Garamond" panose="02020404030301010803" pitchFamily="18" charset="0"/>
              </a:rPr>
              <a:t>MOTIVATION</a:t>
            </a:r>
          </a:p>
          <a:p>
            <a:r>
              <a:rPr lang="en-US" sz="1600" dirty="0">
                <a:solidFill>
                  <a:srgbClr val="C00000"/>
                </a:solidFill>
                <a:latin typeface="Garamond" panose="02020404030301010803" pitchFamily="18" charset="0"/>
              </a:rPr>
              <a:t>ABILITY</a:t>
            </a:r>
          </a:p>
          <a:p>
            <a:r>
              <a:rPr lang="en-US" sz="1600" dirty="0">
                <a:solidFill>
                  <a:srgbClr val="C00000"/>
                </a:solidFill>
                <a:latin typeface="Garamond" panose="02020404030301010803" pitchFamily="18" charset="0"/>
              </a:rPr>
              <a:t>REWARD</a:t>
            </a:r>
          </a:p>
          <a:p>
            <a:r>
              <a:rPr lang="en-US" sz="1600" dirty="0">
                <a:solidFill>
                  <a:srgbClr val="C00000"/>
                </a:solidFill>
                <a:latin typeface="Garamond" panose="02020404030301010803" pitchFamily="18" charset="0"/>
              </a:rPr>
              <a:t>SUCCESS</a:t>
            </a:r>
          </a:p>
        </p:txBody>
      </p:sp>
    </p:spTree>
    <p:extLst>
      <p:ext uri="{BB962C8B-B14F-4D97-AF65-F5344CB8AC3E}">
        <p14:creationId xmlns:p14="http://schemas.microsoft.com/office/powerpoint/2010/main" val="415427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7BC-728C-8A65-FCB8-BE8193C9E1A7}"/>
              </a:ext>
            </a:extLst>
          </p:cNvPr>
          <p:cNvSpPr>
            <a:spLocks noGrp="1"/>
          </p:cNvSpPr>
          <p:nvPr>
            <p:ph type="title"/>
          </p:nvPr>
        </p:nvSpPr>
        <p:spPr/>
        <p:txBody>
          <a:bodyPr/>
          <a:lstStyle/>
          <a:p>
            <a:r>
              <a:rPr lang="en-US" sz="4400" i="1" dirty="0">
                <a:latin typeface="Times New Roman" panose="02020603050405020304" pitchFamily="18" charset="0"/>
                <a:ea typeface="Times New Roman" panose="02020603050405020304" pitchFamily="18" charset="0"/>
                <a:cs typeface="Times New Roman" panose="02020603050405020304" pitchFamily="18" charset="0"/>
              </a:rPr>
              <a:t>6. </a:t>
            </a:r>
            <a:r>
              <a:rPr lang="en-US" sz="4400" i="1" dirty="0">
                <a:effectLst/>
                <a:latin typeface="Times New Roman" panose="02020603050405020304" pitchFamily="18" charset="0"/>
                <a:ea typeface="Times New Roman" panose="02020603050405020304" pitchFamily="18" charset="0"/>
                <a:cs typeface="Times New Roman" panose="02020603050405020304" pitchFamily="18" charset="0"/>
              </a:rPr>
              <a:t>Ongoing diagnosis</a:t>
            </a:r>
            <a:endParaRPr lang="en-US" sz="4400" dirty="0"/>
          </a:p>
        </p:txBody>
      </p:sp>
      <p:sp>
        <p:nvSpPr>
          <p:cNvPr id="3" name="Content Placeholder 2">
            <a:extLst>
              <a:ext uri="{FF2B5EF4-FFF2-40B4-BE49-F238E27FC236}">
                <a16:creationId xmlns:a16="http://schemas.microsoft.com/office/drawing/2014/main" id="{9CB93607-7295-3B9D-DD27-F6DC57CDDE8C}"/>
              </a:ext>
            </a:extLst>
          </p:cNvPr>
          <p:cNvSpPr>
            <a:spLocks noGrp="1"/>
          </p:cNvSpPr>
          <p:nvPr>
            <p:ph sz="quarter" idx="31"/>
          </p:nvPr>
        </p:nvSpPr>
        <p:spPr>
          <a:xfrm>
            <a:off x="2425959" y="2159475"/>
            <a:ext cx="9458211" cy="3676649"/>
          </a:xfrm>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Ongoing diagnosis</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The teacher must be continually aware of what the learner understands and still needs to learn. </a:t>
            </a:r>
          </a:p>
          <a:p>
            <a:pPr>
              <a:lnSpc>
                <a:spcPct val="107000"/>
              </a:lnSpc>
              <a:spcBef>
                <a:spcPts val="0"/>
              </a:spcBef>
              <a:spcAft>
                <a:spcPts val="800"/>
              </a:spcAft>
              <a:tabLst>
                <a:tab pos="457200"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This requires a deep understanding of the task at hand, including the subtasks required for mastery, and a keen level of knowledge about the individual learner. </a:t>
            </a:r>
            <a:endParaRPr lang="en-US" sz="2400" dirty="0"/>
          </a:p>
        </p:txBody>
      </p:sp>
      <p:sp>
        <p:nvSpPr>
          <p:cNvPr id="4" name="Slide Number Placeholder 3">
            <a:extLst>
              <a:ext uri="{FF2B5EF4-FFF2-40B4-BE49-F238E27FC236}">
                <a16:creationId xmlns:a16="http://schemas.microsoft.com/office/drawing/2014/main" id="{65BCDCE7-8E44-5A17-D832-46E7CA66302A}"/>
              </a:ext>
            </a:extLst>
          </p:cNvPr>
          <p:cNvSpPr>
            <a:spLocks noGrp="1"/>
          </p:cNvSpPr>
          <p:nvPr>
            <p:ph type="sldNum" sz="quarter" idx="12"/>
          </p:nvPr>
        </p:nvSpPr>
        <p:spPr/>
        <p:txBody>
          <a:bodyPr/>
          <a:lstStyle/>
          <a:p>
            <a:fld id="{FE024F78-56A6-7740-B68D-8D4D026EDF3F}" type="slidenum">
              <a:rPr lang="en-US" smtClean="0"/>
              <a:pPr/>
              <a:t>30</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AA358B19-3C78-00C7-9BF0-423EC193CD68}"/>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3815274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7BC-728C-8A65-FCB8-BE8193C9E1A7}"/>
              </a:ext>
            </a:extLst>
          </p:cNvPr>
          <p:cNvSpPr>
            <a:spLocks noGrp="1"/>
          </p:cNvSpPr>
          <p:nvPr>
            <p:ph type="title"/>
          </p:nvPr>
        </p:nvSpPr>
        <p:spPr>
          <a:xfrm>
            <a:off x="3305669" y="113097"/>
            <a:ext cx="8310943" cy="1656304"/>
          </a:xfrm>
        </p:spPr>
        <p:txBody>
          <a:bodyPr/>
          <a:lstStyle/>
          <a:p>
            <a:r>
              <a:rPr lang="en-US" sz="4400" i="1" dirty="0">
                <a:latin typeface="Times New Roman" panose="02020603050405020304" pitchFamily="18" charset="0"/>
                <a:ea typeface="Times New Roman" panose="02020603050405020304" pitchFamily="18" charset="0"/>
                <a:cs typeface="Times New Roman" panose="02020603050405020304" pitchFamily="18" charset="0"/>
              </a:rPr>
              <a:t>7. </a:t>
            </a:r>
            <a:r>
              <a:rPr lang="en-US" sz="4400" i="1" dirty="0">
                <a:effectLst/>
                <a:latin typeface="Times New Roman" panose="02020603050405020304" pitchFamily="18" charset="0"/>
                <a:ea typeface="Times New Roman" panose="02020603050405020304" pitchFamily="18" charset="0"/>
                <a:cs typeface="Times New Roman" panose="02020603050405020304" pitchFamily="18" charset="0"/>
              </a:rPr>
              <a:t>Dialogic and interactive</a:t>
            </a:r>
            <a:endParaRPr lang="en-US" sz="4400" dirty="0"/>
          </a:p>
        </p:txBody>
      </p:sp>
      <p:sp>
        <p:nvSpPr>
          <p:cNvPr id="3" name="Content Placeholder 2">
            <a:extLst>
              <a:ext uri="{FF2B5EF4-FFF2-40B4-BE49-F238E27FC236}">
                <a16:creationId xmlns:a16="http://schemas.microsoft.com/office/drawing/2014/main" id="{9CB93607-7295-3B9D-DD27-F6DC57CDDE8C}"/>
              </a:ext>
            </a:extLst>
          </p:cNvPr>
          <p:cNvSpPr>
            <a:spLocks noGrp="1"/>
          </p:cNvSpPr>
          <p:nvPr>
            <p:ph sz="quarter" idx="31"/>
          </p:nvPr>
        </p:nvSpPr>
        <p:spPr>
          <a:xfrm>
            <a:off x="2425959" y="2159475"/>
            <a:ext cx="9458211" cy="3676649"/>
          </a:xfrm>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Dialogic and interactive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 third feature of learning scaffolds relates to the conversation that the student(s) and teacher have as part of the learning situation. </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This is not a time for a monologue but rather a dialogue in which the teacher monitors student understanding and progress. </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It requires a feedback system in which the teacher regularly checks for understanding and collects assessment information.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65BCDCE7-8E44-5A17-D832-46E7CA66302A}"/>
              </a:ext>
            </a:extLst>
          </p:cNvPr>
          <p:cNvSpPr>
            <a:spLocks noGrp="1"/>
          </p:cNvSpPr>
          <p:nvPr>
            <p:ph type="sldNum" sz="quarter" idx="12"/>
          </p:nvPr>
        </p:nvSpPr>
        <p:spPr/>
        <p:txBody>
          <a:bodyPr/>
          <a:lstStyle/>
          <a:p>
            <a:fld id="{FE024F78-56A6-7740-B68D-8D4D026EDF3F}" type="slidenum">
              <a:rPr lang="en-US" smtClean="0"/>
              <a:pPr/>
              <a:t>31</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8CD4FCF3-C658-8EBE-863D-BA5DCED3B2F4}"/>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786215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6D7BC-728C-8A65-FCB8-BE8193C9E1A7}"/>
              </a:ext>
            </a:extLst>
          </p:cNvPr>
          <p:cNvSpPr>
            <a:spLocks noGrp="1"/>
          </p:cNvSpPr>
          <p:nvPr>
            <p:ph type="title"/>
          </p:nvPr>
        </p:nvSpPr>
        <p:spPr/>
        <p:txBody>
          <a:bodyPr/>
          <a:lstStyle/>
          <a:p>
            <a:r>
              <a:rPr lang="en-US" sz="4400" i="1" dirty="0">
                <a:latin typeface="Times New Roman" panose="02020603050405020304" pitchFamily="18" charset="0"/>
                <a:ea typeface="Times New Roman" panose="02020603050405020304" pitchFamily="18" charset="0"/>
                <a:cs typeface="Times New Roman" panose="02020603050405020304" pitchFamily="18" charset="0"/>
              </a:rPr>
              <a:t>8. </a:t>
            </a:r>
            <a:r>
              <a:rPr lang="en-US" sz="4400" i="1" dirty="0">
                <a:effectLst/>
                <a:latin typeface="Times New Roman" panose="02020603050405020304" pitchFamily="18" charset="0"/>
                <a:ea typeface="Times New Roman" panose="02020603050405020304" pitchFamily="18" charset="0"/>
                <a:cs typeface="Times New Roman" panose="02020603050405020304" pitchFamily="18" charset="0"/>
              </a:rPr>
              <a:t>Fading</a:t>
            </a:r>
            <a:endParaRPr lang="en-US" sz="4400" dirty="0"/>
          </a:p>
        </p:txBody>
      </p:sp>
      <p:sp>
        <p:nvSpPr>
          <p:cNvPr id="3" name="Content Placeholder 2">
            <a:extLst>
              <a:ext uri="{FF2B5EF4-FFF2-40B4-BE49-F238E27FC236}">
                <a16:creationId xmlns:a16="http://schemas.microsoft.com/office/drawing/2014/main" id="{9CB93607-7295-3B9D-DD27-F6DC57CDDE8C}"/>
              </a:ext>
            </a:extLst>
          </p:cNvPr>
          <p:cNvSpPr>
            <a:spLocks noGrp="1"/>
          </p:cNvSpPr>
          <p:nvPr>
            <p:ph sz="quarter" idx="31"/>
          </p:nvPr>
        </p:nvSpPr>
        <p:spPr>
          <a:xfrm>
            <a:off x="2425959" y="2159475"/>
            <a:ext cx="9458211" cy="3676649"/>
          </a:xfrm>
        </p:spPr>
        <p:txBody>
          <a:bodyPr/>
          <a:lstStyle/>
          <a:p>
            <a:pPr marL="0" marR="0" lvl="0" indent="0">
              <a:lnSpc>
                <a:spcPct val="107000"/>
              </a:lnSpc>
              <a:spcBef>
                <a:spcPts val="0"/>
              </a:spcBef>
              <a:spcAft>
                <a:spcPts val="800"/>
              </a:spcAft>
              <a:buNone/>
              <a:tabLst>
                <a:tab pos="457200" algn="l"/>
              </a:tabLst>
            </a:pPr>
            <a:r>
              <a:rPr lang="en-US" sz="2400" b="1" i="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Fading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The final theoretical feature requires that the teacher fade the support provided to the learner(s). </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In Vygotskian terms, this occurs when the learner has reached </a:t>
            </a:r>
            <a:r>
              <a:rPr lang="en-US" sz="2200" i="1" dirty="0">
                <a:effectLst/>
                <a:latin typeface="Times New Roman" panose="02020603050405020304" pitchFamily="18" charset="0"/>
                <a:ea typeface="Times New Roman" panose="02020603050405020304" pitchFamily="18" charset="0"/>
                <a:cs typeface="Times New Roman" panose="02020603050405020304" pitchFamily="18" charset="0"/>
              </a:rPr>
              <a:t>internalization</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Vygotsky (1978) hypothesized that cognition first occurs between people (</a:t>
            </a:r>
            <a:r>
              <a:rPr lang="en-US" sz="22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interpsychological</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before moving to (</a:t>
            </a:r>
            <a:r>
              <a:rPr lang="en-US" sz="22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intrapsychological</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within one's own self. </a:t>
            </a:r>
          </a:p>
          <a:p>
            <a:pPr marL="857250" lvl="1">
              <a:lnSpc>
                <a:spcPct val="107000"/>
              </a:lnSpc>
              <a:spcBef>
                <a:spcPts val="0"/>
              </a:spcBef>
              <a:spcAft>
                <a:spcPts val="800"/>
              </a:spcAft>
              <a:tabLst>
                <a:tab pos="457200" algn="l"/>
              </a:tabLst>
            </a:pP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Without fading, this internalization process cannot happen; students become "</a:t>
            </a:r>
            <a:r>
              <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prompt-dependent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not </a:t>
            </a:r>
            <a:r>
              <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rPr>
              <a:t>independent</a:t>
            </a:r>
            <a:r>
              <a:rPr lang="en-US" sz="2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p>
        </p:txBody>
      </p:sp>
      <p:sp>
        <p:nvSpPr>
          <p:cNvPr id="4" name="Slide Number Placeholder 3">
            <a:extLst>
              <a:ext uri="{FF2B5EF4-FFF2-40B4-BE49-F238E27FC236}">
                <a16:creationId xmlns:a16="http://schemas.microsoft.com/office/drawing/2014/main" id="{65BCDCE7-8E44-5A17-D832-46E7CA66302A}"/>
              </a:ext>
            </a:extLst>
          </p:cNvPr>
          <p:cNvSpPr>
            <a:spLocks noGrp="1"/>
          </p:cNvSpPr>
          <p:nvPr>
            <p:ph type="sldNum" sz="quarter" idx="12"/>
          </p:nvPr>
        </p:nvSpPr>
        <p:spPr/>
        <p:txBody>
          <a:bodyPr/>
          <a:lstStyle/>
          <a:p>
            <a:fld id="{FE024F78-56A6-7740-B68D-8D4D026EDF3F}" type="slidenum">
              <a:rPr lang="en-US" smtClean="0"/>
              <a:pPr/>
              <a:t>32</a:t>
            </a:fld>
            <a:endParaRPr lang="en-US" dirty="0"/>
          </a:p>
        </p:txBody>
      </p:sp>
      <p:pic>
        <p:nvPicPr>
          <p:cNvPr id="5" name="Picture 4" descr="A metal staircase with a black background&#10;&#10;Description automatically generated">
            <a:extLst>
              <a:ext uri="{FF2B5EF4-FFF2-40B4-BE49-F238E27FC236}">
                <a16:creationId xmlns:a16="http://schemas.microsoft.com/office/drawing/2014/main" id="{ED4F39A1-A2F3-E080-CF78-F4FFB83A01DE}"/>
              </a:ext>
            </a:extLst>
          </p:cNvPr>
          <p:cNvPicPr>
            <a:picLocks noChangeAspect="1"/>
          </p:cNvPicPr>
          <p:nvPr/>
        </p:nvPicPr>
        <p:blipFill>
          <a:blip r:embed="rId2"/>
          <a:stretch>
            <a:fillRect/>
          </a:stretch>
        </p:blipFill>
        <p:spPr>
          <a:xfrm>
            <a:off x="-1176206" y="1928777"/>
            <a:ext cx="4384167" cy="4384167"/>
          </a:xfrm>
          <a:prstGeom prst="rect">
            <a:avLst/>
          </a:prstGeom>
        </p:spPr>
      </p:pic>
    </p:spTree>
    <p:extLst>
      <p:ext uri="{BB962C8B-B14F-4D97-AF65-F5344CB8AC3E}">
        <p14:creationId xmlns:p14="http://schemas.microsoft.com/office/powerpoint/2010/main" val="3220280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Rectangle 3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blue and white paper with a blue text and an arrow pointing to the top&#10;&#10;Description automatically generated">
            <a:extLst>
              <a:ext uri="{FF2B5EF4-FFF2-40B4-BE49-F238E27FC236}">
                <a16:creationId xmlns:a16="http://schemas.microsoft.com/office/drawing/2014/main" id="{1E28A4FA-1549-1E30-8098-F91DCBB18F12}"/>
              </a:ext>
            </a:extLst>
          </p:cNvPr>
          <p:cNvPicPr>
            <a:picLocks noChangeAspect="1"/>
          </p:cNvPicPr>
          <p:nvPr/>
        </p:nvPicPr>
        <p:blipFill rotWithShape="1">
          <a:blip r:embed="rId2">
            <a:extLst>
              <a:ext uri="{28A0092B-C50C-407E-A947-70E740481C1C}">
                <a14:useLocalDpi xmlns:a14="http://schemas.microsoft.com/office/drawing/2010/main" val="0"/>
              </a:ext>
            </a:extLst>
          </a:blip>
          <a:srcRect b="5040"/>
          <a:stretch/>
        </p:blipFill>
        <p:spPr>
          <a:xfrm>
            <a:off x="457200" y="457200"/>
            <a:ext cx="11277600" cy="5943600"/>
          </a:xfrm>
          <a:prstGeom prst="rect">
            <a:avLst/>
          </a:prstGeom>
        </p:spPr>
      </p:pic>
      <p:sp>
        <p:nvSpPr>
          <p:cNvPr id="2" name="TextBox 1">
            <a:extLst>
              <a:ext uri="{FF2B5EF4-FFF2-40B4-BE49-F238E27FC236}">
                <a16:creationId xmlns:a16="http://schemas.microsoft.com/office/drawing/2014/main" id="{BA12DB2B-16F6-55BA-1885-C716F3E7FB98}"/>
              </a:ext>
            </a:extLst>
          </p:cNvPr>
          <p:cNvSpPr txBox="1"/>
          <p:nvPr/>
        </p:nvSpPr>
        <p:spPr>
          <a:xfrm>
            <a:off x="6459245" y="5553715"/>
            <a:ext cx="599339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8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What teachers can do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8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improve students’ comprehension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8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of content-area text.</a:t>
            </a:r>
            <a:endParaRPr kumimoji="0" lang="en-US" sz="1800" b="0" i="0" u="none" strike="noStrike" kern="100" cap="none" spc="0" normalizeH="0" baseline="0" noProof="0" dirty="0">
              <a:ln>
                <a:noFill/>
              </a:ln>
              <a:solidFill>
                <a:srgbClr val="0070C0"/>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1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DCBB6BA-DE37-D2CC-9CFD-53E34319E90E}"/>
              </a:ext>
            </a:extLst>
          </p:cNvPr>
          <p:cNvSpPr>
            <a:spLocks noGrp="1"/>
          </p:cNvSpPr>
          <p:nvPr>
            <p:ph idx="1"/>
          </p:nvPr>
        </p:nvSpPr>
        <p:spPr>
          <a:xfrm>
            <a:off x="6619064" y="2285999"/>
            <a:ext cx="5439822" cy="3613149"/>
          </a:xfrm>
        </p:spPr>
        <p:txBody>
          <a:bodyPr anchor="ctr">
            <a:noAutofit/>
          </a:bodyPr>
          <a:lstStyle/>
          <a:p>
            <a:pPr>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An anticipation guide is used before and after reading </a:t>
            </a:r>
            <a:r>
              <a:rPr lang="en-US" sz="2400" kern="0" dirty="0">
                <a:latin typeface="Times New Roman" panose="02020603050405020304" pitchFamily="18" charset="0"/>
                <a:ea typeface="Times New Roman" panose="02020603050405020304" pitchFamily="18" charset="0"/>
                <a:cs typeface="Times New Roman" panose="02020603050405020304" pitchFamily="18" charset="0"/>
              </a:rPr>
              <a:t>to </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activate students’ prior knowledge, </a:t>
            </a:r>
          </a:p>
          <a:p>
            <a:pPr>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build curiosity about a new topic,</a:t>
            </a:r>
          </a:p>
          <a:p>
            <a:pPr>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and evaluate how their perception of a topic has changed after reading or learning more about it.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p>
        </p:txBody>
      </p:sp>
      <p:pic>
        <p:nvPicPr>
          <p:cNvPr id="5" name="Picture 4" descr="Glasses on top of a book">
            <a:extLst>
              <a:ext uri="{FF2B5EF4-FFF2-40B4-BE49-F238E27FC236}">
                <a16:creationId xmlns:a16="http://schemas.microsoft.com/office/drawing/2014/main" id="{73BE3767-5161-0310-5548-F1322B3E5663}"/>
              </a:ext>
            </a:extLst>
          </p:cNvPr>
          <p:cNvPicPr>
            <a:picLocks noChangeAspect="1"/>
          </p:cNvPicPr>
          <p:nvPr/>
        </p:nvPicPr>
        <p:blipFill rotWithShape="1">
          <a:blip r:embed="rId2"/>
          <a:srcRect l="7856" r="33188" b="-1"/>
          <a:stretch/>
        </p:blipFill>
        <p:spPr>
          <a:xfrm>
            <a:off x="-1" y="0"/>
            <a:ext cx="6102825" cy="6858000"/>
          </a:xfrm>
          <a:prstGeom prst="rect">
            <a:avLst/>
          </a:prstGeom>
        </p:spPr>
      </p:pic>
      <p:sp>
        <p:nvSpPr>
          <p:cNvPr id="2" name="Title 1">
            <a:extLst>
              <a:ext uri="{FF2B5EF4-FFF2-40B4-BE49-F238E27FC236}">
                <a16:creationId xmlns:a16="http://schemas.microsoft.com/office/drawing/2014/main" id="{CB54580F-EB62-1933-B02E-FE7E21CAF431}"/>
              </a:ext>
            </a:extLst>
          </p:cNvPr>
          <p:cNvSpPr>
            <a:spLocks noGrp="1"/>
          </p:cNvSpPr>
          <p:nvPr>
            <p:ph type="title"/>
          </p:nvPr>
        </p:nvSpPr>
        <p:spPr>
          <a:xfrm>
            <a:off x="967244" y="86246"/>
            <a:ext cx="4646904" cy="1624520"/>
          </a:xfrm>
        </p:spPr>
        <p:txBody>
          <a:bodyPr anchor="ctr">
            <a:normAutofit/>
          </a:bodyPr>
          <a:lstStyle/>
          <a:p>
            <a:r>
              <a:rPr lang="en-US" sz="4000" b="1" dirty="0">
                <a:solidFill>
                  <a:schemeClr val="bg1"/>
                </a:solidFill>
                <a:latin typeface="Garamond" panose="02020404030301010803" pitchFamily="18" charset="0"/>
              </a:rPr>
              <a:t>DEFINITION</a:t>
            </a:r>
          </a:p>
        </p:txBody>
      </p:sp>
    </p:spTree>
    <p:extLst>
      <p:ext uri="{BB962C8B-B14F-4D97-AF65-F5344CB8AC3E}">
        <p14:creationId xmlns:p14="http://schemas.microsoft.com/office/powerpoint/2010/main" val="311063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close-up of a sign&#10;&#10;Description automatically generated">
            <a:extLst>
              <a:ext uri="{FF2B5EF4-FFF2-40B4-BE49-F238E27FC236}">
                <a16:creationId xmlns:a16="http://schemas.microsoft.com/office/drawing/2014/main" id="{3F75BBFD-5AFC-0DD6-68C0-0F8028FBB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520" y="765366"/>
            <a:ext cx="4458949" cy="3522569"/>
          </a:xfrm>
          <a:prstGeom prst="rect">
            <a:avLst/>
          </a:pr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id="{3EE35BC8-7F8C-4379-0E74-634B3F1328D6}"/>
              </a:ext>
            </a:extLst>
          </p:cNvPr>
          <p:cNvSpPr txBox="1">
            <a:spLocks/>
          </p:cNvSpPr>
          <p:nvPr/>
        </p:nvSpPr>
        <p:spPr>
          <a:xfrm>
            <a:off x="7957394" y="1074107"/>
            <a:ext cx="4109885" cy="345076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800"/>
              </a:spcAft>
              <a:buClrTx/>
              <a:buSzTx/>
              <a:buFont typeface="Arial" panose="020B0604020202020204" pitchFamily="34" charset="0"/>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Anticipation guides should be revisited after reading to evaluate how well students understood the material, correct any misconceptions, and discuss new ideas and connections students made, fostering a sense of shared learning and understanding.</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4DCBB6BA-DE37-D2CC-9CFD-53E34319E90E}"/>
              </a:ext>
            </a:extLst>
          </p:cNvPr>
          <p:cNvSpPr>
            <a:spLocks noGrp="1"/>
          </p:cNvSpPr>
          <p:nvPr>
            <p:ph idx="1"/>
          </p:nvPr>
        </p:nvSpPr>
        <p:spPr>
          <a:xfrm>
            <a:off x="124721" y="1179497"/>
            <a:ext cx="4343519" cy="3571614"/>
          </a:xfrm>
        </p:spPr>
        <p:txBody>
          <a:bodyPr anchor="t">
            <a:normAutofit lnSpcReduction="10000"/>
          </a:bodyPr>
          <a:lstStyle/>
          <a:p>
            <a:pPr marL="0" marR="0" indent="0">
              <a:spcBef>
                <a:spcPts val="0"/>
              </a:spcBef>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Before reading a selection, students respond to several statements that challenge or support their preconceived ideas about key concepts in the text. This collaborative process stimulates students’ interest in</a:t>
            </a:r>
            <a:br>
              <a:rPr lang="en-US" sz="2400" kern="0" dirty="0">
                <a:latin typeface="Times New Roman" panose="02020603050405020304" pitchFamily="18" charset="0"/>
                <a:ea typeface="Times New Roman" panose="02020603050405020304" pitchFamily="18" charset="0"/>
                <a:cs typeface="Times New Roman" panose="02020603050405020304" pitchFamily="18" charset="0"/>
              </a:rPr>
            </a:b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a topic and sets a shared purpose for reading. </a:t>
            </a:r>
          </a:p>
          <a:p>
            <a:pPr marL="0" indent="0">
              <a:spcBef>
                <a:spcPts val="0"/>
              </a:spcBef>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2400" dirty="0"/>
          </a:p>
        </p:txBody>
      </p:sp>
    </p:spTree>
    <p:extLst>
      <p:ext uri="{BB962C8B-B14F-4D97-AF65-F5344CB8AC3E}">
        <p14:creationId xmlns:p14="http://schemas.microsoft.com/office/powerpoint/2010/main" val="402921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0B284F6-9038-C119-781F-22A5AA82E067}"/>
              </a:ext>
            </a:extLst>
          </p:cNvPr>
          <p:cNvSpPr>
            <a:spLocks noGrp="1"/>
          </p:cNvSpPr>
          <p:nvPr>
            <p:ph type="title"/>
          </p:nvPr>
        </p:nvSpPr>
        <p:spPr>
          <a:xfrm>
            <a:off x="761803" y="350196"/>
            <a:ext cx="4646904" cy="1624520"/>
          </a:xfrm>
        </p:spPr>
        <p:txBody>
          <a:bodyPr anchor="ctr">
            <a:normAutofit/>
          </a:bodyPr>
          <a:lstStyle/>
          <a:p>
            <a:pPr algn="ctr"/>
            <a:r>
              <a:rPr lang="en-US" sz="2800" b="1" kern="0" dirty="0">
                <a:effectLst/>
                <a:latin typeface="Garamond" panose="02020404030301010803" pitchFamily="18" charset="0"/>
                <a:ea typeface="Times New Roman" panose="02020603050405020304" pitchFamily="18" charset="0"/>
                <a:cs typeface="Times New Roman" panose="02020603050405020304" pitchFamily="18" charset="0"/>
              </a:rPr>
              <a:t>WHY USE </a:t>
            </a:r>
            <a:br>
              <a:rPr lang="en-US" sz="2800" b="1" kern="0" dirty="0">
                <a:effectLst/>
                <a:latin typeface="Garamond" panose="02020404030301010803" pitchFamily="18" charset="0"/>
                <a:ea typeface="Times New Roman" panose="02020603050405020304" pitchFamily="18" charset="0"/>
                <a:cs typeface="Times New Roman" panose="02020603050405020304" pitchFamily="18" charset="0"/>
              </a:rPr>
            </a:br>
            <a:r>
              <a:rPr lang="en-US" sz="2800" b="1" kern="0" dirty="0">
                <a:effectLst/>
                <a:latin typeface="Garamond" panose="02020404030301010803" pitchFamily="18" charset="0"/>
                <a:ea typeface="Times New Roman" panose="02020603050405020304" pitchFamily="18" charset="0"/>
                <a:cs typeface="Times New Roman" panose="02020603050405020304" pitchFamily="18" charset="0"/>
              </a:rPr>
              <a:t>ANTICIPATION GUIDES?</a:t>
            </a:r>
            <a:br>
              <a:rPr lang="en-US" sz="2800" kern="100" dirty="0">
                <a:effectLst/>
                <a:latin typeface="Garamond" panose="02020404030301010803" pitchFamily="18" charset="0"/>
                <a:ea typeface="Aptos" panose="020B0004020202020204" pitchFamily="34" charset="0"/>
                <a:cs typeface="Times New Roman" panose="02020603050405020304" pitchFamily="18" charset="0"/>
              </a:rPr>
            </a:br>
            <a:endParaRPr lang="en-US" sz="2800" dirty="0">
              <a:latin typeface="Garamond" panose="02020404030301010803" pitchFamily="18" charset="0"/>
            </a:endParaRPr>
          </a:p>
        </p:txBody>
      </p:sp>
      <p:sp>
        <p:nvSpPr>
          <p:cNvPr id="3" name="Content Placeholder 2">
            <a:extLst>
              <a:ext uri="{FF2B5EF4-FFF2-40B4-BE49-F238E27FC236}">
                <a16:creationId xmlns:a16="http://schemas.microsoft.com/office/drawing/2014/main" id="{20A290F8-0A54-B0F0-0CEA-194915B571D1}"/>
              </a:ext>
            </a:extLst>
          </p:cNvPr>
          <p:cNvSpPr>
            <a:spLocks noGrp="1"/>
          </p:cNvSpPr>
          <p:nvPr>
            <p:ph idx="1"/>
          </p:nvPr>
        </p:nvSpPr>
        <p:spPr>
          <a:xfrm>
            <a:off x="167498" y="2516956"/>
            <a:ext cx="5761004" cy="3990848"/>
          </a:xfrm>
        </p:spPr>
        <p:txBody>
          <a:bodyPr anchor="ctr">
            <a:noAutofit/>
          </a:bodyPr>
          <a:lstStyle/>
          <a:p>
            <a:r>
              <a:rPr lang="en-US" sz="2000" kern="0" dirty="0">
                <a:effectLst/>
                <a:latin typeface="Times New Roman" panose="02020603050405020304" pitchFamily="18" charset="0"/>
                <a:ea typeface="Times New Roman" panose="02020603050405020304" pitchFamily="18" charset="0"/>
              </a:rPr>
              <a:t>Anticipation guides are powerful tools that allow teachers </a:t>
            </a:r>
            <a:r>
              <a:rPr lang="en-US" sz="2000" b="1" kern="0" dirty="0">
                <a:effectLst/>
                <a:latin typeface="Times New Roman" panose="02020603050405020304" pitchFamily="18" charset="0"/>
                <a:ea typeface="Times New Roman" panose="02020603050405020304" pitchFamily="18" charset="0"/>
              </a:rPr>
              <a:t>to engage all students </a:t>
            </a:r>
            <a:r>
              <a:rPr lang="en-US" sz="2000" kern="0" dirty="0">
                <a:effectLst/>
                <a:latin typeface="Times New Roman" panose="02020603050405020304" pitchFamily="18" charset="0"/>
                <a:ea typeface="Times New Roman" panose="02020603050405020304" pitchFamily="18" charset="0"/>
              </a:rPr>
              <a:t>in exploring new information. </a:t>
            </a:r>
          </a:p>
          <a:p>
            <a:r>
              <a:rPr lang="en-US" sz="2000" kern="0" dirty="0">
                <a:latin typeface="Times New Roman" panose="02020603050405020304" pitchFamily="18" charset="0"/>
                <a:ea typeface="Times New Roman" panose="02020603050405020304" pitchFamily="18" charset="0"/>
              </a:rPr>
              <a:t>A</a:t>
            </a:r>
            <a:r>
              <a:rPr lang="en-US" sz="2000" kern="0" dirty="0">
                <a:effectLst/>
                <a:latin typeface="Times New Roman" panose="02020603050405020304" pitchFamily="18" charset="0"/>
                <a:ea typeface="Times New Roman" panose="02020603050405020304" pitchFamily="18" charset="0"/>
              </a:rPr>
              <a:t>nticipation guides </a:t>
            </a:r>
            <a:r>
              <a:rPr lang="en-US" sz="2000" b="1" kern="0" dirty="0">
                <a:effectLst/>
                <a:latin typeface="Times New Roman" panose="02020603050405020304" pitchFamily="18" charset="0"/>
                <a:ea typeface="Times New Roman" panose="02020603050405020304" pitchFamily="18" charset="0"/>
              </a:rPr>
              <a:t>stimulate students' interest </a:t>
            </a:r>
            <a:r>
              <a:rPr lang="en-US" sz="2000" kern="0" dirty="0">
                <a:effectLst/>
                <a:latin typeface="Times New Roman" panose="02020603050405020304" pitchFamily="18" charset="0"/>
                <a:ea typeface="Times New Roman" panose="02020603050405020304" pitchFamily="18" charset="0"/>
              </a:rPr>
              <a:t>in a topic and set a purpose for reading. </a:t>
            </a:r>
          </a:p>
          <a:p>
            <a:r>
              <a:rPr lang="en-US" sz="2000" kern="0" dirty="0">
                <a:effectLst/>
                <a:latin typeface="Times New Roman" panose="02020603050405020304" pitchFamily="18" charset="0"/>
                <a:ea typeface="Times New Roman" panose="02020603050405020304" pitchFamily="18" charset="0"/>
              </a:rPr>
              <a:t>They </a:t>
            </a:r>
            <a:r>
              <a:rPr lang="en-US" sz="2000" b="1" kern="0" dirty="0">
                <a:effectLst/>
                <a:latin typeface="Times New Roman" panose="02020603050405020304" pitchFamily="18" charset="0"/>
                <a:ea typeface="Times New Roman" panose="02020603050405020304" pitchFamily="18" charset="0"/>
              </a:rPr>
              <a:t>challenge students to think critically </a:t>
            </a:r>
            <a:r>
              <a:rPr lang="en-US" sz="2000" kern="0" dirty="0">
                <a:effectLst/>
                <a:latin typeface="Times New Roman" panose="02020603050405020304" pitchFamily="18" charset="0"/>
                <a:ea typeface="Times New Roman" panose="02020603050405020304" pitchFamily="18" charset="0"/>
              </a:rPr>
              <a:t>about what they know or think they know about a topic and how they maintain or change ideas after learning more. </a:t>
            </a:r>
          </a:p>
          <a:p>
            <a:r>
              <a:rPr lang="en-US" sz="2000" kern="0" dirty="0">
                <a:effectLst/>
                <a:latin typeface="Times New Roman" panose="02020603050405020304" pitchFamily="18" charset="0"/>
                <a:ea typeface="Times New Roman" panose="02020603050405020304" pitchFamily="18" charset="0"/>
              </a:rPr>
              <a:t>This is particularly beneficial for those students who may not initially be engaged by the topic, as it encourages them </a:t>
            </a:r>
            <a:r>
              <a:rPr lang="en-US" sz="2000" b="1" kern="0" dirty="0">
                <a:effectLst/>
                <a:latin typeface="Times New Roman" panose="02020603050405020304" pitchFamily="18" charset="0"/>
                <a:ea typeface="Times New Roman" panose="02020603050405020304" pitchFamily="18" charset="0"/>
              </a:rPr>
              <a:t>to take ownership </a:t>
            </a:r>
            <a:r>
              <a:rPr lang="en-US" sz="2000" kern="0" dirty="0">
                <a:effectLst/>
                <a:latin typeface="Times New Roman" panose="02020603050405020304" pitchFamily="18" charset="0"/>
                <a:ea typeface="Times New Roman" panose="02020603050405020304" pitchFamily="18" charset="0"/>
              </a:rPr>
              <a:t>of their learning journey.</a:t>
            </a:r>
            <a:endParaRPr lang="en-US" sz="2000" dirty="0"/>
          </a:p>
        </p:txBody>
      </p:sp>
      <p:pic>
        <p:nvPicPr>
          <p:cNvPr id="5" name="Picture 4" descr="Glasses on top of a book">
            <a:extLst>
              <a:ext uri="{FF2B5EF4-FFF2-40B4-BE49-F238E27FC236}">
                <a16:creationId xmlns:a16="http://schemas.microsoft.com/office/drawing/2014/main" id="{6E338407-76B9-A668-29AB-FF78A0062351}"/>
              </a:ext>
            </a:extLst>
          </p:cNvPr>
          <p:cNvPicPr>
            <a:picLocks noChangeAspect="1"/>
          </p:cNvPicPr>
          <p:nvPr/>
        </p:nvPicPr>
        <p:blipFill rotWithShape="1">
          <a:blip r:embed="rId2"/>
          <a:srcRect l="7856" r="33188" b="-1"/>
          <a:stretch/>
        </p:blipFill>
        <p:spPr>
          <a:xfrm>
            <a:off x="6096000" y="1"/>
            <a:ext cx="6102825" cy="6858000"/>
          </a:xfrm>
          <a:prstGeom prst="rect">
            <a:avLst/>
          </a:prstGeom>
        </p:spPr>
      </p:pic>
    </p:spTree>
    <p:extLst>
      <p:ext uri="{BB962C8B-B14F-4D97-AF65-F5344CB8AC3E}">
        <p14:creationId xmlns:p14="http://schemas.microsoft.com/office/powerpoint/2010/main" val="34232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19D45F7-D47E-07FC-B74F-B3621655491A}"/>
              </a:ext>
            </a:extLst>
          </p:cNvPr>
          <p:cNvSpPr>
            <a:spLocks noGrp="1"/>
          </p:cNvSpPr>
          <p:nvPr>
            <p:ph type="title"/>
          </p:nvPr>
        </p:nvSpPr>
        <p:spPr>
          <a:xfrm>
            <a:off x="1371597" y="348865"/>
            <a:ext cx="10044023" cy="877729"/>
          </a:xfrm>
        </p:spPr>
        <p:txBody>
          <a:bodyPr anchor="ctr">
            <a:normAutofit/>
          </a:bodyPr>
          <a:lstStyle/>
          <a:p>
            <a:r>
              <a:rPr lang="en-US" sz="2800" b="1" kern="0">
                <a:solidFill>
                  <a:srgbClr val="FFFFFF"/>
                </a:solidFill>
                <a:effectLst/>
                <a:latin typeface="Garamond" panose="02020404030301010803" pitchFamily="18" charset="0"/>
                <a:ea typeface="Times New Roman" panose="02020603050405020304" pitchFamily="18" charset="0"/>
                <a:cs typeface="Times New Roman" panose="02020603050405020304" pitchFamily="18" charset="0"/>
              </a:rPr>
              <a:t>HOW TO CREATE AND USE ANTICIPATION GUIDES</a:t>
            </a:r>
            <a:br>
              <a:rPr lang="en-US" sz="28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2800">
              <a:solidFill>
                <a:srgbClr val="FFFFFF"/>
              </a:solidFill>
            </a:endParaRPr>
          </a:p>
        </p:txBody>
      </p:sp>
      <p:graphicFrame>
        <p:nvGraphicFramePr>
          <p:cNvPr id="5" name="Content Placeholder 2">
            <a:extLst>
              <a:ext uri="{FF2B5EF4-FFF2-40B4-BE49-F238E27FC236}">
                <a16:creationId xmlns:a16="http://schemas.microsoft.com/office/drawing/2014/main" id="{BE0B9F8A-2E31-6013-B4E9-F8B9A65C3D17}"/>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2087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steps with text&#10;&#10;Description automatically generated with medium confidence">
            <a:extLst>
              <a:ext uri="{FF2B5EF4-FFF2-40B4-BE49-F238E27FC236}">
                <a16:creationId xmlns:a16="http://schemas.microsoft.com/office/drawing/2014/main" id="{C0C0044E-966E-C1E9-8952-EDC4F9674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73653"/>
            <a:ext cx="8583351" cy="5819221"/>
          </a:xfrm>
          <a:prstGeom prst="rect">
            <a:avLst/>
          </a:prstGeom>
        </p:spPr>
      </p:pic>
      <p:sp>
        <p:nvSpPr>
          <p:cNvPr id="6" name="TextBox 5">
            <a:extLst>
              <a:ext uri="{FF2B5EF4-FFF2-40B4-BE49-F238E27FC236}">
                <a16:creationId xmlns:a16="http://schemas.microsoft.com/office/drawing/2014/main" id="{AE19940E-18F6-1C53-19F4-2CFDB4D97D35}"/>
              </a:ext>
            </a:extLst>
          </p:cNvPr>
          <p:cNvSpPr txBox="1"/>
          <p:nvPr/>
        </p:nvSpPr>
        <p:spPr>
          <a:xfrm>
            <a:off x="2503603" y="5903543"/>
            <a:ext cx="5612876" cy="53758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457200" algn="l"/>
              </a:tabLst>
              <a:defRPr/>
            </a:pP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CDC3829D-A6B4-E3C0-ADA6-AB14BA65BE58}"/>
              </a:ext>
            </a:extLst>
          </p:cNvPr>
          <p:cNvSpPr/>
          <p:nvPr/>
        </p:nvSpPr>
        <p:spPr>
          <a:xfrm>
            <a:off x="5184741" y="1648353"/>
            <a:ext cx="6610367" cy="132556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whether the textual evidence warrants modifying </a:t>
            </a:r>
            <a:b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or qualifying one's perspective.</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3948C697-9197-D8D0-5920-07EF6A2F9EBD}"/>
              </a:ext>
            </a:extLst>
          </p:cNvPr>
          <p:cNvSpPr/>
          <p:nvPr/>
        </p:nvSpPr>
        <p:spPr>
          <a:xfrm>
            <a:off x="3931891" y="2973916"/>
            <a:ext cx="7863218" cy="13504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During reading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Read, document textual evidence, and consider multiple perspectives.</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03B7687-733E-2A7B-510F-4F2B52377E58}"/>
              </a:ext>
            </a:extLst>
          </p:cNvPr>
          <p:cNvSpPr/>
          <p:nvPr/>
        </p:nvSpPr>
        <p:spPr>
          <a:xfrm>
            <a:off x="2677239" y="4478656"/>
            <a:ext cx="9423119" cy="170569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tab pos="457200" algn="l"/>
              </a:tabLst>
              <a:defRPr/>
            </a:pPr>
            <a:r>
              <a:rPr kumimoji="0" lang="en-US" sz="24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Before reading</a:t>
            </a:r>
            <a:r>
              <a:rPr kumimoji="0" lang="en-US"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Identify personal perspectives about the statements.</a:t>
            </a:r>
            <a:endParaRPr kumimoji="0" lang="en-US" sz="2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5FEA2BF6-5C64-DB5C-4F1B-D1FF07E9483D}"/>
              </a:ext>
            </a:extLst>
          </p:cNvPr>
          <p:cNvSpPr>
            <a:spLocks noGrp="1"/>
          </p:cNvSpPr>
          <p:nvPr>
            <p:ph type="title"/>
          </p:nvPr>
        </p:nvSpPr>
        <p:spPr>
          <a:xfrm>
            <a:off x="509048" y="168526"/>
            <a:ext cx="11576956" cy="1325563"/>
          </a:xfrm>
        </p:spPr>
        <p:txBody>
          <a:bodyPr>
            <a:normAutofit/>
          </a:bodyPr>
          <a:lstStyle/>
          <a:p>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STUDENTS USE THE GUIDE AS THEY WORK THROUGH THREE STEPS:</a:t>
            </a:r>
            <a:br>
              <a:rPr lang="en-US" sz="2400" kern="100" dirty="0">
                <a:effectLst/>
                <a:latin typeface="Aptos" panose="020B0004020202020204" pitchFamily="34" charset="0"/>
                <a:ea typeface="Aptos" panose="020B0004020202020204" pitchFamily="34" charset="0"/>
                <a:cs typeface="Times New Roman" panose="02020603050405020304" pitchFamily="18" charset="0"/>
              </a:rPr>
            </a:br>
            <a:endParaRPr lang="en-US" sz="2400" dirty="0"/>
          </a:p>
        </p:txBody>
      </p:sp>
      <p:sp>
        <p:nvSpPr>
          <p:cNvPr id="14" name="Rectangle 13">
            <a:extLst>
              <a:ext uri="{FF2B5EF4-FFF2-40B4-BE49-F238E27FC236}">
                <a16:creationId xmlns:a16="http://schemas.microsoft.com/office/drawing/2014/main" id="{E48BA1B6-A063-B2D3-B647-94FA8C484937}"/>
              </a:ext>
            </a:extLst>
          </p:cNvPr>
          <p:cNvSpPr/>
          <p:nvPr/>
        </p:nvSpPr>
        <p:spPr>
          <a:xfrm>
            <a:off x="509048" y="1053781"/>
            <a:ext cx="2168192" cy="7561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921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6257626-13D8-9BBC-B5EC-BB221023AC50}"/>
              </a:ext>
            </a:extLst>
          </p:cNvPr>
          <p:cNvSpPr>
            <a:spLocks noGrp="1"/>
          </p:cNvSpPr>
          <p:nvPr>
            <p:ph type="title"/>
          </p:nvPr>
        </p:nvSpPr>
        <p:spPr>
          <a:xfrm>
            <a:off x="1371597" y="348865"/>
            <a:ext cx="10044023" cy="877729"/>
          </a:xfrm>
        </p:spPr>
        <p:txBody>
          <a:bodyPr anchor="ctr">
            <a:normAutofit/>
          </a:bodyPr>
          <a:lstStyle/>
          <a:p>
            <a:pPr algn="ctr"/>
            <a:r>
              <a:rPr lang="en-US" sz="2800" b="1" i="1" dirty="0">
                <a:solidFill>
                  <a:srgbClr val="FFFFFF"/>
                </a:solidFill>
                <a:latin typeface="Garamond" panose="02020404030301010803" pitchFamily="18" charset="0"/>
              </a:rPr>
              <a:t>The Hunger Games </a:t>
            </a:r>
            <a:br>
              <a:rPr lang="en-US" sz="2800" b="1" i="1" dirty="0">
                <a:solidFill>
                  <a:srgbClr val="FFFFFF"/>
                </a:solidFill>
                <a:latin typeface="Garamond" panose="02020404030301010803" pitchFamily="18" charset="0"/>
              </a:rPr>
            </a:br>
            <a:r>
              <a:rPr lang="en-US" sz="2800" b="1" dirty="0">
                <a:solidFill>
                  <a:srgbClr val="FFFFFF"/>
                </a:solidFill>
                <a:latin typeface="Garamond" panose="02020404030301010803" pitchFamily="18" charset="0"/>
              </a:rPr>
              <a:t>Anticipation Guide</a:t>
            </a:r>
          </a:p>
        </p:txBody>
      </p:sp>
      <p:graphicFrame>
        <p:nvGraphicFramePr>
          <p:cNvPr id="4" name="Content Placeholder 3">
            <a:extLst>
              <a:ext uri="{FF2B5EF4-FFF2-40B4-BE49-F238E27FC236}">
                <a16:creationId xmlns:a16="http://schemas.microsoft.com/office/drawing/2014/main" id="{E79C2E49-2946-4597-CF7C-30D182288AA5}"/>
              </a:ext>
            </a:extLst>
          </p:cNvPr>
          <p:cNvGraphicFramePr>
            <a:graphicFrameLocks noGrp="1"/>
          </p:cNvGraphicFramePr>
          <p:nvPr>
            <p:ph idx="1"/>
          </p:nvPr>
        </p:nvGraphicFramePr>
        <p:xfrm>
          <a:off x="1538187" y="2112579"/>
          <a:ext cx="9139568" cy="4192805"/>
        </p:xfrm>
        <a:graphic>
          <a:graphicData uri="http://schemas.openxmlformats.org/drawingml/2006/table">
            <a:tbl>
              <a:tblPr firstRow="1" bandRow="1">
                <a:tableStyleId>{5940675A-B579-460E-94D1-54222C63F5DA}</a:tableStyleId>
              </a:tblPr>
              <a:tblGrid>
                <a:gridCol w="1963542">
                  <a:extLst>
                    <a:ext uri="{9D8B030D-6E8A-4147-A177-3AD203B41FA5}">
                      <a16:colId xmlns:a16="http://schemas.microsoft.com/office/drawing/2014/main" val="3426817314"/>
                    </a:ext>
                  </a:extLst>
                </a:gridCol>
                <a:gridCol w="1963542">
                  <a:extLst>
                    <a:ext uri="{9D8B030D-6E8A-4147-A177-3AD203B41FA5}">
                      <a16:colId xmlns:a16="http://schemas.microsoft.com/office/drawing/2014/main" val="3277876983"/>
                    </a:ext>
                  </a:extLst>
                </a:gridCol>
                <a:gridCol w="1285401">
                  <a:extLst>
                    <a:ext uri="{9D8B030D-6E8A-4147-A177-3AD203B41FA5}">
                      <a16:colId xmlns:a16="http://schemas.microsoft.com/office/drawing/2014/main" val="4063424880"/>
                    </a:ext>
                  </a:extLst>
                </a:gridCol>
                <a:gridCol w="3927083">
                  <a:extLst>
                    <a:ext uri="{9D8B030D-6E8A-4147-A177-3AD203B41FA5}">
                      <a16:colId xmlns:a16="http://schemas.microsoft.com/office/drawing/2014/main" val="3942426013"/>
                    </a:ext>
                  </a:extLst>
                </a:gridCol>
              </a:tblGrid>
              <a:tr h="838561">
                <a:tc>
                  <a:txBody>
                    <a:bodyPr/>
                    <a:lstStyle/>
                    <a:p>
                      <a:r>
                        <a:rPr lang="en-US" sz="1600" b="1">
                          <a:latin typeface="Garamond" panose="02020404030301010803" pitchFamily="18" charset="0"/>
                        </a:rPr>
                        <a:t>Statement</a:t>
                      </a:r>
                    </a:p>
                  </a:txBody>
                  <a:tcPr marL="80631" marR="80631" marT="40315" marB="40315"/>
                </a:tc>
                <a:tc>
                  <a:txBody>
                    <a:bodyPr/>
                    <a:lstStyle/>
                    <a:p>
                      <a:r>
                        <a:rPr lang="en-US" sz="1600" b="1">
                          <a:latin typeface="Garamond" panose="02020404030301010803" pitchFamily="18" charset="0"/>
                        </a:rPr>
                        <a:t>Agree or disagree? </a:t>
                      </a:r>
                    </a:p>
                  </a:txBody>
                  <a:tcPr marL="80631" marR="80631" marT="40315" marB="40315"/>
                </a:tc>
                <a:tc>
                  <a:txBody>
                    <a:bodyPr/>
                    <a:lstStyle/>
                    <a:p>
                      <a:r>
                        <a:rPr lang="en-US" sz="1600" b="1">
                          <a:latin typeface="Garamond" panose="02020404030301010803" pitchFamily="18" charset="0"/>
                        </a:rPr>
                        <a:t>Why? </a:t>
                      </a:r>
                    </a:p>
                  </a:txBody>
                  <a:tcPr marL="80631" marR="80631" marT="40315" marB="40315"/>
                </a:tc>
                <a:tc>
                  <a:txBody>
                    <a:bodyPr/>
                    <a:lstStyle/>
                    <a:p>
                      <a:r>
                        <a:rPr lang="en-US" sz="1600" b="1">
                          <a:latin typeface="Garamond" panose="02020404030301010803" pitchFamily="18" charset="0"/>
                        </a:rPr>
                        <a:t>After reading chapter 1, how do your</a:t>
                      </a:r>
                    </a:p>
                    <a:p>
                      <a:r>
                        <a:rPr lang="en-US" sz="1600" b="1">
                          <a:latin typeface="Garamond" panose="02020404030301010803" pitchFamily="18" charset="0"/>
                        </a:rPr>
                        <a:t>thoughts compare to Katniss Everdeen’s?</a:t>
                      </a:r>
                    </a:p>
                    <a:p>
                      <a:endParaRPr lang="en-US" sz="1600" b="1">
                        <a:latin typeface="Garamond" panose="02020404030301010803" pitchFamily="18" charset="0"/>
                      </a:endParaRPr>
                    </a:p>
                  </a:txBody>
                  <a:tcPr marL="80631" marR="80631" marT="40315" marB="40315"/>
                </a:tc>
                <a:extLst>
                  <a:ext uri="{0D108BD9-81ED-4DB2-BD59-A6C34878D82A}">
                    <a16:rowId xmlns:a16="http://schemas.microsoft.com/office/drawing/2014/main" val="3072762659"/>
                  </a:ext>
                </a:extLst>
              </a:tr>
              <a:tr h="838561">
                <a:tc>
                  <a:txBody>
                    <a:bodyPr/>
                    <a:lstStyle/>
                    <a:p>
                      <a:r>
                        <a:rPr lang="en-US" sz="1600">
                          <a:latin typeface="Garamond" panose="02020404030301010803" pitchFamily="18" charset="0"/>
                        </a:rPr>
                        <a:t>It is never okay to</a:t>
                      </a:r>
                    </a:p>
                    <a:p>
                      <a:r>
                        <a:rPr lang="en-US" sz="1600">
                          <a:latin typeface="Garamond" panose="02020404030301010803" pitchFamily="18" charset="0"/>
                        </a:rPr>
                        <a:t>kill humans.</a:t>
                      </a:r>
                    </a:p>
                  </a:txBody>
                  <a:tcPr marL="80631" marR="80631" marT="40315" marB="40315"/>
                </a:tc>
                <a:tc>
                  <a:txBody>
                    <a:bodyPr/>
                    <a:lstStyle/>
                    <a:p>
                      <a:endParaRPr lang="en-US" sz="1600">
                        <a:latin typeface="Garamond" panose="02020404030301010803" pitchFamily="18" charset="0"/>
                      </a:endParaRPr>
                    </a:p>
                    <a:p>
                      <a:endParaRPr lang="en-US" sz="1600">
                        <a:latin typeface="Garamond" panose="02020404030301010803" pitchFamily="18" charset="0"/>
                      </a:endParaRPr>
                    </a:p>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extLst>
                  <a:ext uri="{0D108BD9-81ED-4DB2-BD59-A6C34878D82A}">
                    <a16:rowId xmlns:a16="http://schemas.microsoft.com/office/drawing/2014/main" val="142182637"/>
                  </a:ext>
                </a:extLst>
              </a:tr>
              <a:tr h="838561">
                <a:tc>
                  <a:txBody>
                    <a:bodyPr/>
                    <a:lstStyle/>
                    <a:p>
                      <a:r>
                        <a:rPr lang="en-US" sz="1600">
                          <a:latin typeface="Garamond" panose="02020404030301010803" pitchFamily="18" charset="0"/>
                        </a:rPr>
                        <a:t>Some rules are</a:t>
                      </a:r>
                    </a:p>
                    <a:p>
                      <a:r>
                        <a:rPr lang="en-US" sz="1600">
                          <a:latin typeface="Garamond" panose="02020404030301010803" pitchFamily="18" charset="0"/>
                        </a:rPr>
                        <a:t>made to be</a:t>
                      </a:r>
                    </a:p>
                    <a:p>
                      <a:r>
                        <a:rPr lang="en-US" sz="1600">
                          <a:latin typeface="Garamond" panose="02020404030301010803" pitchFamily="18" charset="0"/>
                        </a:rPr>
                        <a:t>broken.</a:t>
                      </a: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extLst>
                  <a:ext uri="{0D108BD9-81ED-4DB2-BD59-A6C34878D82A}">
                    <a16:rowId xmlns:a16="http://schemas.microsoft.com/office/drawing/2014/main" val="3450342341"/>
                  </a:ext>
                </a:extLst>
              </a:tr>
              <a:tr h="838561">
                <a:tc>
                  <a:txBody>
                    <a:bodyPr/>
                    <a:lstStyle/>
                    <a:p>
                      <a:r>
                        <a:rPr lang="en-US" sz="1600" dirty="0">
                          <a:latin typeface="Garamond" panose="02020404030301010803" pitchFamily="18" charset="0"/>
                        </a:rPr>
                        <a:t>Older siblings need</a:t>
                      </a:r>
                    </a:p>
                    <a:p>
                      <a:r>
                        <a:rPr lang="en-US" sz="1600" dirty="0">
                          <a:latin typeface="Garamond" panose="02020404030301010803" pitchFamily="18" charset="0"/>
                        </a:rPr>
                        <a:t>to take care of their</a:t>
                      </a:r>
                    </a:p>
                    <a:p>
                      <a:r>
                        <a:rPr lang="en-US" sz="1600" dirty="0">
                          <a:latin typeface="Garamond" panose="02020404030301010803" pitchFamily="18" charset="0"/>
                        </a:rPr>
                        <a:t>younger siblings.</a:t>
                      </a: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extLst>
                  <a:ext uri="{0D108BD9-81ED-4DB2-BD59-A6C34878D82A}">
                    <a16:rowId xmlns:a16="http://schemas.microsoft.com/office/drawing/2014/main" val="317549074"/>
                  </a:ext>
                </a:extLst>
              </a:tr>
              <a:tr h="838561">
                <a:tc>
                  <a:txBody>
                    <a:bodyPr/>
                    <a:lstStyle/>
                    <a:p>
                      <a:r>
                        <a:rPr lang="en-US" sz="1600">
                          <a:latin typeface="Garamond" panose="02020404030301010803" pitchFamily="18" charset="0"/>
                        </a:rPr>
                        <a:t>Poaching is wrong.</a:t>
                      </a:r>
                    </a:p>
                  </a:txBody>
                  <a:tcPr marL="80631" marR="80631" marT="40315" marB="40315"/>
                </a:tc>
                <a:tc>
                  <a:txBody>
                    <a:bodyPr/>
                    <a:lstStyle/>
                    <a:p>
                      <a:endParaRPr lang="en-US" sz="1600">
                        <a:latin typeface="Garamond" panose="02020404030301010803" pitchFamily="18" charset="0"/>
                      </a:endParaRPr>
                    </a:p>
                    <a:p>
                      <a:endParaRPr lang="en-US" sz="1600">
                        <a:latin typeface="Garamond" panose="02020404030301010803" pitchFamily="18" charset="0"/>
                      </a:endParaRPr>
                    </a:p>
                    <a:p>
                      <a:endParaRPr lang="en-US" sz="1600">
                        <a:latin typeface="Garamond" panose="02020404030301010803" pitchFamily="18" charset="0"/>
                      </a:endParaRPr>
                    </a:p>
                  </a:txBody>
                  <a:tcPr marL="80631" marR="80631" marT="40315" marB="40315"/>
                </a:tc>
                <a:tc>
                  <a:txBody>
                    <a:bodyPr/>
                    <a:lstStyle/>
                    <a:p>
                      <a:endParaRPr lang="en-US" sz="1600">
                        <a:latin typeface="Garamond" panose="02020404030301010803" pitchFamily="18" charset="0"/>
                      </a:endParaRPr>
                    </a:p>
                  </a:txBody>
                  <a:tcPr marL="80631" marR="80631" marT="40315" marB="40315"/>
                </a:tc>
                <a:tc>
                  <a:txBody>
                    <a:bodyPr/>
                    <a:lstStyle/>
                    <a:p>
                      <a:endParaRPr lang="en-US" sz="1600" dirty="0">
                        <a:latin typeface="Garamond" panose="02020404030301010803" pitchFamily="18" charset="0"/>
                      </a:endParaRPr>
                    </a:p>
                  </a:txBody>
                  <a:tcPr marL="80631" marR="80631" marT="40315" marB="40315"/>
                </a:tc>
                <a:extLst>
                  <a:ext uri="{0D108BD9-81ED-4DB2-BD59-A6C34878D82A}">
                    <a16:rowId xmlns:a16="http://schemas.microsoft.com/office/drawing/2014/main" val="995863740"/>
                  </a:ext>
                </a:extLst>
              </a:tr>
            </a:tbl>
          </a:graphicData>
        </a:graphic>
      </p:graphicFrame>
    </p:spTree>
    <p:extLst>
      <p:ext uri="{BB962C8B-B14F-4D97-AF65-F5344CB8AC3E}">
        <p14:creationId xmlns:p14="http://schemas.microsoft.com/office/powerpoint/2010/main" val="2032066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903-003B-273E-3584-5312F76C3EF3}"/>
              </a:ext>
            </a:extLst>
          </p:cNvPr>
          <p:cNvSpPr>
            <a:spLocks noGrp="1"/>
          </p:cNvSpPr>
          <p:nvPr>
            <p:ph type="title"/>
          </p:nvPr>
        </p:nvSpPr>
        <p:spPr>
          <a:xfrm>
            <a:off x="3305669" y="113097"/>
            <a:ext cx="8189645" cy="1656304"/>
          </a:xfrm>
        </p:spPr>
        <p:txBody>
          <a:bodyPr/>
          <a:lstStyle/>
          <a:p>
            <a:r>
              <a:rPr lang="en-US" sz="3200" dirty="0">
                <a:effectLst/>
                <a:latin typeface="Garamond" panose="02020404030301010803" pitchFamily="18" charset="0"/>
                <a:ea typeface="Cambria" panose="02040503050406030204" pitchFamily="18" charset="0"/>
                <a:cs typeface="Times New Roman" panose="02020603050405020304" pitchFamily="18" charset="0"/>
              </a:rPr>
              <a:t>Self-efficacy</a:t>
            </a:r>
            <a:endParaRPr lang="en-US" dirty="0">
              <a:latin typeface="Garamond" panose="02020404030301010803" pitchFamily="18" charset="0"/>
            </a:endParaRPr>
          </a:p>
        </p:txBody>
      </p:sp>
      <p:sp>
        <p:nvSpPr>
          <p:cNvPr id="4" name="Content Placeholder 3">
            <a:extLst>
              <a:ext uri="{FF2B5EF4-FFF2-40B4-BE49-F238E27FC236}">
                <a16:creationId xmlns:a16="http://schemas.microsoft.com/office/drawing/2014/main" id="{74160DFF-2E7E-7A22-819A-C011020DFF01}"/>
              </a:ext>
            </a:extLst>
          </p:cNvPr>
          <p:cNvSpPr>
            <a:spLocks noGrp="1"/>
          </p:cNvSpPr>
          <p:nvPr>
            <p:ph sz="quarter" idx="31"/>
          </p:nvPr>
        </p:nvSpPr>
        <p:spPr>
          <a:xfrm>
            <a:off x="2463282" y="1969193"/>
            <a:ext cx="9255968" cy="3676649"/>
          </a:xfrm>
        </p:spPr>
        <p:txBody>
          <a:bodyPr/>
          <a:lstStyle/>
          <a:p>
            <a:pPr marL="0" marR="0">
              <a:spcBef>
                <a:spcPts val="0"/>
              </a:spcBef>
              <a:spcAft>
                <a:spcPts val="0"/>
              </a:spcAft>
            </a:pPr>
            <a:r>
              <a:rPr lang="en-US" sz="2400" dirty="0">
                <a:effectLst/>
                <a:latin typeface="Garamond" panose="02020404030301010803" pitchFamily="18" charset="0"/>
                <a:ea typeface="Cambria" panose="02040503050406030204" pitchFamily="18" charset="0"/>
                <a:cs typeface="Times New Roman" panose="02020603050405020304" pitchFamily="18" charset="0"/>
              </a:rPr>
              <a:t> The proponents of </a:t>
            </a:r>
            <a:r>
              <a:rPr lang="en-US" sz="2400" b="1" dirty="0">
                <a:solidFill>
                  <a:srgbClr val="FFFF00"/>
                </a:solidFill>
                <a:effectLst/>
                <a:latin typeface="Garamond" panose="02020404030301010803" pitchFamily="18" charset="0"/>
                <a:ea typeface="Cambria" panose="02040503050406030204" pitchFamily="18" charset="0"/>
                <a:cs typeface="Times New Roman" panose="02020603050405020304" pitchFamily="18" charset="0"/>
              </a:rPr>
              <a:t>Self-efficacy</a:t>
            </a:r>
            <a:r>
              <a:rPr lang="en-US" sz="2400" dirty="0">
                <a:effectLst/>
                <a:latin typeface="Garamond" panose="02020404030301010803" pitchFamily="18" charset="0"/>
                <a:ea typeface="Cambria" panose="02040503050406030204" pitchFamily="18" charset="0"/>
                <a:cs typeface="Times New Roman" panose="02020603050405020304" pitchFamily="18" charset="0"/>
              </a:rPr>
              <a:t> theories suggest that students’ beliefs about their </a:t>
            </a:r>
            <a:r>
              <a:rPr lang="en-US" sz="2400" dirty="0">
                <a:solidFill>
                  <a:srgbClr val="00B0F0"/>
                </a:solidFill>
                <a:effectLst/>
                <a:latin typeface="Garamond" panose="02020404030301010803" pitchFamily="18" charset="0"/>
                <a:ea typeface="Cambria" panose="02040503050406030204" pitchFamily="18" charset="0"/>
                <a:cs typeface="Times New Roman" panose="02020603050405020304" pitchFamily="18" charset="0"/>
              </a:rPr>
              <a:t>ability to succeed at a learning task </a:t>
            </a:r>
            <a:r>
              <a:rPr lang="en-US" sz="2400" dirty="0">
                <a:effectLst/>
                <a:latin typeface="Garamond" panose="02020404030301010803" pitchFamily="18" charset="0"/>
                <a:ea typeface="Cambria" panose="02040503050406030204" pitchFamily="18" charset="0"/>
                <a:cs typeface="Times New Roman" panose="02020603050405020304" pitchFamily="18" charset="0"/>
              </a:rPr>
              <a:t>are more important than their actual levels or difficulty. If the student is </a:t>
            </a:r>
            <a:r>
              <a:rPr lang="en-US" sz="2400" dirty="0">
                <a:solidFill>
                  <a:srgbClr val="00B0F0"/>
                </a:solidFill>
                <a:effectLst/>
                <a:latin typeface="Garamond" panose="02020404030301010803" pitchFamily="18" charset="0"/>
                <a:ea typeface="Cambria" panose="02040503050406030204" pitchFamily="18" charset="0"/>
                <a:cs typeface="Times New Roman" panose="02020603050405020304" pitchFamily="18" charset="0"/>
              </a:rPr>
              <a:t>confident in her ability </a:t>
            </a:r>
            <a:r>
              <a:rPr lang="en-US" sz="2400" dirty="0">
                <a:effectLst/>
                <a:latin typeface="Garamond" panose="02020404030301010803" pitchFamily="18" charset="0"/>
                <a:ea typeface="Cambria" panose="02040503050406030204" pitchFamily="18" charset="0"/>
                <a:cs typeface="Times New Roman" panose="02020603050405020304" pitchFamily="18" charset="0"/>
              </a:rPr>
              <a:t>to perform a task successfully, she will be motivated to engage.</a:t>
            </a:r>
          </a:p>
          <a:p>
            <a:pPr marL="0" marR="0">
              <a:spcBef>
                <a:spcPts val="0"/>
              </a:spcBef>
              <a:spcAft>
                <a:spcPts val="0"/>
              </a:spcAft>
            </a:pPr>
            <a:r>
              <a:rPr lang="en-US" sz="2400" dirty="0">
                <a:effectLst/>
                <a:latin typeface="Garamond" panose="02020404030301010803" pitchFamily="18" charset="0"/>
                <a:ea typeface="Cambria" panose="02040503050406030204" pitchFamily="18" charset="0"/>
                <a:cs typeface="Times New Roman" panose="02020603050405020304" pitchFamily="18" charset="0"/>
              </a:rPr>
              <a:t>One of the fundamental ways teachers can help students expect to be successful in their course is by ensuring th</a:t>
            </a:r>
            <a:r>
              <a:rPr lang="en-US" sz="2400" dirty="0">
                <a:latin typeface="Garamond" panose="02020404030301010803" pitchFamily="18" charset="0"/>
                <a:ea typeface="Cambria" panose="02040503050406030204" pitchFamily="18" charset="0"/>
                <a:cs typeface="Times New Roman" panose="02020603050405020304" pitchFamily="18" charset="0"/>
              </a:rPr>
              <a:t>at </a:t>
            </a:r>
            <a:r>
              <a:rPr lang="en-US" sz="2400" dirty="0">
                <a:solidFill>
                  <a:srgbClr val="FFFF00"/>
                </a:solidFill>
                <a:latin typeface="Garamond" panose="02020404030301010803" pitchFamily="18" charset="0"/>
                <a:ea typeface="Cambria" panose="02040503050406030204" pitchFamily="18" charset="0"/>
                <a:cs typeface="Times New Roman" panose="02020603050405020304" pitchFamily="18" charset="0"/>
              </a:rPr>
              <a:t>learning activities and assessments promote success</a:t>
            </a:r>
            <a:r>
              <a:rPr lang="en-US" sz="2400" dirty="0">
                <a:latin typeface="Garamond" panose="02020404030301010803" pitchFamily="18" charset="0"/>
                <a:ea typeface="Cambria" panose="02040503050406030204" pitchFamily="18" charset="0"/>
                <a:cs typeface="Times New Roman" panose="02020603050405020304" pitchFamily="18" charset="0"/>
              </a:rPr>
              <a:t> through clear organization, appropriate difficulty level, scaffolding of complex tasks, communication standards, and fair grading </a:t>
            </a:r>
            <a:r>
              <a:rPr lang="en-US" sz="2400" dirty="0">
                <a:effectLst/>
                <a:latin typeface="Garamond" panose="02020404030301010803" pitchFamily="18" charset="0"/>
                <a:ea typeface="Cambria" panose="02040503050406030204" pitchFamily="18" charset="0"/>
                <a:cs typeface="Times New Roman" panose="02020603050405020304" pitchFamily="18" charset="0"/>
              </a:rPr>
              <a:t>(Barkley and Howell 83).</a:t>
            </a:r>
          </a:p>
          <a:p>
            <a:pPr marL="0" marR="0">
              <a:spcBef>
                <a:spcPts val="0"/>
              </a:spcBef>
              <a:spcAft>
                <a:spcPts val="0"/>
              </a:spcAft>
            </a:pPr>
            <a:endParaRPr lang="en-US" sz="2000" dirty="0">
              <a:effectLst/>
              <a:latin typeface="Garamond" panose="02020404030301010803" pitchFamily="18" charset="0"/>
              <a:ea typeface="Cambria" panose="020405030504060302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4347AE7-D6A2-42FB-3D58-6297742FC352}"/>
              </a:ext>
            </a:extLst>
          </p:cNvPr>
          <p:cNvSpPr>
            <a:spLocks noGrp="1"/>
          </p:cNvSpPr>
          <p:nvPr>
            <p:ph type="sldNum" sz="quarter" idx="12"/>
          </p:nvPr>
        </p:nvSpPr>
        <p:spPr>
          <a:xfrm>
            <a:off x="9140971" y="6226198"/>
            <a:ext cx="2743200" cy="365125"/>
          </a:xfrm>
        </p:spPr>
        <p:txBody>
          <a:bodyPr/>
          <a:lstStyle/>
          <a:p>
            <a:fld id="{FE024F78-56A6-7740-B68D-8D4D026EDF3F}" type="slidenum">
              <a:rPr lang="en-US" smtClean="0"/>
              <a:pPr/>
              <a:t>4</a:t>
            </a:fld>
            <a:endParaRPr lang="en-US" dirty="0"/>
          </a:p>
        </p:txBody>
      </p:sp>
      <p:pic>
        <p:nvPicPr>
          <p:cNvPr id="5" name="Picture 4" descr="A key with a keyhole&#10;&#10;Description automatically generated">
            <a:extLst>
              <a:ext uri="{FF2B5EF4-FFF2-40B4-BE49-F238E27FC236}">
                <a16:creationId xmlns:a16="http://schemas.microsoft.com/office/drawing/2014/main" id="{B620339B-231A-F352-1827-E89E09B84B09}"/>
              </a:ext>
            </a:extLst>
          </p:cNvPr>
          <p:cNvPicPr>
            <a:picLocks noChangeAspect="1"/>
          </p:cNvPicPr>
          <p:nvPr/>
        </p:nvPicPr>
        <p:blipFill>
          <a:blip r:embed="rId3"/>
          <a:stretch>
            <a:fillRect/>
          </a:stretch>
        </p:blipFill>
        <p:spPr>
          <a:xfrm>
            <a:off x="0" y="1581391"/>
            <a:ext cx="2356701" cy="2359013"/>
          </a:xfrm>
          <a:prstGeom prst="rect">
            <a:avLst/>
          </a:prstGeom>
        </p:spPr>
      </p:pic>
      <p:sp>
        <p:nvSpPr>
          <p:cNvPr id="6" name="TextBox 5">
            <a:extLst>
              <a:ext uri="{FF2B5EF4-FFF2-40B4-BE49-F238E27FC236}">
                <a16:creationId xmlns:a16="http://schemas.microsoft.com/office/drawing/2014/main" id="{87D32CA0-B5E6-5BC0-501B-9C0EBC6C25E9}"/>
              </a:ext>
            </a:extLst>
          </p:cNvPr>
          <p:cNvSpPr txBox="1"/>
          <p:nvPr/>
        </p:nvSpPr>
        <p:spPr>
          <a:xfrm>
            <a:off x="0" y="3940404"/>
            <a:ext cx="2356701" cy="107721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C00000"/>
                </a:solidFill>
                <a:latin typeface="Garamond" panose="02020404030301010803" pitchFamily="18" charset="0"/>
              </a:rPr>
              <a:t>MOTIVATION</a:t>
            </a:r>
          </a:p>
          <a:p>
            <a:r>
              <a:rPr lang="en-US" sz="1600" dirty="0">
                <a:solidFill>
                  <a:srgbClr val="C00000"/>
                </a:solidFill>
                <a:latin typeface="Garamond" panose="02020404030301010803" pitchFamily="18" charset="0"/>
              </a:rPr>
              <a:t>ABILITY</a:t>
            </a:r>
          </a:p>
          <a:p>
            <a:r>
              <a:rPr lang="en-US" sz="1600" dirty="0">
                <a:solidFill>
                  <a:srgbClr val="C00000"/>
                </a:solidFill>
                <a:latin typeface="Garamond" panose="02020404030301010803" pitchFamily="18" charset="0"/>
              </a:rPr>
              <a:t>SELF-CONFIDENCE</a:t>
            </a:r>
          </a:p>
          <a:p>
            <a:r>
              <a:rPr lang="en-US" sz="1600" dirty="0">
                <a:solidFill>
                  <a:srgbClr val="C00000"/>
                </a:solidFill>
                <a:latin typeface="Garamond" panose="02020404030301010803" pitchFamily="18" charset="0"/>
              </a:rPr>
              <a:t>SUCCESS</a:t>
            </a:r>
          </a:p>
        </p:txBody>
      </p:sp>
    </p:spTree>
    <p:extLst>
      <p:ext uri="{BB962C8B-B14F-4D97-AF65-F5344CB8AC3E}">
        <p14:creationId xmlns:p14="http://schemas.microsoft.com/office/powerpoint/2010/main" val="124052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lank white sheet of paper&#10;&#10;Description automatically generated with medium confidence">
            <a:extLst>
              <a:ext uri="{FF2B5EF4-FFF2-40B4-BE49-F238E27FC236}">
                <a16:creationId xmlns:a16="http://schemas.microsoft.com/office/drawing/2014/main" id="{BCE3E9BA-6366-C219-5BE9-C6BD9CCC720C}"/>
              </a:ext>
            </a:extLst>
          </p:cNvPr>
          <p:cNvPicPr>
            <a:picLocks noGrp="1" noChangeAspect="1"/>
          </p:cNvPicPr>
          <p:nvPr>
            <p:ph idx="1"/>
          </p:nvPr>
        </p:nvPicPr>
        <p:blipFill>
          <a:blip r:embed="rId2"/>
          <a:stretch>
            <a:fillRect/>
          </a:stretch>
        </p:blipFill>
        <p:spPr>
          <a:xfrm>
            <a:off x="2912935" y="9256"/>
            <a:ext cx="6286483" cy="6927253"/>
          </a:xfrm>
          <a:prstGeom prst="rect">
            <a:avLst/>
          </a:prstGeom>
        </p:spPr>
      </p:pic>
    </p:spTree>
    <p:extLst>
      <p:ext uri="{BB962C8B-B14F-4D97-AF65-F5344CB8AC3E}">
        <p14:creationId xmlns:p14="http://schemas.microsoft.com/office/powerpoint/2010/main" val="4251303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q9nOrcpb5AI/TZvIOv7CRYI/AAAAAAAAmK8/sT-GuiiOLpU/s1600/Commonpl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0886"/>
            <a:ext cx="4572000" cy="687619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810000" y="-10886"/>
            <a:ext cx="4724400" cy="6868887"/>
            <a:chOff x="2286000" y="32657"/>
            <a:chExt cx="4724400" cy="6825344"/>
          </a:xfrm>
        </p:grpSpPr>
        <p:sp>
          <p:nvSpPr>
            <p:cNvPr id="4" name="Rectangle 3"/>
            <p:cNvSpPr/>
            <p:nvPr/>
          </p:nvSpPr>
          <p:spPr>
            <a:xfrm>
              <a:off x="2362200" y="32657"/>
              <a:ext cx="4648200" cy="11865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2286000" y="5562601"/>
              <a:ext cx="4648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 name="Rectangle 1">
            <a:extLst>
              <a:ext uri="{FF2B5EF4-FFF2-40B4-BE49-F238E27FC236}">
                <a16:creationId xmlns:a16="http://schemas.microsoft.com/office/drawing/2014/main" id="{F3E507A6-007A-FD75-D4DF-B89D50394A3D}"/>
              </a:ext>
            </a:extLst>
          </p:cNvPr>
          <p:cNvSpPr/>
          <p:nvPr/>
        </p:nvSpPr>
        <p:spPr>
          <a:xfrm>
            <a:off x="4116519" y="124505"/>
            <a:ext cx="3576620" cy="923330"/>
          </a:xfrm>
          <a:prstGeom prst="rect">
            <a:avLst/>
          </a:prstGeom>
          <a:noFill/>
        </p:spPr>
        <p:txBody>
          <a:bodyPr wrap="none" lIns="91440" tIns="45720" rIns="91440" bIns="45720">
            <a:spAutoFit/>
          </a:bodyPr>
          <a:lstStyle/>
          <a:p>
            <a:pPr algn="ctr"/>
            <a:r>
              <a:rPr lang="en-US" sz="5400" b="1" dirty="0">
                <a:ln w="9525">
                  <a:solidFill>
                    <a:prstClr val="black"/>
                  </a:solidFill>
                  <a:prstDash val="solid"/>
                </a:ln>
                <a:solidFill>
                  <a:prstClr val="white"/>
                </a:solidFill>
                <a:effectLst>
                  <a:outerShdw blurRad="12700" dist="38100" dir="2700000" algn="tl" rotWithShape="0">
                    <a:prstClr val="black">
                      <a:lumMod val="50000"/>
                    </a:prstClr>
                  </a:outerShdw>
                </a:effectLst>
                <a:latin typeface="Garamond" panose="02020404030301010803" pitchFamily="18" charset="0"/>
              </a:rPr>
              <a:t>ENGL 1102</a:t>
            </a:r>
          </a:p>
        </p:txBody>
      </p:sp>
    </p:spTree>
    <p:extLst>
      <p:ext uri="{BB962C8B-B14F-4D97-AF65-F5344CB8AC3E}">
        <p14:creationId xmlns:p14="http://schemas.microsoft.com/office/powerpoint/2010/main" val="3542380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lang="en-US" b="1" dirty="0">
                <a:latin typeface="Adobe Garamond Pro Bold" pitchFamily="18" charset="0"/>
              </a:rPr>
              <a:t>WHAT IS "COMMONPLACING</a:t>
            </a:r>
            <a:r>
              <a:rPr lang="en-US" b="1" dirty="0"/>
              <a:t>" </a:t>
            </a:r>
            <a:br>
              <a:rPr lang="en-US" b="1" dirty="0"/>
            </a:br>
            <a:endParaRPr lang="en-US" dirty="0"/>
          </a:p>
        </p:txBody>
      </p:sp>
      <p:sp>
        <p:nvSpPr>
          <p:cNvPr id="3" name="Content Placeholder 2"/>
          <p:cNvSpPr>
            <a:spLocks noGrp="1"/>
          </p:cNvSpPr>
          <p:nvPr>
            <p:ph idx="1"/>
          </p:nvPr>
        </p:nvSpPr>
        <p:spPr>
          <a:xfrm>
            <a:off x="1981200" y="1752601"/>
            <a:ext cx="8229600" cy="4525963"/>
          </a:xfrm>
        </p:spPr>
        <p:txBody>
          <a:bodyPr>
            <a:normAutofit/>
          </a:bodyPr>
          <a:lstStyle/>
          <a:p>
            <a:pPr marL="0" indent="0">
              <a:buNone/>
            </a:pPr>
            <a:r>
              <a:rPr lang="en-US" dirty="0" err="1">
                <a:solidFill>
                  <a:srgbClr val="FFFF00"/>
                </a:solidFill>
                <a:latin typeface="Adobe Garamond Pro Bold" pitchFamily="18" charset="0"/>
              </a:rPr>
              <a:t>Commonplacing</a:t>
            </a:r>
            <a:r>
              <a:rPr lang="en-US" dirty="0">
                <a:latin typeface="Adobe Garamond Pro Bold" pitchFamily="18" charset="0"/>
              </a:rPr>
              <a:t> is the act of selecting important phrases, lines, and/or passages from texts and writing them down.</a:t>
            </a:r>
          </a:p>
        </p:txBody>
      </p:sp>
    </p:spTree>
    <p:extLst>
      <p:ext uri="{BB962C8B-B14F-4D97-AF65-F5344CB8AC3E}">
        <p14:creationId xmlns:p14="http://schemas.microsoft.com/office/powerpoint/2010/main" val="2413851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A key with text on it&#10;&#10;Description automatically generated">
            <a:extLst>
              <a:ext uri="{FF2B5EF4-FFF2-40B4-BE49-F238E27FC236}">
                <a16:creationId xmlns:a16="http://schemas.microsoft.com/office/drawing/2014/main" id="{F01E5427-7040-71D6-5854-2C4E53FF7CAF}"/>
              </a:ext>
            </a:extLst>
          </p:cNvPr>
          <p:cNvPicPr>
            <a:picLocks noChangeAspect="1"/>
          </p:cNvPicPr>
          <p:nvPr/>
        </p:nvPicPr>
        <p:blipFill rotWithShape="1">
          <a:blip r:embed="rId2">
            <a:extLst>
              <a:ext uri="{28A0092B-C50C-407E-A947-70E740481C1C}">
                <a14:useLocalDpi xmlns:a14="http://schemas.microsoft.com/office/drawing/2010/main" val="0"/>
              </a:ext>
            </a:extLst>
          </a:blip>
          <a:srcRect t="9073" b="9394"/>
          <a:stretch/>
        </p:blipFill>
        <p:spPr>
          <a:xfrm>
            <a:off x="5186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Picture 6" descr="A notepad with a pen on it&#10;&#10;Description automatically generated">
            <a:extLst>
              <a:ext uri="{FF2B5EF4-FFF2-40B4-BE49-F238E27FC236}">
                <a16:creationId xmlns:a16="http://schemas.microsoft.com/office/drawing/2014/main" id="{AF4187CF-9CBD-B65E-2CB4-86C15CE2948D}"/>
              </a:ext>
            </a:extLst>
          </p:cNvPr>
          <p:cNvPicPr>
            <a:picLocks noChangeAspect="1"/>
          </p:cNvPicPr>
          <p:nvPr/>
        </p:nvPicPr>
        <p:blipFill rotWithShape="1">
          <a:blip r:embed="rId3">
            <a:extLst>
              <a:ext uri="{28A0092B-C50C-407E-A947-70E740481C1C}">
                <a14:useLocalDpi xmlns:a14="http://schemas.microsoft.com/office/drawing/2010/main" val="0"/>
              </a:ext>
            </a:extLst>
          </a:blip>
          <a:srcRect t="6076" r="-2" b="1958"/>
          <a:stretch/>
        </p:blipFill>
        <p:spPr>
          <a:xfrm>
            <a:off x="5186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1860043" y="859536"/>
            <a:ext cx="3624601" cy="1243584"/>
          </a:xfrm>
        </p:spPr>
        <p:txBody>
          <a:bodyPr>
            <a:normAutofit/>
          </a:bodyPr>
          <a:lstStyle/>
          <a:p>
            <a:pPr>
              <a:lnSpc>
                <a:spcPct val="90000"/>
              </a:lnSpc>
            </a:pPr>
            <a:r>
              <a:rPr lang="en-US" sz="2100" b="1">
                <a:latin typeface="Adobe Garamond Pro Bold" pitchFamily="18" charset="0"/>
              </a:rPr>
              <a:t>WHAT IS A COMMONPLACE BOOK?</a:t>
            </a:r>
            <a:br>
              <a:rPr lang="en-US" sz="2100" b="1">
                <a:latin typeface="Adobe Garamond Pro Bold" pitchFamily="18" charset="0"/>
              </a:rPr>
            </a:br>
            <a:endParaRPr lang="en-US" sz="2100">
              <a:latin typeface="Adobe Garamond Pro Bold" pitchFamily="18" charset="0"/>
            </a:endParaRP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152145"/>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1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1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1860042" y="2512612"/>
            <a:ext cx="4242461" cy="3664351"/>
          </a:xfrm>
        </p:spPr>
        <p:txBody>
          <a:bodyPr>
            <a:normAutofit/>
          </a:bodyPr>
          <a:lstStyle/>
          <a:p>
            <a:pPr marL="0" indent="0">
              <a:buNone/>
            </a:pPr>
            <a:r>
              <a:rPr lang="en-US" sz="2400" dirty="0">
                <a:latin typeface="Adobe Garamond Pro Bold" pitchFamily="18" charset="0"/>
              </a:rPr>
              <a:t>Commonplace books are notebooks where readers collect from texts they read</a:t>
            </a:r>
          </a:p>
          <a:p>
            <a:r>
              <a:rPr lang="en-US" sz="2400" dirty="0">
                <a:latin typeface="Adobe Garamond Pro Bold" pitchFamily="18" charset="0"/>
              </a:rPr>
              <a:t>quotations</a:t>
            </a:r>
          </a:p>
          <a:p>
            <a:r>
              <a:rPr lang="en-US" sz="2400" dirty="0">
                <a:latin typeface="Adobe Garamond Pro Bold" pitchFamily="18" charset="0"/>
              </a:rPr>
              <a:t>key concepts</a:t>
            </a:r>
          </a:p>
          <a:p>
            <a:r>
              <a:rPr lang="en-US" sz="2400" dirty="0">
                <a:latin typeface="Adobe Garamond Pro Bold" pitchFamily="18" charset="0"/>
              </a:rPr>
              <a:t>takeaways.</a:t>
            </a:r>
          </a:p>
        </p:txBody>
      </p:sp>
    </p:spTree>
    <p:extLst>
      <p:ext uri="{BB962C8B-B14F-4D97-AF65-F5344CB8AC3E}">
        <p14:creationId xmlns:p14="http://schemas.microsoft.com/office/powerpoint/2010/main" val="327244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1997202" y="4562856"/>
            <a:ext cx="2564892" cy="1600200"/>
          </a:xfrm>
        </p:spPr>
        <p:txBody>
          <a:bodyPr anchor="ctr">
            <a:normAutofit/>
          </a:bodyPr>
          <a:lstStyle/>
          <a:p>
            <a:pPr>
              <a:lnSpc>
                <a:spcPct val="90000"/>
              </a:lnSpc>
            </a:pPr>
            <a:r>
              <a:rPr lang="en-US" sz="2000" b="1">
                <a:latin typeface="Adobe Garamond Pro Bold" pitchFamily="18" charset="0"/>
              </a:rPr>
              <a:t>COMMONPLACE BOOK</a:t>
            </a:r>
            <a:br>
              <a:rPr lang="en-US" sz="2000" b="1">
                <a:latin typeface="Adobe Garamond Pro Bold" pitchFamily="18" charset="0"/>
              </a:rPr>
            </a:br>
            <a:r>
              <a:rPr lang="en-US" sz="2000" b="1">
                <a:latin typeface="Adobe Garamond Pro Bold" pitchFamily="18" charset="0"/>
              </a:rPr>
              <a:t>COMMENTS</a:t>
            </a:r>
            <a:br>
              <a:rPr lang="en-US" sz="2000" b="1"/>
            </a:br>
            <a:endParaRPr lang="en-US" sz="2000"/>
          </a:p>
        </p:txBody>
      </p:sp>
      <p:pic>
        <p:nvPicPr>
          <p:cNvPr id="7" name="Picture 6" descr="A close-up of a notepad&#10;&#10;Description automatically generated">
            <a:extLst>
              <a:ext uri="{FF2B5EF4-FFF2-40B4-BE49-F238E27FC236}">
                <a16:creationId xmlns:a16="http://schemas.microsoft.com/office/drawing/2014/main" id="{C6C1DB49-A760-81EA-27E8-29BCA80822B7}"/>
              </a:ext>
            </a:extLst>
          </p:cNvPr>
          <p:cNvPicPr>
            <a:picLocks noChangeAspect="1"/>
          </p:cNvPicPr>
          <p:nvPr/>
        </p:nvPicPr>
        <p:blipFill rotWithShape="1">
          <a:blip r:embed="rId2">
            <a:extLst>
              <a:ext uri="{28A0092B-C50C-407E-A947-70E740481C1C}">
                <a14:useLocalDpi xmlns:a14="http://schemas.microsoft.com/office/drawing/2010/main" val="0"/>
              </a:ext>
            </a:extLst>
          </a:blip>
          <a:srcRect t="8218"/>
          <a:stretch/>
        </p:blipFill>
        <p:spPr>
          <a:xfrm>
            <a:off x="1524004" y="11"/>
            <a:ext cx="4571997"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5" name="Picture 4" descr="A red box with white text and white letters&#10;&#10;Description automatically generated">
            <a:extLst>
              <a:ext uri="{FF2B5EF4-FFF2-40B4-BE49-F238E27FC236}">
                <a16:creationId xmlns:a16="http://schemas.microsoft.com/office/drawing/2014/main" id="{1E8D935A-E482-FECB-6198-4E2E7BEFC933}"/>
              </a:ext>
            </a:extLst>
          </p:cNvPr>
          <p:cNvPicPr>
            <a:picLocks noChangeAspect="1"/>
          </p:cNvPicPr>
          <p:nvPr/>
        </p:nvPicPr>
        <p:blipFill rotWithShape="1">
          <a:blip r:embed="rId3">
            <a:extLst>
              <a:ext uri="{28A0092B-C50C-407E-A947-70E740481C1C}">
                <a14:useLocalDpi xmlns:a14="http://schemas.microsoft.com/office/drawing/2010/main" val="0"/>
              </a:ext>
            </a:extLst>
          </a:blip>
          <a:srcRect l="3763" r="2552"/>
          <a:stretch/>
        </p:blipFill>
        <p:spPr>
          <a:xfrm>
            <a:off x="6038850" y="10"/>
            <a:ext cx="4629146"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4"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21455" y="5406824"/>
            <a:ext cx="1554480" cy="13716"/>
          </a:xfrm>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 name="connsiteX0" fmla="*/ 0 w 1554480"/>
              <a:gd name="connsiteY0" fmla="*/ 0 h 13716"/>
              <a:gd name="connsiteX1" fmla="*/ 502615 w 1554480"/>
              <a:gd name="connsiteY1" fmla="*/ 0 h 13716"/>
              <a:gd name="connsiteX2" fmla="*/ 974141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1816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69558" y="-27075"/>
                  <a:pt x="365297" y="14897"/>
                  <a:pt x="549250" y="0"/>
                </a:cubicBezTo>
                <a:cubicBezTo>
                  <a:pt x="762323" y="14872"/>
                  <a:pt x="864871" y="21041"/>
                  <a:pt x="1082954" y="0"/>
                </a:cubicBezTo>
                <a:cubicBezTo>
                  <a:pt x="1306037" y="9403"/>
                  <a:pt x="1371926" y="14821"/>
                  <a:pt x="1554480" y="0"/>
                </a:cubicBezTo>
                <a:cubicBezTo>
                  <a:pt x="1554010" y="4793"/>
                  <a:pt x="1554680" y="10394"/>
                  <a:pt x="1554480" y="13716"/>
                </a:cubicBezTo>
                <a:cubicBezTo>
                  <a:pt x="1328957" y="3179"/>
                  <a:pt x="1207025" y="27731"/>
                  <a:pt x="1067410" y="13716"/>
                </a:cubicBezTo>
                <a:cubicBezTo>
                  <a:pt x="897316" y="-7440"/>
                  <a:pt x="788951" y="-24962"/>
                  <a:pt x="549250" y="13716"/>
                </a:cubicBezTo>
                <a:cubicBezTo>
                  <a:pt x="300394" y="-2982"/>
                  <a:pt x="129576" y="35301"/>
                  <a:pt x="0" y="13716"/>
                </a:cubicBezTo>
                <a:cubicBezTo>
                  <a:pt x="354" y="8869"/>
                  <a:pt x="649" y="6738"/>
                  <a:pt x="0" y="0"/>
                </a:cubicBezTo>
                <a:close/>
              </a:path>
              <a:path w="1554480" h="13716" stroke="0" extrusionOk="0">
                <a:moveTo>
                  <a:pt x="0" y="0"/>
                </a:moveTo>
                <a:cubicBezTo>
                  <a:pt x="249513" y="10124"/>
                  <a:pt x="389298" y="10419"/>
                  <a:pt x="502615" y="0"/>
                </a:cubicBezTo>
                <a:cubicBezTo>
                  <a:pt x="616735" y="10147"/>
                  <a:pt x="791037" y="-19212"/>
                  <a:pt x="974141" y="0"/>
                </a:cubicBezTo>
                <a:cubicBezTo>
                  <a:pt x="1141919" y="34853"/>
                  <a:pt x="1248514" y="16971"/>
                  <a:pt x="1554480" y="0"/>
                </a:cubicBezTo>
                <a:cubicBezTo>
                  <a:pt x="1554288" y="3835"/>
                  <a:pt x="1554171" y="7531"/>
                  <a:pt x="1554480" y="13716"/>
                </a:cubicBezTo>
                <a:cubicBezTo>
                  <a:pt x="1337806" y="9080"/>
                  <a:pt x="1308467" y="19887"/>
                  <a:pt x="1067410" y="13716"/>
                </a:cubicBezTo>
                <a:cubicBezTo>
                  <a:pt x="824349" y="13143"/>
                  <a:pt x="783437" y="24151"/>
                  <a:pt x="518160" y="13716"/>
                </a:cubicBezTo>
                <a:cubicBezTo>
                  <a:pt x="271530" y="4598"/>
                  <a:pt x="132568" y="-7659"/>
                  <a:pt x="0" y="13716"/>
                </a:cubicBezTo>
                <a:cubicBezTo>
                  <a:pt x="768" y="9617"/>
                  <a:pt x="-274" y="4847"/>
                  <a:pt x="0" y="0"/>
                </a:cubicBezTo>
                <a:close/>
              </a:path>
              <a:path w="1554480" h="13716" fill="none" stroke="0" extrusionOk="0">
                <a:moveTo>
                  <a:pt x="0" y="0"/>
                </a:moveTo>
                <a:cubicBezTo>
                  <a:pt x="95687" y="-31247"/>
                  <a:pt x="331569" y="3404"/>
                  <a:pt x="549250" y="0"/>
                </a:cubicBezTo>
                <a:cubicBezTo>
                  <a:pt x="776590" y="6530"/>
                  <a:pt x="844530" y="-5109"/>
                  <a:pt x="1082954" y="0"/>
                </a:cubicBezTo>
                <a:cubicBezTo>
                  <a:pt x="1293569" y="15486"/>
                  <a:pt x="1361850" y="13824"/>
                  <a:pt x="1554480" y="0"/>
                </a:cubicBezTo>
                <a:cubicBezTo>
                  <a:pt x="1553504" y="4786"/>
                  <a:pt x="1554832" y="10912"/>
                  <a:pt x="1554480" y="13716"/>
                </a:cubicBezTo>
                <a:cubicBezTo>
                  <a:pt x="1366718" y="4861"/>
                  <a:pt x="1218290" y="26644"/>
                  <a:pt x="1067410" y="13716"/>
                </a:cubicBezTo>
                <a:cubicBezTo>
                  <a:pt x="900327" y="-8822"/>
                  <a:pt x="792178" y="6310"/>
                  <a:pt x="549250" y="13716"/>
                </a:cubicBezTo>
                <a:cubicBezTo>
                  <a:pt x="295300" y="2843"/>
                  <a:pt x="142619" y="40779"/>
                  <a:pt x="0" y="13716"/>
                </a:cubicBezTo>
                <a:cubicBezTo>
                  <a:pt x="813" y="8812"/>
                  <a:pt x="948" y="672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1554480"/>
                      <a:gd name="connsiteY0" fmla="*/ 0 h 13716"/>
                      <a:gd name="connsiteX1" fmla="*/ 549250 w 1554480"/>
                      <a:gd name="connsiteY1" fmla="*/ 0 h 13716"/>
                      <a:gd name="connsiteX2" fmla="*/ 1082954 w 1554480"/>
                      <a:gd name="connsiteY2" fmla="*/ 0 h 13716"/>
                      <a:gd name="connsiteX3" fmla="*/ 1554480 w 1554480"/>
                      <a:gd name="connsiteY3" fmla="*/ 0 h 13716"/>
                      <a:gd name="connsiteX4" fmla="*/ 1554480 w 1554480"/>
                      <a:gd name="connsiteY4" fmla="*/ 13716 h 13716"/>
                      <a:gd name="connsiteX5" fmla="*/ 1067410 w 1554480"/>
                      <a:gd name="connsiteY5" fmla="*/ 13716 h 13716"/>
                      <a:gd name="connsiteX6" fmla="*/ 549250 w 1554480"/>
                      <a:gd name="connsiteY6" fmla="*/ 13716 h 13716"/>
                      <a:gd name="connsiteX7" fmla="*/ 0 w 1554480"/>
                      <a:gd name="connsiteY7" fmla="*/ 13716 h 13716"/>
                      <a:gd name="connsiteX8" fmla="*/ 0 w 1554480"/>
                      <a:gd name="connsiteY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3716"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3820" y="4959"/>
                          <a:pt x="1554594" y="10798"/>
                          <a:pt x="1554480" y="13716"/>
                        </a:cubicBezTo>
                        <a:cubicBezTo>
                          <a:pt x="1338847" y="1555"/>
                          <a:pt x="1215066" y="33279"/>
                          <a:pt x="1067410" y="13716"/>
                        </a:cubicBezTo>
                        <a:cubicBezTo>
                          <a:pt x="919754" y="-5847"/>
                          <a:pt x="800465" y="-1492"/>
                          <a:pt x="549250" y="13716"/>
                        </a:cubicBezTo>
                        <a:cubicBezTo>
                          <a:pt x="298035" y="28924"/>
                          <a:pt x="158868" y="18197"/>
                          <a:pt x="0" y="13716"/>
                        </a:cubicBezTo>
                        <a:cubicBezTo>
                          <a:pt x="488" y="8630"/>
                          <a:pt x="480" y="6612"/>
                          <a:pt x="0" y="0"/>
                        </a:cubicBezTo>
                        <a:close/>
                      </a:path>
                      <a:path w="1554480" h="13716"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232" y="4157"/>
                          <a:pt x="1554673" y="7559"/>
                          <a:pt x="1554480" y="13716"/>
                        </a:cubicBezTo>
                        <a:cubicBezTo>
                          <a:pt x="1336087" y="7600"/>
                          <a:pt x="1310024" y="15187"/>
                          <a:pt x="1067410" y="13716"/>
                        </a:cubicBezTo>
                        <a:cubicBezTo>
                          <a:pt x="824796" y="12246"/>
                          <a:pt x="787902" y="30075"/>
                          <a:pt x="518160" y="13716"/>
                        </a:cubicBezTo>
                        <a:cubicBezTo>
                          <a:pt x="248418" y="-2643"/>
                          <a:pt x="133160" y="4633"/>
                          <a:pt x="0" y="13716"/>
                        </a:cubicBezTo>
                        <a:cubicBezTo>
                          <a:pt x="43" y="9160"/>
                          <a:pt x="-111" y="48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Content Placeholder 2"/>
          <p:cNvSpPr>
            <a:spLocks noGrp="1"/>
          </p:cNvSpPr>
          <p:nvPr>
            <p:ph idx="1"/>
          </p:nvPr>
        </p:nvSpPr>
        <p:spPr>
          <a:xfrm>
            <a:off x="5014721" y="4562856"/>
            <a:ext cx="5177791" cy="1600200"/>
          </a:xfrm>
        </p:spPr>
        <p:txBody>
          <a:bodyPr anchor="ctr">
            <a:normAutofit/>
          </a:bodyPr>
          <a:lstStyle/>
          <a:p>
            <a:pPr marL="0" indent="0">
              <a:buNone/>
            </a:pPr>
            <a:r>
              <a:rPr lang="en-US" sz="2400" dirty="0">
                <a:latin typeface="Adobe Garamond Pro Bold" pitchFamily="18" charset="0"/>
              </a:rPr>
              <a:t>Commonplace books also include comments and notes from the reader.</a:t>
            </a:r>
          </a:p>
          <a:p>
            <a:pPr marL="0" indent="0">
              <a:buNone/>
            </a:pPr>
            <a:endParaRPr lang="en-US" sz="1900" dirty="0"/>
          </a:p>
        </p:txBody>
      </p:sp>
    </p:spTree>
    <p:extLst>
      <p:ext uri="{BB962C8B-B14F-4D97-AF65-F5344CB8AC3E}">
        <p14:creationId xmlns:p14="http://schemas.microsoft.com/office/powerpoint/2010/main" val="173526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4" name="Group 13">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2075420"/>
            <a:ext cx="9036544" cy="4093306"/>
            <a:chOff x="1" y="2075420"/>
            <a:chExt cx="12048729" cy="4093306"/>
          </a:xfrm>
        </p:grpSpPr>
        <p:sp>
          <p:nvSpPr>
            <p:cNvPr id="15" name="Oval 14">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9" name="Oval 18">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2" name="Rectangle 2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03053" y="1131513"/>
            <a:ext cx="2796461" cy="533439"/>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4" name="Group 2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68654" y="317579"/>
            <a:ext cx="411480" cy="549007"/>
            <a:chOff x="7029447" y="3514725"/>
            <a:chExt cx="1285875" cy="549007"/>
          </a:xfrm>
        </p:grpSpPr>
        <p:cxnSp>
          <p:nvCxnSpPr>
            <p:cNvPr id="25" name="Straight Connector 2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1841544" y="536210"/>
            <a:ext cx="304800" cy="322326"/>
            <a:chOff x="215328" y="-46937"/>
            <a:chExt cx="304800" cy="2773841"/>
          </a:xfrm>
        </p:grpSpPr>
        <p:cxnSp>
          <p:nvCxnSpPr>
            <p:cNvPr id="31" name="Straight Connector 30">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1" y="6140785"/>
            <a:ext cx="4571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8" name="Group 37">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878216" y="5940561"/>
            <a:ext cx="1285875" cy="549007"/>
            <a:chOff x="7029447" y="3514725"/>
            <a:chExt cx="1285875" cy="549007"/>
          </a:xfrm>
        </p:grpSpPr>
        <p:cxnSp>
          <p:nvCxnSpPr>
            <p:cNvPr id="39" name="Straight Connector 38">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FFF116C2-C880-46D2-C795-CEC4715820D9}"/>
              </a:ext>
            </a:extLst>
          </p:cNvPr>
          <p:cNvSpPr txBox="1"/>
          <p:nvPr/>
        </p:nvSpPr>
        <p:spPr>
          <a:xfrm>
            <a:off x="3750466" y="906453"/>
            <a:ext cx="6294260" cy="6112443"/>
          </a:xfrm>
          <a:prstGeom prst="rect">
            <a:avLst/>
          </a:prstGeom>
          <a:noFill/>
        </p:spPr>
        <p:txBody>
          <a:bodyPr wrap="square" rtlCol="0">
            <a:spAutoFit/>
          </a:bodyPr>
          <a:lstStyle/>
          <a:p>
            <a:pPr>
              <a:lnSpc>
                <a:spcPct val="90000"/>
              </a:lnSpc>
            </a:pPr>
            <a:r>
              <a:rPr lang="en-US" sz="2400" dirty="0">
                <a:solidFill>
                  <a:prstClr val="black"/>
                </a:solidFill>
                <a:latin typeface="Garamond" panose="02020404030301010803" pitchFamily="18" charset="0"/>
              </a:rPr>
              <a:t>For each entry,</a:t>
            </a:r>
          </a:p>
          <a:p>
            <a:pPr marL="342900" indent="-342900">
              <a:lnSpc>
                <a:spcPct val="90000"/>
              </a:lnSpc>
              <a:buFont typeface="Arial" panose="020B0604020202020204" pitchFamily="34" charset="0"/>
              <a:buChar char="•"/>
            </a:pPr>
            <a:r>
              <a:rPr lang="en-US" sz="2400" dirty="0">
                <a:solidFill>
                  <a:prstClr val="black"/>
                </a:solidFill>
                <a:latin typeface="Garamond" panose="02020404030301010803" pitchFamily="18" charset="0"/>
              </a:rPr>
              <a:t>indicate the source, the author, and page numbers. </a:t>
            </a:r>
          </a:p>
          <a:p>
            <a:pPr marL="342900" indent="-342900">
              <a:lnSpc>
                <a:spcPct val="90000"/>
              </a:lnSpc>
              <a:buFont typeface="Arial" panose="020B0604020202020204" pitchFamily="34" charset="0"/>
              <a:buChar char="•"/>
            </a:pPr>
            <a:r>
              <a:rPr lang="en-US" sz="2400" dirty="0">
                <a:solidFill>
                  <a:prstClr val="black"/>
                </a:solidFill>
                <a:latin typeface="Garamond" panose="02020404030301010803" pitchFamily="18" charset="0"/>
              </a:rPr>
              <a:t>explain the content of the passage.</a:t>
            </a:r>
          </a:p>
          <a:p>
            <a:pPr marL="342900" indent="-342900">
              <a:lnSpc>
                <a:spcPct val="90000"/>
              </a:lnSpc>
              <a:buFont typeface="Arial" panose="020B0604020202020204" pitchFamily="34" charset="0"/>
              <a:buChar char="•"/>
            </a:pPr>
            <a:r>
              <a:rPr lang="en-US" sz="2400" dirty="0">
                <a:solidFill>
                  <a:prstClr val="black"/>
                </a:solidFill>
                <a:latin typeface="Garamond" panose="02020404030301010803" pitchFamily="18" charset="0"/>
              </a:rPr>
              <a:t> Most importantly, delve into the significance of the passage. Ponder over these intriguing questions. You're not obligated to answer all of them:</a:t>
            </a:r>
          </a:p>
          <a:p>
            <a:pPr marL="800100" lvl="1" indent="-342900">
              <a:lnSpc>
                <a:spcPct val="90000"/>
              </a:lnSpc>
              <a:buFont typeface="Wingdings" panose="05000000000000000000" pitchFamily="2" charset="2"/>
              <a:buChar char="ü"/>
            </a:pPr>
            <a:r>
              <a:rPr lang="en-US" sz="2400" dirty="0">
                <a:solidFill>
                  <a:prstClr val="black"/>
                </a:solidFill>
                <a:latin typeface="Garamond" panose="02020404030301010803" pitchFamily="18" charset="0"/>
              </a:rPr>
              <a:t>Does the passage captivate you with its boldness, distinctiveness, or originality? Why?</a:t>
            </a:r>
          </a:p>
          <a:p>
            <a:pPr marL="800100" lvl="1" indent="-342900">
              <a:lnSpc>
                <a:spcPct val="90000"/>
              </a:lnSpc>
              <a:buFont typeface="Wingdings" panose="05000000000000000000" pitchFamily="2" charset="2"/>
              <a:buChar char="ü"/>
            </a:pPr>
            <a:r>
              <a:rPr lang="en-US" sz="2400" dirty="0">
                <a:solidFill>
                  <a:prstClr val="black"/>
                </a:solidFill>
                <a:latin typeface="Garamond" panose="02020404030301010803" pitchFamily="18" charset="0"/>
              </a:rPr>
              <a:t>Is there a moment particularly moving? Why</a:t>
            </a:r>
          </a:p>
          <a:p>
            <a:pPr marL="800100" lvl="1" indent="-342900">
              <a:lnSpc>
                <a:spcPct val="90000"/>
              </a:lnSpc>
              <a:buFont typeface="Wingdings" panose="05000000000000000000" pitchFamily="2" charset="2"/>
              <a:buChar char="ü"/>
            </a:pPr>
            <a:r>
              <a:rPr lang="en-US" sz="2400" dirty="0">
                <a:solidFill>
                  <a:prstClr val="black"/>
                </a:solidFill>
                <a:latin typeface="Garamond" panose="02020404030301010803" pitchFamily="18" charset="0"/>
              </a:rPr>
              <a:t>Does the passage speak to something you’ve considered before or perhaps something you’ve read before (maybe in this class?)?</a:t>
            </a:r>
          </a:p>
          <a:p>
            <a:pPr marL="800100" lvl="1" indent="-342900">
              <a:lnSpc>
                <a:spcPct val="90000"/>
              </a:lnSpc>
              <a:buFont typeface="Wingdings" panose="05000000000000000000" pitchFamily="2" charset="2"/>
              <a:buChar char="ü"/>
            </a:pPr>
            <a:r>
              <a:rPr lang="en-US" sz="2400" dirty="0">
                <a:solidFill>
                  <a:prstClr val="black"/>
                </a:solidFill>
                <a:latin typeface="Garamond" panose="02020404030301010803" pitchFamily="18" charset="0"/>
              </a:rPr>
              <a:t>What do you notice about literary form, figurative language, etc.?</a:t>
            </a:r>
          </a:p>
          <a:p>
            <a:endParaRPr lang="en-US" sz="2400" dirty="0">
              <a:solidFill>
                <a:prstClr val="black"/>
              </a:solidFill>
              <a:latin typeface="Calibri"/>
            </a:endParaRPr>
          </a:p>
        </p:txBody>
      </p:sp>
      <p:sp>
        <p:nvSpPr>
          <p:cNvPr id="9" name="Rectangle 8">
            <a:extLst>
              <a:ext uri="{FF2B5EF4-FFF2-40B4-BE49-F238E27FC236}">
                <a16:creationId xmlns:a16="http://schemas.microsoft.com/office/drawing/2014/main" id="{8138B58F-CF1C-C369-FD21-7B7AF7C504BE}"/>
              </a:ext>
            </a:extLst>
          </p:cNvPr>
          <p:cNvSpPr/>
          <p:nvPr/>
        </p:nvSpPr>
        <p:spPr>
          <a:xfrm rot="5400000">
            <a:off x="40249" y="3223845"/>
            <a:ext cx="5307444" cy="923330"/>
          </a:xfrm>
          <a:prstGeom prst="rect">
            <a:avLst/>
          </a:prstGeom>
          <a:noFill/>
        </p:spPr>
        <p:txBody>
          <a:bodyPr wrap="squar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latin typeface="Garamond" panose="02020404030301010803" pitchFamily="18" charset="0"/>
              </a:rPr>
              <a:t>ENTRIES</a:t>
            </a:r>
          </a:p>
        </p:txBody>
      </p:sp>
    </p:spTree>
    <p:extLst>
      <p:ext uri="{BB962C8B-B14F-4D97-AF65-F5344CB8AC3E}">
        <p14:creationId xmlns:p14="http://schemas.microsoft.com/office/powerpoint/2010/main" val="7628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latin typeface="Calibri"/>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1262013" y="179812"/>
            <a:ext cx="5105400" cy="1624520"/>
          </a:xfrm>
        </p:spPr>
        <p:txBody>
          <a:bodyPr anchor="ctr">
            <a:normAutofit/>
          </a:bodyPr>
          <a:lstStyle/>
          <a:p>
            <a:r>
              <a:rPr lang="en-US" sz="3500" b="1" dirty="0">
                <a:latin typeface="Adobe Garamond Pro Bold" pitchFamily="18" charset="0"/>
              </a:rPr>
              <a:t>CROSS-REFERENCE</a:t>
            </a:r>
            <a:endParaRPr lang="en-US" sz="3500" dirty="0">
              <a:latin typeface="Adobe Garamond Pro Bold" pitchFamily="18" charset="0"/>
            </a:endParaRPr>
          </a:p>
        </p:txBody>
      </p:sp>
      <p:sp>
        <p:nvSpPr>
          <p:cNvPr id="3" name="Content Placeholder 2"/>
          <p:cNvSpPr>
            <a:spLocks noGrp="1"/>
          </p:cNvSpPr>
          <p:nvPr>
            <p:ph idx="1"/>
          </p:nvPr>
        </p:nvSpPr>
        <p:spPr>
          <a:xfrm>
            <a:off x="651753" y="1566154"/>
            <a:ext cx="5291847" cy="4031140"/>
          </a:xfrm>
        </p:spPr>
        <p:txBody>
          <a:bodyPr anchor="ctr">
            <a:normAutofit/>
          </a:bodyPr>
          <a:lstStyle/>
          <a:p>
            <a:pPr marL="0" indent="0">
              <a:buNone/>
            </a:pPr>
            <a:r>
              <a:rPr lang="en-US" sz="2400" dirty="0">
                <a:latin typeface="Adobe Garamond Pro Bold" pitchFamily="18" charset="0"/>
              </a:rPr>
              <a:t>Comments and notes are cross-referenced and indexed so the reader can classify common themes/topics and locate quotations related to them or authors.</a:t>
            </a:r>
          </a:p>
        </p:txBody>
      </p:sp>
      <p:pic>
        <p:nvPicPr>
          <p:cNvPr id="5" name="Picture 4" descr="Multi-coloured paper-craft art">
            <a:extLst>
              <a:ext uri="{FF2B5EF4-FFF2-40B4-BE49-F238E27FC236}">
                <a16:creationId xmlns:a16="http://schemas.microsoft.com/office/drawing/2014/main" id="{59D68B77-E984-EEDD-F322-E47D1D81633C}"/>
              </a:ext>
            </a:extLst>
          </p:cNvPr>
          <p:cNvPicPr>
            <a:picLocks noChangeAspect="1"/>
          </p:cNvPicPr>
          <p:nvPr/>
        </p:nvPicPr>
        <p:blipFill rotWithShape="1">
          <a:blip r:embed="rId2"/>
          <a:srcRect l="28844" r="26606" b="-2"/>
          <a:stretch/>
        </p:blipFill>
        <p:spPr>
          <a:xfrm>
            <a:off x="6096000" y="1"/>
            <a:ext cx="4577118" cy="6858000"/>
          </a:xfrm>
          <a:prstGeom prst="rect">
            <a:avLst/>
          </a:prstGeom>
        </p:spPr>
      </p:pic>
    </p:spTree>
    <p:extLst>
      <p:ext uri="{BB962C8B-B14F-4D97-AF65-F5344CB8AC3E}">
        <p14:creationId xmlns:p14="http://schemas.microsoft.com/office/powerpoint/2010/main" val="527787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6517287" y="467271"/>
            <a:ext cx="3146755" cy="2052522"/>
          </a:xfrm>
        </p:spPr>
        <p:txBody>
          <a:bodyPr anchor="b">
            <a:normAutofit/>
          </a:bodyPr>
          <a:lstStyle/>
          <a:p>
            <a:pPr>
              <a:lnSpc>
                <a:spcPct val="90000"/>
              </a:lnSpc>
            </a:pPr>
            <a:r>
              <a:rPr lang="en-US" sz="2300" b="1">
                <a:latin typeface="Adobe Garamond Pro Bold" pitchFamily="18" charset="0"/>
              </a:rPr>
              <a:t>A GOOD COMMONPLACE BOOK</a:t>
            </a:r>
            <a:br>
              <a:rPr lang="en-US" sz="2300" b="1">
                <a:latin typeface="Adobe Garamond Pro Bold" pitchFamily="18" charset="0"/>
              </a:rPr>
            </a:br>
            <a:r>
              <a:rPr lang="en-US" sz="2300" b="1">
                <a:latin typeface="Adobe Garamond Pro Bold" pitchFamily="18" charset="0"/>
              </a:rPr>
              <a:t>CHOICE of QUOTATIONS</a:t>
            </a:r>
            <a:br>
              <a:rPr lang="en-US" sz="2300" b="1"/>
            </a:br>
            <a:endParaRPr lang="en-US" sz="2300"/>
          </a:p>
        </p:txBody>
      </p:sp>
      <p:sp>
        <p:nvSpPr>
          <p:cNvPr id="18" name="Oval 1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6223" y="554153"/>
            <a:ext cx="4306642"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Closeup of hands holding an open book">
            <a:extLst>
              <a:ext uri="{FF2B5EF4-FFF2-40B4-BE49-F238E27FC236}">
                <a16:creationId xmlns:a16="http://schemas.microsoft.com/office/drawing/2014/main" id="{42D80E9F-6146-E913-B50C-819FE6197338}"/>
              </a:ext>
            </a:extLst>
          </p:cNvPr>
          <p:cNvPicPr>
            <a:picLocks noChangeAspect="1"/>
          </p:cNvPicPr>
          <p:nvPr/>
        </p:nvPicPr>
        <p:blipFill rotWithShape="1">
          <a:blip r:embed="rId2"/>
          <a:srcRect l="21715" r="28222" b="-2"/>
          <a:stretch/>
        </p:blipFill>
        <p:spPr>
          <a:xfrm>
            <a:off x="1787130" y="561658"/>
            <a:ext cx="4306642"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20"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77717" y="703680"/>
            <a:ext cx="128636"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solidFill>
                <a:prstClr val="white"/>
              </a:solidFill>
              <a:latin typeface="Calibri"/>
            </a:endParaRPr>
          </a:p>
        </p:txBody>
      </p:sp>
      <p:sp>
        <p:nvSpPr>
          <p:cNvPr id="22"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1065" y="1562697"/>
            <a:ext cx="118159"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solidFill>
                <a:prstClr val="white"/>
              </a:solidFill>
              <a:latin typeface="Calibri"/>
            </a:endParaRPr>
          </a:p>
        </p:txBody>
      </p:sp>
      <p:sp>
        <p:nvSpPr>
          <p:cNvPr id="3" name="Content Placeholder 2"/>
          <p:cNvSpPr>
            <a:spLocks noGrp="1"/>
          </p:cNvSpPr>
          <p:nvPr>
            <p:ph idx="1"/>
          </p:nvPr>
        </p:nvSpPr>
        <p:spPr>
          <a:xfrm>
            <a:off x="6141843" y="2438400"/>
            <a:ext cx="4079231" cy="3466290"/>
          </a:xfrm>
        </p:spPr>
        <p:txBody>
          <a:bodyPr anchor="t">
            <a:noAutofit/>
          </a:bodyPr>
          <a:lstStyle/>
          <a:p>
            <a:r>
              <a:rPr lang="en-US" sz="2400" dirty="0">
                <a:solidFill>
                  <a:schemeClr val="tx1">
                    <a:alpha val="80000"/>
                  </a:schemeClr>
                </a:solidFill>
                <a:latin typeface="Adobe Garamond Pro Bold" pitchFamily="18" charset="0"/>
              </a:rPr>
              <a:t>A good commonplace book shows how attentive the reader is.</a:t>
            </a:r>
          </a:p>
          <a:p>
            <a:r>
              <a:rPr lang="en-US" sz="2400" dirty="0">
                <a:solidFill>
                  <a:schemeClr val="tx1">
                    <a:alpha val="80000"/>
                  </a:schemeClr>
                </a:solidFill>
                <a:latin typeface="Adobe Garamond Pro Bold" pitchFamily="18" charset="0"/>
              </a:rPr>
              <a:t>He/she notices </a:t>
            </a:r>
          </a:p>
          <a:p>
            <a:pPr lvl="1"/>
            <a:r>
              <a:rPr lang="en-US" sz="2400" dirty="0">
                <a:solidFill>
                  <a:schemeClr val="tx1">
                    <a:alpha val="80000"/>
                  </a:schemeClr>
                </a:solidFill>
                <a:latin typeface="Adobe Garamond Pro Bold" pitchFamily="18" charset="0"/>
              </a:rPr>
              <a:t>significant elements</a:t>
            </a:r>
          </a:p>
          <a:p>
            <a:pPr lvl="1"/>
            <a:r>
              <a:rPr lang="en-US" sz="2400" dirty="0">
                <a:solidFill>
                  <a:schemeClr val="tx1">
                    <a:alpha val="80000"/>
                  </a:schemeClr>
                </a:solidFill>
                <a:latin typeface="Adobe Garamond Pro Bold" pitchFamily="18" charset="0"/>
              </a:rPr>
              <a:t>Patterns </a:t>
            </a:r>
          </a:p>
          <a:p>
            <a:r>
              <a:rPr lang="en-US" sz="2400" dirty="0">
                <a:solidFill>
                  <a:schemeClr val="tx1">
                    <a:alpha val="80000"/>
                  </a:schemeClr>
                </a:solidFill>
                <a:latin typeface="Adobe Garamond Pro Bold" pitchFamily="18" charset="0"/>
              </a:rPr>
              <a:t>He/she raises issues, asks questions </a:t>
            </a:r>
          </a:p>
          <a:p>
            <a:endParaRPr lang="en-US" sz="2400" dirty="0">
              <a:solidFill>
                <a:schemeClr val="tx1">
                  <a:alpha val="80000"/>
                </a:schemeClr>
              </a:solidFill>
            </a:endParaRPr>
          </a:p>
        </p:txBody>
      </p:sp>
      <p:sp>
        <p:nvSpPr>
          <p:cNvPr id="24"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14611" y="5775082"/>
            <a:ext cx="84320"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prstClr val="white"/>
              </a:solidFill>
              <a:latin typeface="Calibri"/>
            </a:endParaRPr>
          </a:p>
        </p:txBody>
      </p:sp>
      <p:cxnSp>
        <p:nvCxnSpPr>
          <p:cNvPr id="26"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13621"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807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fontScale="90000"/>
          </a:bodyPr>
          <a:lstStyle/>
          <a:p>
            <a:r>
              <a:rPr lang="en-US" b="1" dirty="0">
                <a:latin typeface="Adobe Garamond Pro Bold" pitchFamily="18" charset="0"/>
              </a:rPr>
              <a:t>A GOOD COMMONPLACE BOOK</a:t>
            </a:r>
            <a:br>
              <a:rPr lang="en-US" b="1" dirty="0">
                <a:latin typeface="Adobe Garamond Pro Bold" pitchFamily="18" charset="0"/>
              </a:rPr>
            </a:br>
            <a:r>
              <a:rPr lang="en-US" dirty="0">
                <a:latin typeface="Adobe Garamond Pro Bold" pitchFamily="18" charset="0"/>
              </a:rPr>
              <a:t>COMMENTARIES</a:t>
            </a:r>
            <a:br>
              <a:rPr lang="en-US" b="1" dirty="0">
                <a:latin typeface="Adobe Garamond Pro Bold" pitchFamily="18" charset="0"/>
              </a:rPr>
            </a:br>
            <a:endParaRPr lang="en-US" dirty="0">
              <a:latin typeface="Adobe Garamond Pro Bold" pitchFamily="18" charset="0"/>
            </a:endParaRPr>
          </a:p>
        </p:txBody>
      </p:sp>
      <p:sp>
        <p:nvSpPr>
          <p:cNvPr id="3" name="Content Placeholder 2"/>
          <p:cNvSpPr>
            <a:spLocks noGrp="1"/>
          </p:cNvSpPr>
          <p:nvPr>
            <p:ph idx="1"/>
          </p:nvPr>
        </p:nvSpPr>
        <p:spPr/>
        <p:txBody>
          <a:bodyPr>
            <a:normAutofit fontScale="92500"/>
          </a:bodyPr>
          <a:lstStyle/>
          <a:p>
            <a:pPr marL="0" indent="0">
              <a:buNone/>
            </a:pPr>
            <a:r>
              <a:rPr lang="en-US" dirty="0">
                <a:latin typeface="Adobe Garamond Pro Bold" pitchFamily="18" charset="0"/>
              </a:rPr>
              <a:t>A good commonplace book </a:t>
            </a:r>
          </a:p>
          <a:p>
            <a:r>
              <a:rPr lang="en-US" dirty="0">
                <a:latin typeface="Adobe Garamond Pro Bold" pitchFamily="18" charset="0"/>
              </a:rPr>
              <a:t>comments on </a:t>
            </a:r>
          </a:p>
          <a:p>
            <a:pPr lvl="1"/>
            <a:r>
              <a:rPr lang="en-US" dirty="0">
                <a:latin typeface="Adobe Garamond Pro Bold" pitchFamily="18" charset="0"/>
              </a:rPr>
              <a:t>the possible meanings </a:t>
            </a:r>
          </a:p>
          <a:p>
            <a:pPr lvl="1"/>
            <a:r>
              <a:rPr lang="en-US" dirty="0">
                <a:latin typeface="Adobe Garamond Pro Bold" pitchFamily="18" charset="0"/>
              </a:rPr>
              <a:t>how particular words, phrases, or patterns in that quotation might lead us to a deeper sense of the text's meaning. </a:t>
            </a:r>
          </a:p>
          <a:p>
            <a:r>
              <a:rPr lang="en-US" dirty="0">
                <a:latin typeface="Adobe Garamond Pro Bold" pitchFamily="18" charset="0"/>
              </a:rPr>
              <a:t>offers an explanation of the reasons for agreement or disagreement </a:t>
            </a:r>
          </a:p>
          <a:p>
            <a:r>
              <a:rPr lang="en-US" dirty="0">
                <a:latin typeface="Adobe Garamond Pro Bold" pitchFamily="18" charset="0"/>
              </a:rPr>
              <a:t>takes into consideration the context in which the text was originally written in order to evaluate its possible meanings and effectiveness</a:t>
            </a:r>
          </a:p>
        </p:txBody>
      </p:sp>
    </p:spTree>
    <p:extLst>
      <p:ext uri="{BB962C8B-B14F-4D97-AF65-F5344CB8AC3E}">
        <p14:creationId xmlns:p14="http://schemas.microsoft.com/office/powerpoint/2010/main" val="19493096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1752601" y="1285596"/>
            <a:ext cx="3666893" cy="2121408"/>
          </a:xfrm>
        </p:spPr>
        <p:txBody>
          <a:bodyPr anchor="ctr">
            <a:normAutofit/>
          </a:bodyPr>
          <a:lstStyle/>
          <a:p>
            <a:pPr>
              <a:lnSpc>
                <a:spcPct val="90000"/>
              </a:lnSpc>
            </a:pPr>
            <a:r>
              <a:rPr lang="en-US" sz="3200" b="1" dirty="0">
                <a:latin typeface="Adobe Garamond Pro Bold" pitchFamily="18" charset="0"/>
              </a:rPr>
              <a:t>A GOOD COMMONPLACE BOOK</a:t>
            </a:r>
            <a:br>
              <a:rPr lang="en-US" sz="3200" b="1" dirty="0">
                <a:latin typeface="Adobe Garamond Pro Bold" pitchFamily="18" charset="0"/>
              </a:rPr>
            </a:br>
            <a:endParaRPr lang="en-US" sz="3200" dirty="0">
              <a:latin typeface="Adobe Garamond Pro Bold" pitchFamily="18" charset="0"/>
            </a:endParaRPr>
          </a:p>
        </p:txBody>
      </p:sp>
      <p:pic>
        <p:nvPicPr>
          <p:cNvPr id="5" name="Picture 4" descr="Open book">
            <a:extLst>
              <a:ext uri="{FF2B5EF4-FFF2-40B4-BE49-F238E27FC236}">
                <a16:creationId xmlns:a16="http://schemas.microsoft.com/office/drawing/2014/main" id="{6424EBDC-F8F9-70E5-FA5F-85315CC052AE}"/>
              </a:ext>
            </a:extLst>
          </p:cNvPr>
          <p:cNvPicPr>
            <a:picLocks noChangeAspect="1"/>
          </p:cNvPicPr>
          <p:nvPr/>
        </p:nvPicPr>
        <p:blipFill rotWithShape="1">
          <a:blip r:embed="rId2"/>
          <a:srcRect t="16292" b="16292"/>
          <a:stretch/>
        </p:blipFill>
        <p:spPr>
          <a:xfrm>
            <a:off x="1524021" y="2971800"/>
            <a:ext cx="9143979" cy="3886200"/>
          </a:xfrm>
          <a:prstGeom prst="rect">
            <a:avLst/>
          </a:prstGeom>
          <a:effectLst>
            <a:innerShdw blurRad="190500" dist="127000" dir="16200000">
              <a:prstClr val="black">
                <a:alpha val="19000"/>
              </a:prstClr>
            </a:innerShdw>
          </a:effectLst>
        </p:spPr>
      </p:pic>
      <p:sp>
        <p:nvSpPr>
          <p:cNvPr id="3" name="Content Placeholder 2"/>
          <p:cNvSpPr>
            <a:spLocks noGrp="1"/>
          </p:cNvSpPr>
          <p:nvPr>
            <p:ph idx="1"/>
          </p:nvPr>
        </p:nvSpPr>
        <p:spPr>
          <a:xfrm>
            <a:off x="5875507" y="160698"/>
            <a:ext cx="6196518" cy="4543207"/>
          </a:xfrm>
        </p:spPr>
        <p:txBody>
          <a:bodyPr anchor="ctr">
            <a:noAutofit/>
          </a:bodyPr>
          <a:lstStyle/>
          <a:p>
            <a:pPr>
              <a:lnSpc>
                <a:spcPct val="90000"/>
              </a:lnSpc>
            </a:pPr>
            <a:r>
              <a:rPr lang="en-US" sz="2400" dirty="0">
                <a:latin typeface="Adobe Garamond Pro Bold" pitchFamily="18" charset="0"/>
              </a:rPr>
              <a:t>Creates separate entries about separate texts</a:t>
            </a:r>
          </a:p>
          <a:p>
            <a:pPr>
              <a:lnSpc>
                <a:spcPct val="90000"/>
              </a:lnSpc>
            </a:pPr>
            <a:r>
              <a:rPr lang="en-US" sz="2400" dirty="0">
                <a:latin typeface="Adobe Garamond Pro Bold" pitchFamily="18" charset="0"/>
              </a:rPr>
              <a:t> reflects the gradual development of the reader's understanding of literature. </a:t>
            </a:r>
          </a:p>
          <a:p>
            <a:pPr>
              <a:lnSpc>
                <a:spcPct val="90000"/>
              </a:lnSpc>
            </a:pPr>
            <a:r>
              <a:rPr lang="en-US" sz="2400" dirty="0">
                <a:latin typeface="Adobe Garamond Pro Bold" pitchFamily="18" charset="0"/>
              </a:rPr>
              <a:t>refers to earlier texts to compare and/or contrast works or to consider the evolution of a particular way of thinking or writing. </a:t>
            </a:r>
          </a:p>
          <a:p>
            <a:pPr marL="0" indent="0">
              <a:lnSpc>
                <a:spcPct val="90000"/>
              </a:lnSpc>
              <a:buNone/>
            </a:pPr>
            <a:endParaRPr lang="en-US" sz="2400" dirty="0">
              <a:latin typeface="Adobe Garamond Pro Bold" pitchFamily="18" charset="0"/>
            </a:endParaRPr>
          </a:p>
          <a:p>
            <a:pPr marL="0" indent="0">
              <a:lnSpc>
                <a:spcPct val="90000"/>
              </a:lnSpc>
              <a:buNone/>
            </a:pPr>
            <a:r>
              <a:rPr lang="en-US" sz="2400" dirty="0">
                <a:latin typeface="Adobe Garamond Pro Bold" pitchFamily="18" charset="0"/>
              </a:rPr>
              <a:t>As specific questions begin to strike the reader as particularly important, the commonplace logs will start to use those questions to explore those issues on a deeper level. </a:t>
            </a:r>
          </a:p>
        </p:txBody>
      </p:sp>
    </p:spTree>
    <p:extLst>
      <p:ext uri="{BB962C8B-B14F-4D97-AF65-F5344CB8AC3E}">
        <p14:creationId xmlns:p14="http://schemas.microsoft.com/office/powerpoint/2010/main" val="4090301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a:xfrm>
            <a:off x="1371601" y="113097"/>
            <a:ext cx="10204314" cy="1656304"/>
          </a:xfrm>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dirty="0">
                <a:latin typeface="Garamond" panose="02020404030301010803" pitchFamily="18" charset="0"/>
                <a:ea typeface="Cambria" panose="02040503050406030204" pitchFamily="18" charset="0"/>
                <a:cs typeface="Times New Roman" panose="02020603050405020304" pitchFamily="18" charset="0"/>
              </a:rPr>
              <a:t>(Barkley and Howell 83)</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b="1" i="1" dirty="0">
                <a:solidFill>
                  <a:srgbClr val="FFFF00"/>
                </a:solidFill>
                <a:effectLst/>
                <a:latin typeface="Garamond" panose="02020404030301010803" pitchFamily="18" charset="0"/>
                <a:ea typeface="Times New Roman" panose="02020603050405020304" pitchFamily="18" charset="0"/>
              </a:rPr>
              <a:t>The affective domain taxonomy</a:t>
            </a:r>
            <a:r>
              <a:rPr lang="en-US" dirty="0">
                <a:effectLst/>
                <a:latin typeface="Garamond" panose="02020404030301010803" pitchFamily="18" charset="0"/>
                <a:ea typeface="Times New Roman" panose="02020603050405020304" pitchFamily="18" charset="0"/>
              </a:rPr>
              <a:t>, sometimes called </a:t>
            </a:r>
            <a:r>
              <a:rPr lang="en-US" b="1" dirty="0">
                <a:solidFill>
                  <a:srgbClr val="FFFF00"/>
                </a:solidFill>
                <a:effectLst/>
                <a:latin typeface="Garamond" panose="02020404030301010803" pitchFamily="18" charset="0"/>
                <a:ea typeface="Times New Roman" panose="02020603050405020304" pitchFamily="18" charset="0"/>
              </a:rPr>
              <a:t>Krathwohl's taxonomy</a:t>
            </a:r>
            <a:r>
              <a:rPr lang="en-US" dirty="0">
                <a:effectLst/>
                <a:latin typeface="Garamond" panose="02020404030301010803" pitchFamily="18" charset="0"/>
                <a:ea typeface="Times New Roman" panose="02020603050405020304" pitchFamily="18" charset="0"/>
              </a:rPr>
              <a:t>, was produced by Bloom in conjunction with Krathwohl and published later. Krathwohl's </a:t>
            </a:r>
            <a:r>
              <a:rPr lang="en-US" dirty="0">
                <a:latin typeface="Garamond" panose="02020404030301010803" pitchFamily="18" charset="0"/>
                <a:ea typeface="Times New Roman" panose="02020603050405020304" pitchFamily="18" charset="0"/>
              </a:rPr>
              <a:t>taxonomy is perhaps the best-known of all</a:t>
            </a:r>
            <a:r>
              <a:rPr lang="en-US" dirty="0">
                <a:effectLst/>
                <a:latin typeface="Garamond" panose="02020404030301010803" pitchFamily="18" charset="0"/>
                <a:ea typeface="Times New Roman" panose="02020603050405020304" pitchFamily="18" charset="0"/>
              </a:rPr>
              <a:t> affective taxonomies. </a:t>
            </a:r>
          </a:p>
          <a:p>
            <a:pPr marL="0" marR="0"/>
            <a:r>
              <a:rPr lang="en-US" dirty="0">
                <a:latin typeface="Garamond" panose="02020404030301010803" pitchFamily="18" charset="0"/>
                <a:ea typeface="Times New Roman" panose="02020603050405020304" pitchFamily="18" charset="0"/>
              </a:rPr>
              <a:t>T</a:t>
            </a:r>
            <a:r>
              <a:rPr lang="en-US" dirty="0">
                <a:effectLst/>
                <a:latin typeface="Garamond" panose="02020404030301010803" pitchFamily="18" charset="0"/>
                <a:ea typeface="Times New Roman" panose="02020603050405020304" pitchFamily="18" charset="0"/>
              </a:rPr>
              <a:t>he taxonomy is ordered according to the principle of </a:t>
            </a:r>
            <a:r>
              <a:rPr lang="en-US" b="1" dirty="0">
                <a:solidFill>
                  <a:srgbClr val="FFFF00"/>
                </a:solidFill>
                <a:effectLst/>
                <a:latin typeface="Garamond" panose="02020404030301010803" pitchFamily="18" charset="0"/>
                <a:ea typeface="Times New Roman" panose="02020603050405020304" pitchFamily="18" charset="0"/>
              </a:rPr>
              <a:t>internalization</a:t>
            </a:r>
            <a:r>
              <a:rPr lang="en-US" dirty="0">
                <a:effectLst/>
                <a:latin typeface="Garamond" panose="02020404030301010803" pitchFamily="18" charset="0"/>
                <a:ea typeface="Times New Roman" panose="02020603050405020304" pitchFamily="18" charset="0"/>
              </a:rPr>
              <a:t>. </a:t>
            </a:r>
          </a:p>
          <a:p>
            <a:pPr marL="0" marR="0"/>
            <a:r>
              <a:rPr lang="en-US" dirty="0">
                <a:solidFill>
                  <a:srgbClr val="FFFF00"/>
                </a:solidFill>
                <a:effectLst/>
                <a:latin typeface="Garamond" panose="02020404030301010803" pitchFamily="18" charset="0"/>
                <a:ea typeface="Times New Roman" panose="02020603050405020304" pitchFamily="18" charset="0"/>
              </a:rPr>
              <a:t>Internalization</a:t>
            </a:r>
            <a:r>
              <a:rPr lang="en-US" dirty="0">
                <a:effectLst/>
                <a:latin typeface="Garamond" panose="02020404030301010803" pitchFamily="18" charset="0"/>
                <a:ea typeface="Times New Roman" panose="02020603050405020304" pitchFamily="18" charset="0"/>
              </a:rPr>
              <a:t> refers to the process whereby a person's </a:t>
            </a:r>
            <a:r>
              <a:rPr lang="en-US" dirty="0">
                <a:latin typeface="Garamond" panose="02020404030301010803" pitchFamily="18" charset="0"/>
                <a:ea typeface="Times New Roman" panose="02020603050405020304" pitchFamily="18" charset="0"/>
              </a:rPr>
              <a:t>effect toward an object passes from a general awareness level to a point where the effect is 'internalized' and consistently guides or controls the person's behavior.</a:t>
            </a:r>
            <a:endParaRPr lang="en-US" dirty="0">
              <a:effectLst/>
              <a:latin typeface="Garamond" panose="02020404030301010803" pitchFamily="18" charset="0"/>
              <a:ea typeface="Times New Roman" panose="02020603050405020304" pitchFamily="18" charset="0"/>
            </a:endParaRPr>
          </a:p>
          <a:p>
            <a:pPr marL="0" marR="0"/>
            <a:r>
              <a:rPr lang="en-US" dirty="0">
                <a:effectLst/>
                <a:latin typeface="Garamond" panose="02020404030301010803" pitchFamily="18" charset="0"/>
                <a:ea typeface="Times New Roman" panose="02020603050405020304" pitchFamily="18" charset="0"/>
              </a:rPr>
              <a:t>This taxonomy addresses how we deal emotionally with feelings, values, appreciation, enthusiasm, motivation, and attitudes. As Cavanaugh (2019) suggests, cognitive resources are limited. We have limited attention and a finite working memory. She suggests that emotion is one of our best tools for engaging students.</a:t>
            </a:r>
            <a:endParaRPr lang="en-US"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5</a:t>
            </a:fld>
            <a:endParaRPr lang="en-US" dirty="0"/>
          </a:p>
        </p:txBody>
      </p:sp>
    </p:spTree>
    <p:extLst>
      <p:ext uri="{BB962C8B-B14F-4D97-AF65-F5344CB8AC3E}">
        <p14:creationId xmlns:p14="http://schemas.microsoft.com/office/powerpoint/2010/main" val="149995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kids sitting in a circle&#10;&#10;Description automatically generated">
            <a:extLst>
              <a:ext uri="{FF2B5EF4-FFF2-40B4-BE49-F238E27FC236}">
                <a16:creationId xmlns:a16="http://schemas.microsoft.com/office/drawing/2014/main" id="{B3C8BF92-B77F-F580-D817-85C3838CAF64}"/>
              </a:ext>
            </a:extLst>
          </p:cNvPr>
          <p:cNvPicPr>
            <a:picLocks noChangeAspect="1"/>
          </p:cNvPicPr>
          <p:nvPr/>
        </p:nvPicPr>
        <p:blipFill rotWithShape="1">
          <a:blip r:embed="rId3"/>
          <a:srcRect r="-2" b="204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Open book">
            <a:extLst>
              <a:ext uri="{FF2B5EF4-FFF2-40B4-BE49-F238E27FC236}">
                <a16:creationId xmlns:a16="http://schemas.microsoft.com/office/drawing/2014/main" id="{6424EBDC-F8F9-70E5-FA5F-85315CC052AE}"/>
              </a:ext>
            </a:extLst>
          </p:cNvPr>
          <p:cNvPicPr>
            <a:picLocks noChangeAspect="1"/>
          </p:cNvPicPr>
          <p:nvPr/>
        </p:nvPicPr>
        <p:blipFill rotWithShape="1">
          <a:blip r:embed="rId4"/>
          <a:srcRect t="15514" r="-2" b="1551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90098" y="1682501"/>
            <a:ext cx="5106438" cy="3889356"/>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By keeping a commonplace book, </a:t>
            </a:r>
          </a:p>
          <a:p>
            <a:r>
              <a:rPr lang="en-US" sz="2400" dirty="0">
                <a:latin typeface="Times New Roman" panose="02020603050405020304" pitchFamily="18" charset="0"/>
                <a:cs typeface="Times New Roman" panose="02020603050405020304" pitchFamily="18" charset="0"/>
              </a:rPr>
              <a:t>students become closer readers, critical thinkers about the nature of ideas and language, and adept manipulators of words and stylistic options.</a:t>
            </a:r>
          </a:p>
          <a:p>
            <a:r>
              <a:rPr lang="en-US" sz="2400" dirty="0">
                <a:latin typeface="Times New Roman" panose="02020603050405020304" pitchFamily="18" charset="0"/>
                <a:cs typeface="Times New Roman" panose="02020603050405020304" pitchFamily="18" charset="0"/>
              </a:rPr>
              <a:t>Students are prepared for class discussions.</a:t>
            </a:r>
          </a:p>
        </p:txBody>
      </p:sp>
    </p:spTree>
    <p:extLst>
      <p:ext uri="{BB962C8B-B14F-4D97-AF65-F5344CB8AC3E}">
        <p14:creationId xmlns:p14="http://schemas.microsoft.com/office/powerpoint/2010/main" val="2375850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61279" y="0"/>
            <a:ext cx="2669449" cy="923330"/>
          </a:xfrm>
          <a:prstGeom prst="rect">
            <a:avLst/>
          </a:prstGeom>
          <a:noFill/>
        </p:spPr>
        <p:txBody>
          <a:bodyPr wrap="none" lIns="91440" tIns="45720" rIns="91440" bIns="45720">
            <a:spAutoFit/>
          </a:bodyPr>
          <a:lstStyle/>
          <a:p>
            <a:pPr algn="ctr"/>
            <a:r>
              <a:rPr lang="en-US" sz="5400" b="1" dirty="0">
                <a:ln w="10160">
                  <a:solidFill>
                    <a:srgbClr val="4F81BD"/>
                  </a:solidFill>
                  <a:prstDash val="solid"/>
                </a:ln>
                <a:solidFill>
                  <a:srgbClr val="FFFFFF"/>
                </a:solidFill>
                <a:effectLst>
                  <a:outerShdw blurRad="38100" dist="32000" dir="5400000" algn="tl">
                    <a:srgbClr val="000000">
                      <a:alpha val="30000"/>
                    </a:srgbClr>
                  </a:outerShdw>
                </a:effectLst>
                <a:latin typeface="Calibri"/>
              </a:rPr>
              <a:t>FORMAT</a:t>
            </a:r>
          </a:p>
        </p:txBody>
      </p:sp>
      <p:graphicFrame>
        <p:nvGraphicFramePr>
          <p:cNvPr id="2" name="Table 1">
            <a:extLst>
              <a:ext uri="{FF2B5EF4-FFF2-40B4-BE49-F238E27FC236}">
                <a16:creationId xmlns:a16="http://schemas.microsoft.com/office/drawing/2014/main" id="{D339C8C0-59B4-AFB2-1182-69C5C5EE63C2}"/>
              </a:ext>
            </a:extLst>
          </p:cNvPr>
          <p:cNvGraphicFramePr>
            <a:graphicFrameLocks noGrp="1"/>
          </p:cNvGraphicFramePr>
          <p:nvPr/>
        </p:nvGraphicFramePr>
        <p:xfrm>
          <a:off x="3048000" y="1397000"/>
          <a:ext cx="6096000" cy="3114040"/>
        </p:xfrm>
        <a:graphic>
          <a:graphicData uri="http://schemas.openxmlformats.org/drawingml/2006/table">
            <a:tbl>
              <a:tblPr firstRow="1" bandRow="1">
                <a:tableStyleId>{616DA210-FB5B-4158-B5E0-FEB733F419BA}</a:tableStyleId>
              </a:tblPr>
              <a:tblGrid>
                <a:gridCol w="3048000">
                  <a:extLst>
                    <a:ext uri="{9D8B030D-6E8A-4147-A177-3AD203B41FA5}">
                      <a16:colId xmlns:a16="http://schemas.microsoft.com/office/drawing/2014/main" val="423178314"/>
                    </a:ext>
                  </a:extLst>
                </a:gridCol>
                <a:gridCol w="3048000">
                  <a:extLst>
                    <a:ext uri="{9D8B030D-6E8A-4147-A177-3AD203B41FA5}">
                      <a16:colId xmlns:a16="http://schemas.microsoft.com/office/drawing/2014/main" val="3536614591"/>
                    </a:ext>
                  </a:extLst>
                </a:gridCol>
              </a:tblGrid>
              <a:tr h="370840">
                <a:tc>
                  <a:txBody>
                    <a:bodyPr/>
                    <a:lstStyle/>
                    <a:p>
                      <a:r>
                        <a:rPr lang="en-US" dirty="0"/>
                        <a:t>PASSAGES</a:t>
                      </a:r>
                    </a:p>
                  </a:txBody>
                  <a:tcPr/>
                </a:tc>
                <a:tc>
                  <a:txBody>
                    <a:bodyPr/>
                    <a:lstStyle/>
                    <a:p>
                      <a:r>
                        <a:rPr lang="en-US" dirty="0"/>
                        <a:t>COMMENTS</a:t>
                      </a:r>
                    </a:p>
                  </a:txBody>
                  <a:tcPr/>
                </a:tc>
                <a:extLst>
                  <a:ext uri="{0D108BD9-81ED-4DB2-BD59-A6C34878D82A}">
                    <a16:rowId xmlns:a16="http://schemas.microsoft.com/office/drawing/2014/main" val="1705922048"/>
                  </a:ext>
                </a:extLst>
              </a:tr>
              <a:tr h="370840">
                <a:tc>
                  <a:txBody>
                    <a:bodyPr/>
                    <a:lstStyle/>
                    <a:p>
                      <a:r>
                        <a:rPr lang="en-US" dirty="0"/>
                        <a:t>1-------------------------------------------------------------------------------</a:t>
                      </a:r>
                    </a:p>
                  </a:txBody>
                  <a:tcPr/>
                </a:tc>
                <a:tc>
                  <a:txBody>
                    <a:bodyPr/>
                    <a:lstStyle/>
                    <a:p>
                      <a:r>
                        <a:rPr lang="en-US" dirty="0"/>
                        <a:t>--------------------------------------------------------------------------------------------------------------------</a:t>
                      </a:r>
                    </a:p>
                  </a:txBody>
                  <a:tcPr/>
                </a:tc>
                <a:extLst>
                  <a:ext uri="{0D108BD9-81ED-4DB2-BD59-A6C34878D82A}">
                    <a16:rowId xmlns:a16="http://schemas.microsoft.com/office/drawing/2014/main" val="1423627187"/>
                  </a:ext>
                </a:extLst>
              </a:tr>
              <a:tr h="370840">
                <a:tc>
                  <a:txBody>
                    <a:bodyPr/>
                    <a:lstStyle/>
                    <a:p>
                      <a:r>
                        <a:rPr lang="en-US" dirty="0"/>
                        <a:t>2-------------------------------------------------------------------------------</a:t>
                      </a:r>
                    </a:p>
                  </a:txBody>
                  <a:tcPr/>
                </a:tc>
                <a:tc>
                  <a:txBody>
                    <a:bodyPr/>
                    <a:lstStyle/>
                    <a:p>
                      <a:r>
                        <a:rPr lang="en-US" dirty="0"/>
                        <a:t>-------------------------------------------------------------</a:t>
                      </a:r>
                    </a:p>
                  </a:txBody>
                  <a:tcPr/>
                </a:tc>
                <a:extLst>
                  <a:ext uri="{0D108BD9-81ED-4DB2-BD59-A6C34878D82A}">
                    <a16:rowId xmlns:a16="http://schemas.microsoft.com/office/drawing/2014/main" val="1308850000"/>
                  </a:ext>
                </a:extLst>
              </a:tr>
              <a:tr h="370840">
                <a:tc>
                  <a:txBody>
                    <a:bodyPr/>
                    <a:lstStyle/>
                    <a:p>
                      <a:r>
                        <a:rPr lang="en-US" dirty="0"/>
                        <a:t>3-------------------------------------------------------------------------------</a:t>
                      </a:r>
                    </a:p>
                  </a:txBody>
                  <a:tcPr/>
                </a:tc>
                <a:tc>
                  <a:txBody>
                    <a:bodyPr/>
                    <a:lstStyle/>
                    <a:p>
                      <a:r>
                        <a:rPr lang="en-US" dirty="0"/>
                        <a:t>------------------------------------------------------------------------------------------------------------------------------------------------</a:t>
                      </a:r>
                    </a:p>
                  </a:txBody>
                  <a:tcPr/>
                </a:tc>
                <a:extLst>
                  <a:ext uri="{0D108BD9-81ED-4DB2-BD59-A6C34878D82A}">
                    <a16:rowId xmlns:a16="http://schemas.microsoft.com/office/drawing/2014/main" val="3273421638"/>
                  </a:ext>
                </a:extLst>
              </a:tr>
            </a:tbl>
          </a:graphicData>
        </a:graphic>
      </p:graphicFrame>
      <p:sp>
        <p:nvSpPr>
          <p:cNvPr id="3" name="TextBox 2">
            <a:extLst>
              <a:ext uri="{FF2B5EF4-FFF2-40B4-BE49-F238E27FC236}">
                <a16:creationId xmlns:a16="http://schemas.microsoft.com/office/drawing/2014/main" id="{EADFE616-15A4-4757-B08B-B7B041F11BE6}"/>
              </a:ext>
            </a:extLst>
          </p:cNvPr>
          <p:cNvSpPr txBox="1"/>
          <p:nvPr/>
        </p:nvSpPr>
        <p:spPr>
          <a:xfrm>
            <a:off x="3048000" y="4876800"/>
            <a:ext cx="6096000" cy="1477328"/>
          </a:xfrm>
          <a:prstGeom prst="rect">
            <a:avLst/>
          </a:prstGeom>
          <a:noFill/>
        </p:spPr>
        <p:txBody>
          <a:bodyPr wrap="square" rtlCol="0">
            <a:spAutoFit/>
          </a:bodyPr>
          <a:lstStyle/>
          <a:p>
            <a:r>
              <a:rPr lang="en-US" dirty="0">
                <a:solidFill>
                  <a:prstClr val="white"/>
                </a:solidFill>
                <a:latin typeface="Calibri"/>
              </a:rPr>
              <a:t>TAKEAWAY: -------------------------------------------------------------------------------------------------------------------------------------------------------------------------------------------------------------------------------------------------------------------------------------------------------------------------------------------------------------------------------------------------------------------.</a:t>
            </a:r>
          </a:p>
        </p:txBody>
      </p:sp>
    </p:spTree>
    <p:extLst>
      <p:ext uri="{BB962C8B-B14F-4D97-AF65-F5344CB8AC3E}">
        <p14:creationId xmlns:p14="http://schemas.microsoft.com/office/powerpoint/2010/main" val="1196108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9D07-9743-465B-BD91-23CF3774CFF4}"/>
              </a:ext>
            </a:extLst>
          </p:cNvPr>
          <p:cNvSpPr>
            <a:spLocks noGrp="1"/>
          </p:cNvSpPr>
          <p:nvPr>
            <p:ph type="title"/>
          </p:nvPr>
        </p:nvSpPr>
        <p:spPr>
          <a:xfrm>
            <a:off x="2152649" y="-242024"/>
            <a:ext cx="7886699" cy="932688"/>
          </a:xfrm>
        </p:spPr>
        <p:txBody>
          <a:bodyPr vert="horz" lIns="91440" tIns="45720" rIns="91440" bIns="45720" rtlCol="0" anchor="b">
            <a:normAutofit/>
          </a:bodyPr>
          <a:lstStyle/>
          <a:p>
            <a:pPr>
              <a:lnSpc>
                <a:spcPct val="90000"/>
              </a:lnSpc>
            </a:pPr>
            <a:r>
              <a:rPr lang="en-US" sz="4700" dirty="0">
                <a:latin typeface="Garamond" panose="02020404030301010803" pitchFamily="18" charset="0"/>
              </a:rPr>
              <a:t>SAMPLE ENTRIES</a:t>
            </a:r>
          </a:p>
        </p:txBody>
      </p:sp>
      <p:graphicFrame>
        <p:nvGraphicFramePr>
          <p:cNvPr id="7" name="Content Placeholder 6">
            <a:extLst>
              <a:ext uri="{FF2B5EF4-FFF2-40B4-BE49-F238E27FC236}">
                <a16:creationId xmlns:a16="http://schemas.microsoft.com/office/drawing/2014/main" id="{10591147-BE90-00FA-E69E-5FB53A8CDC5A}"/>
              </a:ext>
            </a:extLst>
          </p:cNvPr>
          <p:cNvGraphicFramePr>
            <a:graphicFrameLocks noGrp="1"/>
          </p:cNvGraphicFramePr>
          <p:nvPr>
            <p:ph idx="1"/>
            <p:extLst>
              <p:ext uri="{D42A27DB-BD31-4B8C-83A1-F6EECF244321}">
                <p14:modId xmlns:p14="http://schemas.microsoft.com/office/powerpoint/2010/main" val="850675542"/>
              </p:ext>
            </p:extLst>
          </p:nvPr>
        </p:nvGraphicFramePr>
        <p:xfrm>
          <a:off x="1909858" y="1645605"/>
          <a:ext cx="8382000" cy="4038600"/>
        </p:xfrm>
        <a:graphic>
          <a:graphicData uri="http://schemas.openxmlformats.org/drawingml/2006/table">
            <a:tbl>
              <a:tblPr firstRow="1" firstCol="1" bandRow="1">
                <a:tableStyleId>{5940675A-B579-460E-94D1-54222C63F5DA}</a:tableStyleId>
              </a:tblPr>
              <a:tblGrid>
                <a:gridCol w="3623589">
                  <a:extLst>
                    <a:ext uri="{9D8B030D-6E8A-4147-A177-3AD203B41FA5}">
                      <a16:colId xmlns:a16="http://schemas.microsoft.com/office/drawing/2014/main" val="2312428879"/>
                    </a:ext>
                  </a:extLst>
                </a:gridCol>
                <a:gridCol w="4758411">
                  <a:extLst>
                    <a:ext uri="{9D8B030D-6E8A-4147-A177-3AD203B41FA5}">
                      <a16:colId xmlns:a16="http://schemas.microsoft.com/office/drawing/2014/main" val="2946728941"/>
                    </a:ext>
                  </a:extLst>
                </a:gridCol>
              </a:tblGrid>
              <a:tr h="486113">
                <a:tc>
                  <a:txBody>
                    <a:bodyPr/>
                    <a:lstStyle/>
                    <a:p>
                      <a:pPr marL="0" marR="0" algn="ctr">
                        <a:spcBef>
                          <a:spcPts val="0"/>
                        </a:spcBef>
                        <a:spcAft>
                          <a:spcPts val="0"/>
                        </a:spcAft>
                      </a:pPr>
                      <a:r>
                        <a:rPr lang="en-US" sz="2800" dirty="0">
                          <a:effectLst/>
                          <a:latin typeface="Garamond" panose="02020404030301010803" pitchFamily="18" charset="0"/>
                        </a:rPr>
                        <a:t>PASSAGES</a:t>
                      </a:r>
                      <a:endParaRPr lang="en-US" sz="2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tc>
                  <a:txBody>
                    <a:bodyPr/>
                    <a:lstStyle/>
                    <a:p>
                      <a:pPr marL="0" marR="0" algn="ctr">
                        <a:spcBef>
                          <a:spcPts val="0"/>
                        </a:spcBef>
                        <a:spcAft>
                          <a:spcPts val="0"/>
                        </a:spcAft>
                      </a:pPr>
                      <a:r>
                        <a:rPr lang="en-US" sz="2800" dirty="0">
                          <a:solidFill>
                            <a:srgbClr val="FFFF00"/>
                          </a:solidFill>
                          <a:effectLst/>
                          <a:latin typeface="Garamond" panose="02020404030301010803" pitchFamily="18" charset="0"/>
                        </a:rPr>
                        <a:t>COMMENTARIES</a:t>
                      </a:r>
                      <a:endParaRPr lang="en-US" sz="28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extLst>
                  <a:ext uri="{0D108BD9-81ED-4DB2-BD59-A6C34878D82A}">
                    <a16:rowId xmlns:a16="http://schemas.microsoft.com/office/drawing/2014/main" val="19409178"/>
                  </a:ext>
                </a:extLst>
              </a:tr>
              <a:tr h="1185708">
                <a:tc>
                  <a:txBody>
                    <a:bodyPr/>
                    <a:lstStyle/>
                    <a:p>
                      <a:pPr marL="0" marR="0">
                        <a:spcBef>
                          <a:spcPts val="0"/>
                        </a:spcBef>
                        <a:spcAft>
                          <a:spcPts val="0"/>
                        </a:spcAft>
                      </a:pPr>
                      <a:r>
                        <a:rPr lang="en-US" sz="1500" dirty="0">
                          <a:effectLst/>
                          <a:latin typeface="Garamond" panose="02020404030301010803" pitchFamily="18" charset="0"/>
                        </a:rPr>
                        <a:t>The soul, paralyzed in front of its true image, knew it was lost. It had been used to hiding in its refuge in the tall body of Don Damian; it had been used to everything…</a:t>
                      </a:r>
                      <a:endParaRPr lang="en-US" sz="15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tc>
                  <a:txBody>
                    <a:bodyPr/>
                    <a:lstStyle/>
                    <a:p>
                      <a:pPr marL="0" marR="0">
                        <a:spcBef>
                          <a:spcPts val="0"/>
                        </a:spcBef>
                        <a:spcAft>
                          <a:spcPts val="0"/>
                        </a:spcAft>
                      </a:pPr>
                      <a:r>
                        <a:rPr lang="en-US" sz="1500" dirty="0">
                          <a:solidFill>
                            <a:srgbClr val="FFFF00"/>
                          </a:solidFill>
                          <a:effectLst/>
                          <a:latin typeface="Garamond" panose="02020404030301010803" pitchFamily="18" charset="0"/>
                        </a:rPr>
                        <a:t>People can lose their true image by being someone they are not. This soul felt as it was truly the most beautiful person because of what people would tell him. But were these people truly honest with this soul? What could cause this soul to feel so lost?</a:t>
                      </a:r>
                      <a:endParaRPr lang="en-US" sz="15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extLst>
                  <a:ext uri="{0D108BD9-81ED-4DB2-BD59-A6C34878D82A}">
                    <a16:rowId xmlns:a16="http://schemas.microsoft.com/office/drawing/2014/main" val="2205217266"/>
                  </a:ext>
                </a:extLst>
              </a:tr>
              <a:tr h="990600">
                <a:tc>
                  <a:txBody>
                    <a:bodyPr/>
                    <a:lstStyle/>
                    <a:p>
                      <a:pPr marL="0" marR="0">
                        <a:spcBef>
                          <a:spcPts val="0"/>
                        </a:spcBef>
                        <a:spcAft>
                          <a:spcPts val="0"/>
                        </a:spcAft>
                      </a:pPr>
                      <a:r>
                        <a:rPr lang="en-US" sz="1500">
                          <a:effectLst/>
                          <a:latin typeface="Garamond" panose="02020404030301010803" pitchFamily="18" charset="0"/>
                        </a:rPr>
                        <a:t>The soul of Don Damian, tired of so many lies decided to sleep. A moment later Don Damian sighed weakly and moved his head on the pillow. </a:t>
                      </a:r>
                      <a:endParaRPr lang="en-US" sz="1500">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tc>
                  <a:txBody>
                    <a:bodyPr/>
                    <a:lstStyle/>
                    <a:p>
                      <a:pPr marL="0" marR="0">
                        <a:spcBef>
                          <a:spcPts val="0"/>
                        </a:spcBef>
                        <a:spcAft>
                          <a:spcPts val="0"/>
                        </a:spcAft>
                      </a:pPr>
                      <a:r>
                        <a:rPr lang="en-US" sz="1500" dirty="0">
                          <a:solidFill>
                            <a:srgbClr val="FFFF00"/>
                          </a:solidFill>
                          <a:effectLst/>
                          <a:latin typeface="Garamond" panose="02020404030301010803" pitchFamily="18" charset="0"/>
                        </a:rPr>
                        <a:t>Could this soul feel betrayed? Will this soul remember all these lies when awaken again? Will Don Damian change himself and actions when he is back to good health? </a:t>
                      </a:r>
                      <a:endParaRPr lang="en-US" sz="15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extLst>
                  <a:ext uri="{0D108BD9-81ED-4DB2-BD59-A6C34878D82A}">
                    <a16:rowId xmlns:a16="http://schemas.microsoft.com/office/drawing/2014/main" val="376405106"/>
                  </a:ext>
                </a:extLst>
              </a:tr>
              <a:tr h="1376179">
                <a:tc>
                  <a:txBody>
                    <a:bodyPr/>
                    <a:lstStyle/>
                    <a:p>
                      <a:pPr marL="0" marR="0">
                        <a:spcBef>
                          <a:spcPts val="0"/>
                        </a:spcBef>
                        <a:spcAft>
                          <a:spcPts val="0"/>
                        </a:spcAft>
                      </a:pPr>
                      <a:r>
                        <a:rPr lang="en-US" sz="1500">
                          <a:effectLst/>
                          <a:latin typeface="Garamond" panose="02020404030301010803" pitchFamily="18" charset="0"/>
                        </a:rPr>
                        <a:t>“Science is science, and my obligation is to do whatever I can to bring Don Damian back to life. You don’t find souls as beautiful as his just anywhere, and I can’t let him die until we’ve tried absolutely everything.”</a:t>
                      </a:r>
                      <a:endParaRPr lang="en-US" sz="1500">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tc>
                  <a:txBody>
                    <a:bodyPr/>
                    <a:lstStyle/>
                    <a:p>
                      <a:pPr marL="0" marR="0">
                        <a:spcBef>
                          <a:spcPts val="0"/>
                        </a:spcBef>
                        <a:spcAft>
                          <a:spcPts val="0"/>
                        </a:spcAft>
                      </a:pPr>
                      <a:r>
                        <a:rPr lang="en-US" sz="1500" dirty="0">
                          <a:solidFill>
                            <a:srgbClr val="FFFF00"/>
                          </a:solidFill>
                          <a:effectLst/>
                          <a:latin typeface="Garamond" panose="02020404030301010803" pitchFamily="18" charset="0"/>
                        </a:rPr>
                        <a:t>How could the doctor say his soul is so beautiful? Does he truly know Don Damian or just the image Don Damian presents to him? As a doctor it was his job to nurse him to good health but when does he know enough is enough?</a:t>
                      </a:r>
                      <a:endParaRPr lang="en-US" sz="1500" dirty="0">
                        <a:solidFill>
                          <a:srgbClr val="FFFF00"/>
                        </a:solidFill>
                        <a:effectLst/>
                        <a:latin typeface="Garamond" panose="02020404030301010803" pitchFamily="18" charset="0"/>
                        <a:ea typeface="Times New Roman" panose="02020603050405020304" pitchFamily="18" charset="0"/>
                        <a:cs typeface="Times New Roman" panose="02020603050405020304" pitchFamily="18" charset="0"/>
                      </a:endParaRPr>
                    </a:p>
                  </a:txBody>
                  <a:tcPr marL="84105" marR="84105" marT="0" marB="0"/>
                </a:tc>
                <a:extLst>
                  <a:ext uri="{0D108BD9-81ED-4DB2-BD59-A6C34878D82A}">
                    <a16:rowId xmlns:a16="http://schemas.microsoft.com/office/drawing/2014/main" val="3679701874"/>
                  </a:ext>
                </a:extLst>
              </a:tr>
            </a:tbl>
          </a:graphicData>
        </a:graphic>
      </p:graphicFrame>
      <p:sp>
        <p:nvSpPr>
          <p:cNvPr id="3" name="TextBox 2">
            <a:extLst>
              <a:ext uri="{FF2B5EF4-FFF2-40B4-BE49-F238E27FC236}">
                <a16:creationId xmlns:a16="http://schemas.microsoft.com/office/drawing/2014/main" id="{8887E863-BFA2-CBDA-D880-1F78EF14EC3B}"/>
              </a:ext>
            </a:extLst>
          </p:cNvPr>
          <p:cNvSpPr txBox="1"/>
          <p:nvPr/>
        </p:nvSpPr>
        <p:spPr>
          <a:xfrm>
            <a:off x="1904997" y="5830915"/>
            <a:ext cx="8382000" cy="92333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b="1" dirty="0">
                <a:solidFill>
                  <a:srgbClr val="00B0F0"/>
                </a:solidFill>
                <a:latin typeface="Adobe Garamond Pro Bold"/>
              </a:rPr>
              <a:t>TAKEAWAY: </a:t>
            </a:r>
            <a:r>
              <a:rPr lang="en-US" dirty="0">
                <a:solidFill>
                  <a:srgbClr val="00B0F0"/>
                </a:solidFill>
                <a:latin typeface="Calibri"/>
              </a:rPr>
              <a:t>-----------------------------------------------------------------------------------------------------------------------------------------------------------------------------------------------------------------------------------------</a:t>
            </a:r>
          </a:p>
        </p:txBody>
      </p:sp>
      <p:sp>
        <p:nvSpPr>
          <p:cNvPr id="4" name="TextBox 3">
            <a:extLst>
              <a:ext uri="{FF2B5EF4-FFF2-40B4-BE49-F238E27FC236}">
                <a16:creationId xmlns:a16="http://schemas.microsoft.com/office/drawing/2014/main" id="{AB92EB44-4978-41C3-611C-EEB8D47DBC18}"/>
              </a:ext>
            </a:extLst>
          </p:cNvPr>
          <p:cNvSpPr txBox="1"/>
          <p:nvPr/>
        </p:nvSpPr>
        <p:spPr>
          <a:xfrm>
            <a:off x="1089498" y="531271"/>
            <a:ext cx="10894979" cy="369332"/>
          </a:xfrm>
          <a:prstGeom prst="rect">
            <a:avLst/>
          </a:prstGeom>
          <a:noFill/>
        </p:spPr>
        <p:txBody>
          <a:bodyPr wrap="square" rtlCol="0">
            <a:spAutoFit/>
          </a:bodyPr>
          <a:lstStyle/>
          <a:p>
            <a:r>
              <a:rPr lang="en-US" dirty="0">
                <a:latin typeface="Garamond" panose="02020404030301010803" pitchFamily="18" charset="0"/>
              </a:rPr>
              <a:t>NAME: __________________________				DATE: ________________</a:t>
            </a:r>
          </a:p>
        </p:txBody>
      </p:sp>
      <p:sp>
        <p:nvSpPr>
          <p:cNvPr id="6" name="TextBox 5">
            <a:extLst>
              <a:ext uri="{FF2B5EF4-FFF2-40B4-BE49-F238E27FC236}">
                <a16:creationId xmlns:a16="http://schemas.microsoft.com/office/drawing/2014/main" id="{EFDEE9B8-8C99-822F-FF7C-8F272EE3802E}"/>
              </a:ext>
            </a:extLst>
          </p:cNvPr>
          <p:cNvSpPr txBox="1"/>
          <p:nvPr/>
        </p:nvSpPr>
        <p:spPr>
          <a:xfrm>
            <a:off x="2013626" y="1094627"/>
            <a:ext cx="8377498" cy="369332"/>
          </a:xfrm>
          <a:prstGeom prst="rect">
            <a:avLst/>
          </a:prstGeom>
          <a:noFill/>
        </p:spPr>
        <p:txBody>
          <a:bodyPr wrap="square" rtlCol="0">
            <a:spAutoFit/>
          </a:bodyPr>
          <a:lstStyle/>
          <a:p>
            <a:r>
              <a:rPr lang="en-US" dirty="0">
                <a:latin typeface="Garamond" panose="02020404030301010803" pitchFamily="18" charset="0"/>
              </a:rPr>
              <a:t>STORY TITLE: ________________________________</a:t>
            </a:r>
          </a:p>
        </p:txBody>
      </p:sp>
    </p:spTree>
    <p:extLst>
      <p:ext uri="{BB962C8B-B14F-4D97-AF65-F5344CB8AC3E}">
        <p14:creationId xmlns:p14="http://schemas.microsoft.com/office/powerpoint/2010/main" val="1048825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D6BE-7873-5BE7-28B5-0DBA453A78A0}"/>
              </a:ext>
            </a:extLst>
          </p:cNvPr>
          <p:cNvSpPr>
            <a:spLocks noGrp="1"/>
          </p:cNvSpPr>
          <p:nvPr>
            <p:ph type="title"/>
          </p:nvPr>
        </p:nvSpPr>
        <p:spPr/>
        <p:txBody>
          <a:bodyPr>
            <a:normAutofit fontScale="90000"/>
          </a:bodyPr>
          <a:lstStyle/>
          <a:p>
            <a:r>
              <a:rPr lang="en-US" dirty="0"/>
              <a:t>SAMPLE COMMONPLACE BOOK ENTRY</a:t>
            </a:r>
            <a:br>
              <a:rPr lang="en-US" dirty="0"/>
            </a:br>
            <a:endParaRPr lang="en-US" dirty="0"/>
          </a:p>
        </p:txBody>
      </p:sp>
      <p:sp>
        <p:nvSpPr>
          <p:cNvPr id="3" name="Content Placeholder 2">
            <a:extLst>
              <a:ext uri="{FF2B5EF4-FFF2-40B4-BE49-F238E27FC236}">
                <a16:creationId xmlns:a16="http://schemas.microsoft.com/office/drawing/2014/main" id="{B40EDDFE-4F93-C3C5-90B4-E8F8CAD47E2B}"/>
              </a:ext>
            </a:extLst>
          </p:cNvPr>
          <p:cNvSpPr>
            <a:spLocks noGrp="1"/>
          </p:cNvSpPr>
          <p:nvPr>
            <p:ph idx="1"/>
          </p:nvPr>
        </p:nvSpPr>
        <p:spPr>
          <a:xfrm>
            <a:off x="1981200" y="1600200"/>
            <a:ext cx="8305800" cy="4983162"/>
          </a:xfrm>
        </p:spPr>
        <p:txBody>
          <a:bodyPr>
            <a:normAutofit fontScale="47500" lnSpcReduction="20000"/>
          </a:bodyPr>
          <a:lstStyle/>
          <a:p>
            <a:pPr marL="0" indent="0">
              <a:buNone/>
            </a:pPr>
            <a:r>
              <a:rPr lang="en-US" dirty="0"/>
              <a:t>From Charlotte Smith, “On Being Cautioned Against Walking on an Headland Overlooking the</a:t>
            </a:r>
          </a:p>
          <a:p>
            <a:pPr marL="0" indent="0">
              <a:buNone/>
            </a:pPr>
            <a:r>
              <a:rPr lang="en-US" dirty="0"/>
              <a:t>Sea, Because It was Frequented By a Lunatic” (41)</a:t>
            </a:r>
          </a:p>
          <a:p>
            <a:pPr marL="0" indent="0">
              <a:buNone/>
            </a:pPr>
            <a:r>
              <a:rPr lang="en-US" dirty="0"/>
              <a:t>“Is there a solitary wretch who hies / To the tall cliff, with starting pace or slow, / And, measuring,</a:t>
            </a:r>
          </a:p>
          <a:p>
            <a:pPr marL="0" indent="0">
              <a:buNone/>
            </a:pPr>
            <a:r>
              <a:rPr lang="en-US" dirty="0"/>
              <a:t>views with wild and hollow eyes / Its distance from the waves that chide below; / Who, as the sea-</a:t>
            </a:r>
          </a:p>
          <a:p>
            <a:pPr marL="0" indent="0">
              <a:buNone/>
            </a:pPr>
            <a:r>
              <a:rPr lang="en-US" dirty="0"/>
              <a:t>born gale with frequent sighs / Chills his cold bed upon the mountain turf, / With hoarse, half-</a:t>
            </a:r>
          </a:p>
          <a:p>
            <a:pPr marL="0" indent="0">
              <a:buNone/>
            </a:pPr>
            <a:r>
              <a:rPr lang="en-US" dirty="0" err="1"/>
              <a:t>utter’d</a:t>
            </a:r>
            <a:r>
              <a:rPr lang="en-US" dirty="0"/>
              <a:t> lamentation, lies / Murmuring responses to the dashing surf?” (lines 1-8)</a:t>
            </a:r>
          </a:p>
          <a:p>
            <a:pPr marL="0" indent="0">
              <a:buNone/>
            </a:pPr>
            <a:r>
              <a:rPr lang="en-US" dirty="0"/>
              <a:t>After discussing this poem in class, it strikes me how much of Smith’s verse is</a:t>
            </a:r>
          </a:p>
          <a:p>
            <a:pPr marL="0" indent="0">
              <a:buNone/>
            </a:pPr>
            <a:r>
              <a:rPr lang="en-US" dirty="0"/>
              <a:t>devoted to her question: “Is there a madman in the hills?” If one of the things we expect from</a:t>
            </a:r>
          </a:p>
          <a:p>
            <a:pPr marL="0" indent="0">
              <a:buNone/>
            </a:pPr>
            <a:r>
              <a:rPr lang="en-US" dirty="0"/>
              <a:t>lyric is first-person, subjective telling of his/her experience, what we seem to have here is less a</a:t>
            </a:r>
          </a:p>
          <a:p>
            <a:pPr marL="0" indent="0">
              <a:buNone/>
            </a:pPr>
            <a:r>
              <a:rPr lang="en-US" dirty="0"/>
              <a:t>depiction of something Smith has seen but more of something she has imagined. As the title suggests, someone told her,</a:t>
            </a:r>
          </a:p>
          <a:p>
            <a:pPr marL="0" indent="0">
              <a:buNone/>
            </a:pPr>
            <a:r>
              <a:rPr lang="en-US" dirty="0"/>
              <a:t>or “cautioned” her to stay away from that area because of the lunatic. But in</a:t>
            </a:r>
          </a:p>
          <a:p>
            <a:pPr marL="0" indent="0">
              <a:buNone/>
            </a:pPr>
            <a:r>
              <a:rPr lang="en-US" dirty="0"/>
              <a:t>Smith’s poem, in her personal, subjective rendering of him, he hardly seems threatening at all—not</a:t>
            </a:r>
          </a:p>
          <a:p>
            <a:pPr marL="0" indent="0">
              <a:buNone/>
            </a:pPr>
            <a:r>
              <a:rPr lang="en-US" dirty="0"/>
              <a:t>at all the sort of figure she should need to avoid out of fear that he might harm her. Why fear this</a:t>
            </a:r>
          </a:p>
          <a:p>
            <a:pPr marL="0" indent="0">
              <a:buNone/>
            </a:pPr>
            <a:r>
              <a:rPr lang="en-US" dirty="0"/>
              <a:t>poor creature? His eyes may be “wild” (3), but they are also “hollow” (3); his pace may be frantic</a:t>
            </a:r>
          </a:p>
          <a:p>
            <a:pPr marL="0" indent="0">
              <a:buNone/>
            </a:pPr>
            <a:r>
              <a:rPr lang="en-US" dirty="0"/>
              <a:t>as he moves “with starting pace or slow” (2); and he may be a “wretch” (1)—but he’s a “solitary</a:t>
            </a:r>
          </a:p>
          <a:p>
            <a:pPr marL="0" indent="0">
              <a:buNone/>
            </a:pPr>
            <a:r>
              <a:rPr lang="en-US" dirty="0"/>
              <a:t>wretch” (1) who lies on a “cold bed” (6), alone, “murmuring responses” (8) to the only thing that</a:t>
            </a:r>
          </a:p>
          <a:p>
            <a:pPr marL="0" indent="0">
              <a:buNone/>
            </a:pPr>
            <a:r>
              <a:rPr lang="en-US" dirty="0"/>
              <a:t>will talk to him, the “dashing surf” (8). How pathetic, how deeply sad.</a:t>
            </a:r>
          </a:p>
        </p:txBody>
      </p:sp>
    </p:spTree>
    <p:extLst>
      <p:ext uri="{BB962C8B-B14F-4D97-AF65-F5344CB8AC3E}">
        <p14:creationId xmlns:p14="http://schemas.microsoft.com/office/powerpoint/2010/main" val="3635354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7D6BE-7873-5BE7-28B5-0DBA453A78A0}"/>
              </a:ext>
            </a:extLst>
          </p:cNvPr>
          <p:cNvSpPr>
            <a:spLocks noGrp="1"/>
          </p:cNvSpPr>
          <p:nvPr>
            <p:ph type="title"/>
          </p:nvPr>
        </p:nvSpPr>
        <p:spPr/>
        <p:txBody>
          <a:bodyPr>
            <a:normAutofit fontScale="90000"/>
          </a:bodyPr>
          <a:lstStyle/>
          <a:p>
            <a:r>
              <a:rPr lang="en-US" dirty="0"/>
              <a:t>SAMPLE COMMONPLACE BOOK ENTRY</a:t>
            </a:r>
            <a:br>
              <a:rPr lang="en-US" dirty="0"/>
            </a:br>
            <a:endParaRPr lang="en-US" dirty="0"/>
          </a:p>
        </p:txBody>
      </p:sp>
      <p:sp>
        <p:nvSpPr>
          <p:cNvPr id="3" name="Content Placeholder 2">
            <a:extLst>
              <a:ext uri="{FF2B5EF4-FFF2-40B4-BE49-F238E27FC236}">
                <a16:creationId xmlns:a16="http://schemas.microsoft.com/office/drawing/2014/main" id="{B40EDDFE-4F93-C3C5-90B4-E8F8CAD47E2B}"/>
              </a:ext>
            </a:extLst>
          </p:cNvPr>
          <p:cNvSpPr>
            <a:spLocks noGrp="1"/>
          </p:cNvSpPr>
          <p:nvPr>
            <p:ph idx="1"/>
          </p:nvPr>
        </p:nvSpPr>
        <p:spPr>
          <a:xfrm>
            <a:off x="1894002" y="937419"/>
            <a:ext cx="8305800" cy="4983162"/>
          </a:xfrm>
        </p:spPr>
        <p:txBody>
          <a:bodyPr>
            <a:noAutofit/>
          </a:bodyPr>
          <a:lstStyle/>
          <a:p>
            <a:pPr marL="0" indent="0">
              <a:buNone/>
            </a:pPr>
            <a:r>
              <a:rPr lang="en-US" sz="1600" dirty="0"/>
              <a:t>After such a powerful depiction of such a devastated man, Smith’s line “I see him more with envy</a:t>
            </a:r>
          </a:p>
          <a:p>
            <a:pPr marL="0" indent="0">
              <a:buNone/>
            </a:pPr>
            <a:r>
              <a:rPr lang="en-US" sz="1600" dirty="0"/>
              <a:t>than with fear” (10) seems startlingly wrenching. For this speaker, the rejected, ruined man—</a:t>
            </a:r>
          </a:p>
          <a:p>
            <a:pPr marL="0" indent="0">
              <a:buNone/>
            </a:pPr>
            <a:r>
              <a:rPr lang="en-US" sz="1600" dirty="0"/>
              <a:t>someone people avoid and warn others to avoid, rather than helping him or reaching out to him—</a:t>
            </a:r>
          </a:p>
          <a:p>
            <a:pPr marL="0" indent="0">
              <a:buNone/>
            </a:pPr>
            <a:r>
              <a:rPr lang="en-US" sz="1600" dirty="0"/>
              <a:t>is an object of envy. How much hatred for one’s mental experience—to envy the mind of a</a:t>
            </a:r>
          </a:p>
          <a:p>
            <a:pPr marL="0" indent="0">
              <a:buNone/>
            </a:pPr>
            <a:r>
              <a:rPr lang="en-US" sz="1600" dirty="0"/>
              <a:t>madman.</a:t>
            </a:r>
          </a:p>
          <a:p>
            <a:pPr marL="0" indent="0">
              <a:buNone/>
            </a:pPr>
            <a:r>
              <a:rPr lang="en-US" sz="1600" dirty="0"/>
              <a:t>I enjoy this poem tremendously, not least of which because of the tension between the dread other</a:t>
            </a:r>
          </a:p>
          <a:p>
            <a:pPr marL="0" indent="0">
              <a:buNone/>
            </a:pPr>
            <a:r>
              <a:rPr lang="en-US" sz="1600" dirty="0"/>
              <a:t>people have told Smith she should have of the madman, and the clear sympathy—and empathy—</a:t>
            </a:r>
          </a:p>
          <a:p>
            <a:pPr marL="0" indent="0">
              <a:buNone/>
            </a:pPr>
            <a:r>
              <a:rPr lang="en-US" sz="1600" dirty="0"/>
              <a:t>she has for him in this verse. I like the way she has taken a figure so easily demonized, the raving,</a:t>
            </a:r>
          </a:p>
          <a:p>
            <a:pPr marL="0" indent="0">
              <a:buNone/>
            </a:pPr>
            <a:r>
              <a:rPr lang="en-US" sz="1600" dirty="0"/>
              <a:t>wandering lunatic, and turned him into an emblem for her own suffering, an emblem for social</a:t>
            </a:r>
          </a:p>
          <a:p>
            <a:pPr marL="0" indent="0">
              <a:buNone/>
            </a:pPr>
            <a:r>
              <a:rPr lang="en-US" sz="1600" dirty="0"/>
              <a:t>isolation, and an emblem of a community’s cruel rejection.</a:t>
            </a:r>
          </a:p>
          <a:p>
            <a:pPr marL="0" indent="0">
              <a:buNone/>
            </a:pPr>
            <a:r>
              <a:rPr lang="en-US" sz="1600" dirty="0"/>
              <a:t>But—I wonder if her melancholic stance, her posture of personal suffering, is maybe a bit</a:t>
            </a:r>
          </a:p>
          <a:p>
            <a:pPr marL="0" indent="0">
              <a:buNone/>
            </a:pPr>
            <a:r>
              <a:rPr lang="en-US" sz="1600" dirty="0"/>
              <a:t>overblown, for dramatic effect perhaps? For me, I find her poem moving and deeply resonant; I</a:t>
            </a:r>
          </a:p>
          <a:p>
            <a:pPr marL="0" indent="0">
              <a:buNone/>
            </a:pPr>
            <a:r>
              <a:rPr lang="en-US" sz="1600" dirty="0"/>
              <a:t>know what it is to envy other people for qualities and situations that might not seem so alluring to</a:t>
            </a:r>
          </a:p>
          <a:p>
            <a:pPr marL="0" indent="0">
              <a:buNone/>
            </a:pPr>
            <a:r>
              <a:rPr lang="en-US" sz="1600" dirty="0"/>
              <a:t>the rest of the world, but seem desirable to me. But I can also see why others might view her</a:t>
            </a:r>
          </a:p>
          <a:p>
            <a:pPr marL="0" indent="0">
              <a:buNone/>
            </a:pPr>
            <a:r>
              <a:rPr lang="en-US" sz="1600" dirty="0"/>
              <a:t>sentiment as a bit too much, a bit too affected</a:t>
            </a:r>
          </a:p>
        </p:txBody>
      </p:sp>
    </p:spTree>
    <p:extLst>
      <p:ext uri="{BB962C8B-B14F-4D97-AF65-F5344CB8AC3E}">
        <p14:creationId xmlns:p14="http://schemas.microsoft.com/office/powerpoint/2010/main" val="20244859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icon of people&#10;&#10;Description automatically generated">
            <a:extLst>
              <a:ext uri="{FF2B5EF4-FFF2-40B4-BE49-F238E27FC236}">
                <a16:creationId xmlns:a16="http://schemas.microsoft.com/office/drawing/2014/main" id="{72C70D3B-8B53-9CEB-1C01-8F61D1F2D12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0051" b="13699"/>
          <a:stretch/>
        </p:blipFill>
        <p:spPr>
          <a:xfrm>
            <a:off x="20" y="1"/>
            <a:ext cx="12191980" cy="6857999"/>
          </a:xfrm>
          <a:prstGeom prst="rect">
            <a:avLst/>
          </a:prstGeom>
        </p:spPr>
      </p:pic>
      <p:sp>
        <p:nvSpPr>
          <p:cNvPr id="2" name="Title 1">
            <a:extLst>
              <a:ext uri="{FF2B5EF4-FFF2-40B4-BE49-F238E27FC236}">
                <a16:creationId xmlns:a16="http://schemas.microsoft.com/office/drawing/2014/main" id="{DA9FB20F-2FA2-227F-A0D0-92218A64503D}"/>
              </a:ext>
            </a:extLst>
          </p:cNvPr>
          <p:cNvSpPr>
            <a:spLocks noGrp="1"/>
          </p:cNvSpPr>
          <p:nvPr>
            <p:ph type="ctrTitle"/>
          </p:nvPr>
        </p:nvSpPr>
        <p:spPr>
          <a:xfrm>
            <a:off x="1524000" y="1122362"/>
            <a:ext cx="9144000" cy="2900518"/>
          </a:xfrm>
        </p:spPr>
        <p:txBody>
          <a:bodyPr>
            <a:normAutofit/>
          </a:bodyPr>
          <a:lstStyle/>
          <a:p>
            <a:r>
              <a:rPr lang="en-US" b="1" dirty="0">
                <a:solidFill>
                  <a:srgbClr val="FFFFFF"/>
                </a:solidFill>
                <a:latin typeface="Garamond" panose="02020404030301010803" pitchFamily="18" charset="0"/>
              </a:rPr>
              <a:t>GROUP </a:t>
            </a:r>
            <a:br>
              <a:rPr lang="en-US" b="1" dirty="0">
                <a:solidFill>
                  <a:srgbClr val="FFFFFF"/>
                </a:solidFill>
                <a:latin typeface="Garamond" panose="02020404030301010803" pitchFamily="18" charset="0"/>
              </a:rPr>
            </a:br>
            <a:r>
              <a:rPr lang="en-US" b="1" dirty="0">
                <a:solidFill>
                  <a:srgbClr val="FFFFFF"/>
                </a:solidFill>
                <a:latin typeface="Garamond" panose="02020404030301010803" pitchFamily="18" charset="0"/>
              </a:rPr>
              <a:t>WORK</a:t>
            </a:r>
          </a:p>
        </p:txBody>
      </p:sp>
    </p:spTree>
    <p:extLst>
      <p:ext uri="{BB962C8B-B14F-4D97-AF65-F5344CB8AC3E}">
        <p14:creationId xmlns:p14="http://schemas.microsoft.com/office/powerpoint/2010/main" val="2644360968"/>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E2B8E5-F617-F07D-239A-18B085BB737C}"/>
              </a:ext>
            </a:extLst>
          </p:cNvPr>
          <p:cNvSpPr>
            <a:spLocks noGrp="1"/>
          </p:cNvSpPr>
          <p:nvPr>
            <p:ph type="title"/>
          </p:nvPr>
        </p:nvSpPr>
        <p:spPr>
          <a:xfrm>
            <a:off x="361955" y="-212297"/>
            <a:ext cx="5251316" cy="1807305"/>
          </a:xfrm>
        </p:spPr>
        <p:txBody>
          <a:bodyPr>
            <a:normAutofit/>
          </a:bodyPr>
          <a:lstStyle/>
          <a:p>
            <a:r>
              <a:rPr lang="en-US" dirty="0">
                <a:latin typeface="Garamond" panose="02020404030301010803" pitchFamily="18" charset="0"/>
              </a:rPr>
              <a:t>GROUP WORK</a:t>
            </a:r>
          </a:p>
        </p:txBody>
      </p:sp>
      <p:sp>
        <p:nvSpPr>
          <p:cNvPr id="3" name="Content Placeholder 2">
            <a:extLst>
              <a:ext uri="{FF2B5EF4-FFF2-40B4-BE49-F238E27FC236}">
                <a16:creationId xmlns:a16="http://schemas.microsoft.com/office/drawing/2014/main" id="{B913C71A-7931-09F2-B733-F0617B03F3E8}"/>
              </a:ext>
            </a:extLst>
          </p:cNvPr>
          <p:cNvSpPr>
            <a:spLocks noGrp="1"/>
          </p:cNvSpPr>
          <p:nvPr>
            <p:ph idx="1"/>
          </p:nvPr>
        </p:nvSpPr>
        <p:spPr>
          <a:xfrm>
            <a:off x="4313503" y="592046"/>
            <a:ext cx="7399204" cy="5468286"/>
          </a:xfrm>
        </p:spPr>
        <p:txBody>
          <a:bodyPr>
            <a:noAutofit/>
          </a:bodyPr>
          <a:lstStyle/>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Lev Vygotsky’s Social Learning Theory identified a link between peer </a:t>
            </a:r>
            <a:r>
              <a:rPr lang="en-US" sz="2400" b="1" kern="0" dirty="0">
                <a:effectLst/>
                <a:latin typeface="Times New Roman" panose="02020603050405020304" pitchFamily="18" charset="0"/>
                <a:ea typeface="Times New Roman" panose="02020603050405020304" pitchFamily="18" charset="0"/>
                <a:cs typeface="Times New Roman" panose="02020603050405020304" pitchFamily="18" charset="0"/>
              </a:rPr>
              <a:t>learning and intrinsic motivation. </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Vygotsky also found that students can more easily </a:t>
            </a:r>
            <a:r>
              <a:rPr lang="en-US" sz="2400" i="1" kern="0" dirty="0">
                <a:effectLst/>
                <a:latin typeface="Times New Roman" panose="02020603050405020304" pitchFamily="18" charset="0"/>
                <a:ea typeface="Times New Roman" panose="02020603050405020304" pitchFamily="18" charset="0"/>
                <a:cs typeface="Times New Roman" panose="02020603050405020304" pitchFamily="18" charset="0"/>
              </a:rPr>
              <a:t>learn complex ideas from other students</a:t>
            </a: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 than from teachers. </a:t>
            </a:r>
          </a:p>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Because there is less of a knowledge gap between peers, students benefit from explanations given by a “knowledgeable other” their age.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As a result, strong students deepen their understanding by explaining their ideas, while their peers benefit from another way to learn. </a:t>
            </a:r>
          </a:p>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Students can also divide responsibilities so that each student leverages their greatest strengths.</a:t>
            </a:r>
          </a:p>
          <a:p>
            <a:pPr marL="0" marR="0">
              <a:spcBef>
                <a:spcPts val="0"/>
              </a:spcBef>
              <a:spcAft>
                <a:spcPts val="800"/>
              </a:spcAft>
            </a:pPr>
            <a:r>
              <a:rPr lang="en-US" sz="2400" kern="0" dirty="0">
                <a:effectLst/>
                <a:latin typeface="Times New Roman" panose="02020603050405020304" pitchFamily="18" charset="0"/>
                <a:ea typeface="Times New Roman" panose="02020603050405020304" pitchFamily="18" charset="0"/>
              </a:rPr>
              <a:t>In addition to the academic benefits, group work supports social-emotional learning. When students learn in groups, they are developing communication skills, self-regulation, and metacognition.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pic>
        <p:nvPicPr>
          <p:cNvPr id="4" name="Picture 3" descr="A black and white icon of people&#10;&#10;Description automatically generated">
            <a:extLst>
              <a:ext uri="{FF2B5EF4-FFF2-40B4-BE49-F238E27FC236}">
                <a16:creationId xmlns:a16="http://schemas.microsoft.com/office/drawing/2014/main" id="{D5CAE2FC-E6A5-E7E6-FA00-5F9CDF275B4D}"/>
              </a:ext>
            </a:extLst>
          </p:cNvPr>
          <p:cNvPicPr>
            <a:picLocks noChangeAspect="1"/>
          </p:cNvPicPr>
          <p:nvPr/>
        </p:nvPicPr>
        <p:blipFill rotWithShape="1">
          <a:blip r:embed="rId2">
            <a:extLst>
              <a:ext uri="{28A0092B-C50C-407E-A947-70E740481C1C}">
                <a14:useLocalDpi xmlns:a14="http://schemas.microsoft.com/office/drawing/2010/main" val="0"/>
              </a:ext>
            </a:extLst>
          </a:blip>
          <a:srcRect l="6525" r="6529"/>
          <a:stretch/>
        </p:blipFill>
        <p:spPr>
          <a:xfrm>
            <a:off x="0" y="948451"/>
            <a:ext cx="4313502" cy="496109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696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icon of people&#10;&#10;Description automatically generated">
            <a:extLst>
              <a:ext uri="{FF2B5EF4-FFF2-40B4-BE49-F238E27FC236}">
                <a16:creationId xmlns:a16="http://schemas.microsoft.com/office/drawing/2014/main" id="{72C70D3B-8B53-9CEB-1C01-8F61D1F2D12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0051" b="13699"/>
          <a:stretch/>
        </p:blipFill>
        <p:spPr>
          <a:xfrm>
            <a:off x="0" y="1"/>
            <a:ext cx="12191980" cy="6857999"/>
          </a:xfrm>
          <a:prstGeom prst="rect">
            <a:avLst/>
          </a:prstGeom>
        </p:spPr>
      </p:pic>
      <p:sp>
        <p:nvSpPr>
          <p:cNvPr id="2" name="Title 1">
            <a:extLst>
              <a:ext uri="{FF2B5EF4-FFF2-40B4-BE49-F238E27FC236}">
                <a16:creationId xmlns:a16="http://schemas.microsoft.com/office/drawing/2014/main" id="{DA9FB20F-2FA2-227F-A0D0-92218A64503D}"/>
              </a:ext>
            </a:extLst>
          </p:cNvPr>
          <p:cNvSpPr>
            <a:spLocks noGrp="1"/>
          </p:cNvSpPr>
          <p:nvPr>
            <p:ph type="ctrTitle"/>
          </p:nvPr>
        </p:nvSpPr>
        <p:spPr>
          <a:xfrm>
            <a:off x="1587374" y="1665569"/>
            <a:ext cx="9144000" cy="2900518"/>
          </a:xfrm>
        </p:spPr>
        <p:txBody>
          <a:bodyPr>
            <a:normAutofit/>
          </a:bodyPr>
          <a:lstStyle/>
          <a:p>
            <a:r>
              <a:rPr lang="en-US" b="1" dirty="0">
                <a:solidFill>
                  <a:srgbClr val="FFFFFF"/>
                </a:solidFill>
                <a:latin typeface="Garamond" panose="02020404030301010803" pitchFamily="18" charset="0"/>
              </a:rPr>
              <a:t>GROUP WORK</a:t>
            </a:r>
            <a:br>
              <a:rPr lang="en-US" b="1" dirty="0">
                <a:solidFill>
                  <a:srgbClr val="FFFFFF"/>
                </a:solidFill>
                <a:latin typeface="Garamond" panose="02020404030301010803" pitchFamily="18" charset="0"/>
              </a:rPr>
            </a:br>
            <a:r>
              <a:rPr lang="en-US" b="1" dirty="0">
                <a:solidFill>
                  <a:srgbClr val="FFFFFF"/>
                </a:solidFill>
                <a:latin typeface="Garamond" panose="02020404030301010803" pitchFamily="18" charset="0"/>
              </a:rPr>
              <a:t>BENEFITS</a:t>
            </a:r>
          </a:p>
        </p:txBody>
      </p:sp>
      <p:sp>
        <p:nvSpPr>
          <p:cNvPr id="5" name="Rectangle: Rounded Corners 4">
            <a:extLst>
              <a:ext uri="{FF2B5EF4-FFF2-40B4-BE49-F238E27FC236}">
                <a16:creationId xmlns:a16="http://schemas.microsoft.com/office/drawing/2014/main" id="{774F3076-96AB-B64E-F56E-B9A14D3B250B}"/>
              </a:ext>
            </a:extLst>
          </p:cNvPr>
          <p:cNvSpPr/>
          <p:nvPr/>
        </p:nvSpPr>
        <p:spPr>
          <a:xfrm>
            <a:off x="2480650" y="5432079"/>
            <a:ext cx="2706986" cy="823866"/>
          </a:xfrm>
          <a:prstGeom prst="round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INCREASED</a:t>
            </a:r>
          </a:p>
          <a:p>
            <a:pPr algn="ctr"/>
            <a:r>
              <a:rPr lang="en-US" dirty="0">
                <a:latin typeface="Garamond" panose="02020404030301010803" pitchFamily="18" charset="0"/>
              </a:rPr>
              <a:t>INDIVIDUAL</a:t>
            </a:r>
          </a:p>
          <a:p>
            <a:pPr algn="ctr"/>
            <a:r>
              <a:rPr lang="en-US" dirty="0">
                <a:latin typeface="Garamond" panose="02020404030301010803" pitchFamily="18" charset="0"/>
              </a:rPr>
              <a:t>ACHIEVEMENT</a:t>
            </a:r>
          </a:p>
        </p:txBody>
      </p:sp>
      <p:sp>
        <p:nvSpPr>
          <p:cNvPr id="6" name="Rectangle: Rounded Corners 5">
            <a:extLst>
              <a:ext uri="{FF2B5EF4-FFF2-40B4-BE49-F238E27FC236}">
                <a16:creationId xmlns:a16="http://schemas.microsoft.com/office/drawing/2014/main" id="{B47FF322-D063-D7C9-FE8A-84E27F3F6AE4}"/>
              </a:ext>
            </a:extLst>
          </p:cNvPr>
          <p:cNvSpPr/>
          <p:nvPr/>
        </p:nvSpPr>
        <p:spPr>
          <a:xfrm>
            <a:off x="7087355" y="5432079"/>
            <a:ext cx="2706986" cy="823866"/>
          </a:xfrm>
          <a:prstGeom prst="roundRect">
            <a:avLst/>
          </a:prstGeom>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ENHANCED</a:t>
            </a:r>
          </a:p>
          <a:p>
            <a:pPr algn="ctr"/>
            <a:r>
              <a:rPr lang="en-US" dirty="0">
                <a:latin typeface="Garamond" panose="02020404030301010803" pitchFamily="18" charset="0"/>
              </a:rPr>
              <a:t>COMMUNICATION</a:t>
            </a:r>
          </a:p>
        </p:txBody>
      </p:sp>
      <p:sp>
        <p:nvSpPr>
          <p:cNvPr id="3" name="TextBox 2">
            <a:extLst>
              <a:ext uri="{FF2B5EF4-FFF2-40B4-BE49-F238E27FC236}">
                <a16:creationId xmlns:a16="http://schemas.microsoft.com/office/drawing/2014/main" id="{662AC3A9-DA1F-18C8-A2E4-270E12527D32}"/>
              </a:ext>
            </a:extLst>
          </p:cNvPr>
          <p:cNvSpPr txBox="1"/>
          <p:nvPr/>
        </p:nvSpPr>
        <p:spPr>
          <a:xfrm>
            <a:off x="3244158" y="6360475"/>
            <a:ext cx="5830432" cy="392993"/>
          </a:xfrm>
          <a:prstGeom prst="rect">
            <a:avLst/>
          </a:prstGeom>
          <a:noFill/>
        </p:spPr>
        <p:txBody>
          <a:bodyPr wrap="square" rtlCol="0">
            <a:spAutoFit/>
          </a:bodyPr>
          <a:lstStyle/>
          <a:p>
            <a:pPr marL="0" marR="0">
              <a:lnSpc>
                <a:spcPct val="115000"/>
              </a:lnSpc>
              <a:spcBef>
                <a:spcPts val="0"/>
              </a:spcBef>
              <a:spcAft>
                <a:spcPts val="800"/>
              </a:spcAft>
            </a:pPr>
            <a:r>
              <a:rPr lang="en-US" sz="1800" u="sng" kern="0">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https://ctl.wustl.edu/resources/benefits-of-group-work/</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696178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CB30D-7266-B360-7358-E2CCBB022251}"/>
              </a:ext>
            </a:extLst>
          </p:cNvPr>
          <p:cNvSpPr>
            <a:spLocks noGrp="1"/>
          </p:cNvSpPr>
          <p:nvPr>
            <p:ph type="title"/>
          </p:nvPr>
        </p:nvSpPr>
        <p:spPr/>
        <p:txBody>
          <a:bodyPr>
            <a:normAutofit/>
          </a:bodyPr>
          <a:lstStyle/>
          <a:p>
            <a:r>
              <a:rPr lang="en-US" sz="4000" b="1" kern="0" dirty="0">
                <a:effectLst/>
                <a:latin typeface="Times New Roman" panose="02020603050405020304" pitchFamily="18" charset="0"/>
                <a:ea typeface="Times New Roman" panose="02020603050405020304" pitchFamily="18" charset="0"/>
                <a:cs typeface="Times New Roman" panose="02020603050405020304" pitchFamily="18" charset="0"/>
              </a:rPr>
              <a:t>INCREASED INDIVIDUAL ACHIEVEMENT</a:t>
            </a:r>
            <a:endParaRPr lang="en-US" sz="4000" dirty="0"/>
          </a:p>
        </p:txBody>
      </p:sp>
      <p:sp>
        <p:nvSpPr>
          <p:cNvPr id="3" name="Content Placeholder 2">
            <a:extLst>
              <a:ext uri="{FF2B5EF4-FFF2-40B4-BE49-F238E27FC236}">
                <a16:creationId xmlns:a16="http://schemas.microsoft.com/office/drawing/2014/main" id="{1F282BCA-33F6-4319-480B-69E8753B1B2D}"/>
              </a:ext>
            </a:extLst>
          </p:cNvPr>
          <p:cNvSpPr>
            <a:spLocks noGrp="1"/>
          </p:cNvSpPr>
          <p:nvPr>
            <p:ph idx="1"/>
          </p:nvPr>
        </p:nvSpPr>
        <p:spPr/>
        <p:txBody>
          <a:bodyPr>
            <a:noAutofit/>
          </a:bodyPr>
          <a:lstStyle/>
          <a:p>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Students engaged in group work or cooperative learning show increased individual achievement compared to students working alone.</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For example, in their meta-analysis examining over 168 undergraduate student studies, Johnson et al. (2014) determined that students learning in a collaborative situation had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greater knowledge acquisition, retention of material, and higher-order problem-solving and reasoning abilities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than students working alone.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There are several reasons for this difference. Students’ interactions and discussions with others allow the group to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construct new knowledge, place it within a conceptual framework of existing knowledge, and then refine and assess what they know and do not know</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This group dialogue helps them understand what they are learning and what they still need to understand or learn (Ambrose et al. 2010;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Eberlein</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et al. 2008).</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In addition, groups can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tackle more complex problems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than individuals can and thus have the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potential to gain more expertise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and become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more engaged in a discipline</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(Qin et al 1995;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Kuh</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2007).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Group work creates more opportunities for critical thinking and can promote student learning and achievement.</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92779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4E240-5BCF-9C31-1F31-C460F667E2F3}"/>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ENHANCED COMMUNICATION</a:t>
            </a:r>
            <a:endParaRPr lang="en-US" dirty="0"/>
          </a:p>
        </p:txBody>
      </p:sp>
      <p:sp>
        <p:nvSpPr>
          <p:cNvPr id="3" name="Content Placeholder 2">
            <a:extLst>
              <a:ext uri="{FF2B5EF4-FFF2-40B4-BE49-F238E27FC236}">
                <a16:creationId xmlns:a16="http://schemas.microsoft.com/office/drawing/2014/main" id="{0CD53348-92C0-6F3E-C96E-5551A596AC07}"/>
              </a:ext>
            </a:extLst>
          </p:cNvPr>
          <p:cNvSpPr>
            <a:spLocks noGrp="1"/>
          </p:cNvSpPr>
          <p:nvPr>
            <p:ph idx="1"/>
          </p:nvPr>
        </p:nvSpPr>
        <p:spPr/>
        <p:txBody>
          <a:bodyPr>
            <a:normAutofit/>
          </a:bodyPr>
          <a:lstStyle/>
          <a:p>
            <a:r>
              <a:rPr lang="en-US" sz="2000" b="1" kern="0" dirty="0">
                <a:effectLst/>
                <a:latin typeface="Times New Roman" panose="02020603050405020304" pitchFamily="18" charset="0"/>
                <a:ea typeface="Times New Roman" panose="02020603050405020304" pitchFamily="18" charset="0"/>
                <a:cs typeface="Times New Roman" panose="02020603050405020304" pitchFamily="18" charset="0"/>
              </a:rPr>
              <a:t>Student group work enhances communication and other professional development skills.</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Estimates indicate that 80% of all employees work in group settings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Attle</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&amp; Baker 2007). Therefore, employers value effective oral and written communication skills as well as the ability to work effectively within diverse groups (ABET 2016-2017; Finelli et al. 2011).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Creating facilitated opportunities for group work allows students to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enhance their skills in working effectively with others</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(Bennett &amp; </a:t>
            </a:r>
            <a:r>
              <a:rPr lang="en-US" sz="2000" kern="0" dirty="0" err="1">
                <a:effectLst/>
                <a:latin typeface="Times New Roman" panose="02020603050405020304" pitchFamily="18" charset="0"/>
                <a:ea typeface="Times New Roman" panose="02020603050405020304" pitchFamily="18" charset="0"/>
                <a:cs typeface="Times New Roman" panose="02020603050405020304" pitchFamily="18" charset="0"/>
              </a:rPr>
              <a:t>Gadlin</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2012; Jackson et al. 2014). </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Group work gives students the opportunity to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engage in process skills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critical for processing information</a:t>
            </a: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 and evaluating and solving problems, as well as </a:t>
            </a:r>
            <a:r>
              <a:rPr lang="en-US" sz="2000" b="1"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management skills </a:t>
            </a:r>
            <a:r>
              <a:rPr lang="en-US" sz="2000" kern="0" dirty="0">
                <a:latin typeface="Times New Roman" panose="02020603050405020304" pitchFamily="18" charset="0"/>
                <a:ea typeface="Times New Roman" panose="02020603050405020304" pitchFamily="18" charset="0"/>
                <a:cs typeface="Times New Roman" panose="02020603050405020304" pitchFamily="18" charset="0"/>
              </a:rPr>
              <a:t>through the use of roles within groups</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assessment skills </a:t>
            </a:r>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involved in assessing options to make decisions about their group’s final answer.</a:t>
            </a:r>
          </a:p>
          <a:p>
            <a:r>
              <a:rPr lang="en-US" sz="2000" kern="0" dirty="0">
                <a:effectLst/>
                <a:latin typeface="Times New Roman" panose="02020603050405020304" pitchFamily="18" charset="0"/>
                <a:ea typeface="Times New Roman" panose="02020603050405020304" pitchFamily="18" charset="0"/>
                <a:cs typeface="Times New Roman" panose="02020603050405020304" pitchFamily="18" charset="0"/>
              </a:rPr>
              <a:t> All of these skills are critical to successful teamwork both in the classroom and the workplace.</a:t>
            </a: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387360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dirty="0">
                <a:effectLst/>
                <a:latin typeface="Garamond" panose="02020404030301010803" pitchFamily="18" charset="0"/>
                <a:ea typeface="Times New Roman" panose="02020603050405020304" pitchFamily="18" charset="0"/>
              </a:rPr>
              <a:t>Engaged affective learning is demonstrated by behaviors indicating attitudes of awareness, interest, attention, concern, responsibility, and the ability to listen and respond in interactions with others.</a:t>
            </a:r>
            <a:endParaRPr lang="en-US" sz="2400" dirty="0">
              <a:effectLst/>
              <a:latin typeface="Times New Roman" panose="02020603050405020304" pitchFamily="18" charset="0"/>
              <a:ea typeface="Times New Roman" panose="02020603050405020304" pitchFamily="18" charset="0"/>
            </a:endParaRPr>
          </a:p>
          <a:p>
            <a:pPr marL="0" marR="0"/>
            <a:r>
              <a:rPr lang="en-US" sz="2400" dirty="0">
                <a:effectLst/>
                <a:latin typeface="Garamond" panose="02020404030301010803" pitchFamily="18" charset="0"/>
                <a:ea typeface="Times New Roman" panose="02020603050405020304" pitchFamily="18" charset="0"/>
              </a:rPr>
              <a:t>The taxonomy begins with “receiving,” followed by responding, valuing, organizing, and characterization.</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6</a:t>
            </a:fld>
            <a:endParaRPr lang="en-US" dirty="0"/>
          </a:p>
        </p:txBody>
      </p:sp>
    </p:spTree>
    <p:extLst>
      <p:ext uri="{BB962C8B-B14F-4D97-AF65-F5344CB8AC3E}">
        <p14:creationId xmlns:p14="http://schemas.microsoft.com/office/powerpoint/2010/main" val="40665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black and white icon of people&#10;&#10;Description automatically generated">
            <a:extLst>
              <a:ext uri="{FF2B5EF4-FFF2-40B4-BE49-F238E27FC236}">
                <a16:creationId xmlns:a16="http://schemas.microsoft.com/office/drawing/2014/main" id="{72C70D3B-8B53-9CEB-1C01-8F61D1F2D12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30051" b="13699"/>
          <a:stretch/>
        </p:blipFill>
        <p:spPr>
          <a:xfrm>
            <a:off x="20" y="1"/>
            <a:ext cx="12191980" cy="6857999"/>
          </a:xfrm>
          <a:prstGeom prst="rect">
            <a:avLst/>
          </a:prstGeom>
        </p:spPr>
      </p:pic>
      <p:sp>
        <p:nvSpPr>
          <p:cNvPr id="2" name="Title 1">
            <a:extLst>
              <a:ext uri="{FF2B5EF4-FFF2-40B4-BE49-F238E27FC236}">
                <a16:creationId xmlns:a16="http://schemas.microsoft.com/office/drawing/2014/main" id="{DA9FB20F-2FA2-227F-A0D0-92218A64503D}"/>
              </a:ext>
            </a:extLst>
          </p:cNvPr>
          <p:cNvSpPr>
            <a:spLocks noGrp="1"/>
          </p:cNvSpPr>
          <p:nvPr>
            <p:ph type="ctrTitle"/>
          </p:nvPr>
        </p:nvSpPr>
        <p:spPr>
          <a:xfrm>
            <a:off x="1524000" y="1122362"/>
            <a:ext cx="9144000" cy="2900518"/>
          </a:xfrm>
        </p:spPr>
        <p:txBody>
          <a:bodyPr>
            <a:normAutofit/>
          </a:bodyPr>
          <a:lstStyle/>
          <a:p>
            <a:r>
              <a:rPr lang="en-US" sz="4000" b="1" dirty="0">
                <a:solidFill>
                  <a:srgbClr val="FFFFFF"/>
                </a:solidFill>
                <a:latin typeface="Garamond" panose="02020404030301010803" pitchFamily="18" charset="0"/>
              </a:rPr>
              <a:t>GROUP </a:t>
            </a:r>
            <a:br>
              <a:rPr lang="en-US" sz="4000" b="1" dirty="0">
                <a:solidFill>
                  <a:srgbClr val="FFFFFF"/>
                </a:solidFill>
                <a:latin typeface="Garamond" panose="02020404030301010803" pitchFamily="18" charset="0"/>
              </a:rPr>
            </a:br>
            <a:r>
              <a:rPr lang="en-US" sz="4000" b="1" dirty="0">
                <a:solidFill>
                  <a:srgbClr val="FFFFFF"/>
                </a:solidFill>
                <a:latin typeface="Garamond" panose="02020404030301010803" pitchFamily="18" charset="0"/>
              </a:rPr>
              <a:t>WORK</a:t>
            </a:r>
            <a:br>
              <a:rPr lang="en-US" sz="4000" b="1" dirty="0">
                <a:solidFill>
                  <a:srgbClr val="FFFFFF"/>
                </a:solidFill>
                <a:latin typeface="Garamond" panose="02020404030301010803" pitchFamily="18" charset="0"/>
              </a:rPr>
            </a:br>
            <a:r>
              <a:rPr lang="en-US" sz="4000" b="1" kern="1800" dirty="0">
                <a:effectLst/>
                <a:latin typeface="Times New Roman" panose="02020603050405020304" pitchFamily="18" charset="0"/>
                <a:ea typeface="Times New Roman" panose="02020603050405020304" pitchFamily="18" charset="0"/>
              </a:rPr>
              <a:t>TECHNIQUES</a:t>
            </a:r>
            <a:endParaRPr lang="en-US" sz="4000" b="1" dirty="0">
              <a:solidFill>
                <a:srgbClr val="FFFFFF"/>
              </a:solidFill>
              <a:latin typeface="Garamond" panose="02020404030301010803" pitchFamily="18" charset="0"/>
            </a:endParaRPr>
          </a:p>
        </p:txBody>
      </p:sp>
      <p:sp>
        <p:nvSpPr>
          <p:cNvPr id="3" name="Rectangle: Rounded Corners 2">
            <a:extLst>
              <a:ext uri="{FF2B5EF4-FFF2-40B4-BE49-F238E27FC236}">
                <a16:creationId xmlns:a16="http://schemas.microsoft.com/office/drawing/2014/main" id="{1C770BDA-E0ED-8F0B-2CAC-8E7A4D43A23A}"/>
              </a:ext>
            </a:extLst>
          </p:cNvPr>
          <p:cNvSpPr/>
          <p:nvPr/>
        </p:nvSpPr>
        <p:spPr>
          <a:xfrm>
            <a:off x="116732" y="29432"/>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THINK- PAIR-SHARE</a:t>
            </a:r>
          </a:p>
        </p:txBody>
      </p:sp>
      <p:sp>
        <p:nvSpPr>
          <p:cNvPr id="5" name="Rectangle: Rounded Corners 4">
            <a:extLst>
              <a:ext uri="{FF2B5EF4-FFF2-40B4-BE49-F238E27FC236}">
                <a16:creationId xmlns:a16="http://schemas.microsoft.com/office/drawing/2014/main" id="{BA112D9F-55CE-13F9-40DE-8D04629D91D1}"/>
              </a:ext>
            </a:extLst>
          </p:cNvPr>
          <p:cNvSpPr/>
          <p:nvPr/>
        </p:nvSpPr>
        <p:spPr>
          <a:xfrm>
            <a:off x="116732" y="964223"/>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STRUCTURED CONVERSATION</a:t>
            </a:r>
          </a:p>
        </p:txBody>
      </p:sp>
      <p:sp>
        <p:nvSpPr>
          <p:cNvPr id="6" name="Rectangle: Rounded Corners 5">
            <a:extLst>
              <a:ext uri="{FF2B5EF4-FFF2-40B4-BE49-F238E27FC236}">
                <a16:creationId xmlns:a16="http://schemas.microsoft.com/office/drawing/2014/main" id="{6311127B-2C50-F752-645F-1ACDB0825554}"/>
              </a:ext>
            </a:extLst>
          </p:cNvPr>
          <p:cNvSpPr/>
          <p:nvPr/>
        </p:nvSpPr>
        <p:spPr>
          <a:xfrm>
            <a:off x="4649821" y="4492206"/>
            <a:ext cx="2704290" cy="595452"/>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ROUNDTABLE</a:t>
            </a:r>
          </a:p>
        </p:txBody>
      </p:sp>
      <p:sp>
        <p:nvSpPr>
          <p:cNvPr id="7" name="Rectangle: Rounded Corners 6">
            <a:extLst>
              <a:ext uri="{FF2B5EF4-FFF2-40B4-BE49-F238E27FC236}">
                <a16:creationId xmlns:a16="http://schemas.microsoft.com/office/drawing/2014/main" id="{8DD6872C-24F0-C7DF-4905-06D17A80C49D}"/>
              </a:ext>
            </a:extLst>
          </p:cNvPr>
          <p:cNvSpPr/>
          <p:nvPr/>
        </p:nvSpPr>
        <p:spPr>
          <a:xfrm>
            <a:off x="142672" y="1899014"/>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THREE-STEP INTERVIEW</a:t>
            </a:r>
          </a:p>
        </p:txBody>
      </p:sp>
      <p:sp>
        <p:nvSpPr>
          <p:cNvPr id="8" name="Rectangle: Rounded Corners 7">
            <a:extLst>
              <a:ext uri="{FF2B5EF4-FFF2-40B4-BE49-F238E27FC236}">
                <a16:creationId xmlns:a16="http://schemas.microsoft.com/office/drawing/2014/main" id="{1BD3AEE5-995A-9D01-F23A-006B173E95EE}"/>
              </a:ext>
            </a:extLst>
          </p:cNvPr>
          <p:cNvSpPr/>
          <p:nvPr/>
        </p:nvSpPr>
        <p:spPr>
          <a:xfrm>
            <a:off x="4649821" y="6254885"/>
            <a:ext cx="2704290" cy="595452"/>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JIGSAW METHOD</a:t>
            </a:r>
          </a:p>
        </p:txBody>
      </p:sp>
      <p:sp>
        <p:nvSpPr>
          <p:cNvPr id="10" name="Rectangle: Rounded Corners 9">
            <a:extLst>
              <a:ext uri="{FF2B5EF4-FFF2-40B4-BE49-F238E27FC236}">
                <a16:creationId xmlns:a16="http://schemas.microsoft.com/office/drawing/2014/main" id="{DB0F992D-642E-F499-9606-43C2F2F17634}"/>
              </a:ext>
            </a:extLst>
          </p:cNvPr>
          <p:cNvSpPr/>
          <p:nvPr/>
        </p:nvSpPr>
        <p:spPr>
          <a:xfrm>
            <a:off x="8748408" y="1929954"/>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RECIPROCAL QUESTIONING</a:t>
            </a:r>
          </a:p>
        </p:txBody>
      </p:sp>
      <p:sp>
        <p:nvSpPr>
          <p:cNvPr id="11" name="Rectangle: Rounded Corners 10">
            <a:extLst>
              <a:ext uri="{FF2B5EF4-FFF2-40B4-BE49-F238E27FC236}">
                <a16:creationId xmlns:a16="http://schemas.microsoft.com/office/drawing/2014/main" id="{E1A7D0A2-0DD5-9B9C-14CB-A026434B3D2A}"/>
              </a:ext>
            </a:extLst>
          </p:cNvPr>
          <p:cNvSpPr/>
          <p:nvPr/>
        </p:nvSpPr>
        <p:spPr>
          <a:xfrm>
            <a:off x="8748408" y="964223"/>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TALKING TRIADS</a:t>
            </a:r>
          </a:p>
        </p:txBody>
      </p:sp>
      <p:sp>
        <p:nvSpPr>
          <p:cNvPr id="12" name="Rectangle: Rounded Corners 11">
            <a:extLst>
              <a:ext uri="{FF2B5EF4-FFF2-40B4-BE49-F238E27FC236}">
                <a16:creationId xmlns:a16="http://schemas.microsoft.com/office/drawing/2014/main" id="{658F5861-305E-CF4C-705A-A92EEB73EFA5}"/>
              </a:ext>
            </a:extLst>
          </p:cNvPr>
          <p:cNvSpPr/>
          <p:nvPr/>
        </p:nvSpPr>
        <p:spPr>
          <a:xfrm>
            <a:off x="8677072" y="37672"/>
            <a:ext cx="3326860" cy="836578"/>
          </a:xfrm>
          <a:prstGeom prst="roundRect">
            <a:avLst/>
          </a:prstGeom>
          <a:ln w="57150">
            <a:solidFill>
              <a:schemeClr val="tx2">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dirty="0">
                <a:latin typeface="Garamond" panose="02020404030301010803" pitchFamily="18" charset="0"/>
              </a:rPr>
              <a:t>SNOWBALLING</a:t>
            </a:r>
          </a:p>
        </p:txBody>
      </p:sp>
    </p:spTree>
    <p:extLst>
      <p:ext uri="{BB962C8B-B14F-4D97-AF65-F5344CB8AC3E}">
        <p14:creationId xmlns:p14="http://schemas.microsoft.com/office/powerpoint/2010/main" val="29683932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0" grpId="0" animBg="1"/>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E08-69CC-DE0D-9B23-03C696D85402}"/>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Think-Pair-Share</a:t>
            </a: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DEAABFB0-879D-F80F-7C84-932C8251D11C}"/>
              </a:ext>
            </a:extLst>
          </p:cNvPr>
          <p:cNvSpPr>
            <a:spLocks noGrp="1"/>
          </p:cNvSpPr>
          <p:nvPr>
            <p:ph idx="1"/>
          </p:nvPr>
        </p:nvSpPr>
        <p:spPr/>
        <p:txBody>
          <a:bodyPr>
            <a:normAutofit/>
          </a:bodyPr>
          <a:lstStyle/>
          <a:p>
            <a:pPr marL="0" marR="0" indent="0">
              <a:lnSpc>
                <a:spcPct val="115000"/>
              </a:lnSpc>
              <a:spcBef>
                <a:spcPts val="0"/>
              </a:spcBef>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The instructor poses a question. Students are given time (30 seconds or one minute) to think of a response. Each student then pairs with another and both discuss their responses to the question. The instructor invites pairs to share their responses with the class as a whole.</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1083854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BE08-69CC-DE0D-9B23-03C696D85402}"/>
              </a:ext>
            </a:extLst>
          </p:cNvPr>
          <p:cNvSpPr>
            <a:spLocks noGrp="1"/>
          </p:cNvSpPr>
          <p:nvPr>
            <p:ph type="title"/>
          </p:nvPr>
        </p:nvSpPr>
        <p:spPr>
          <a:xfrm>
            <a:off x="772212" y="-125068"/>
            <a:ext cx="10515600" cy="1325563"/>
          </a:xfrm>
        </p:spPr>
        <p:txBody>
          <a:bodyPr/>
          <a:lstStyle/>
          <a:p>
            <a:pPr marL="0" marR="0">
              <a:lnSpc>
                <a:spcPct val="115000"/>
              </a:lnSpc>
              <a:spcBef>
                <a:spcPts val="0"/>
              </a:spcBef>
              <a:spcAft>
                <a:spcPts val="800"/>
              </a:spcAft>
            </a:pP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Structured Controversy</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EAABFB0-879D-F80F-7C84-932C8251D11C}"/>
              </a:ext>
            </a:extLst>
          </p:cNvPr>
          <p:cNvSpPr>
            <a:spLocks noGrp="1"/>
          </p:cNvSpPr>
          <p:nvPr>
            <p:ph idx="1"/>
          </p:nvPr>
        </p:nvSpPr>
        <p:spPr>
          <a:xfrm>
            <a:off x="547933" y="1052627"/>
            <a:ext cx="11096134" cy="4351338"/>
          </a:xfrm>
        </p:spPr>
        <p:txBody>
          <a:bodyPr>
            <a:noAutofit/>
          </a:bodyPr>
          <a:lstStyle/>
          <a:p>
            <a:pPr marL="0" marR="0" indent="0">
              <a:lnSpc>
                <a:spcPct val="115000"/>
              </a:lnSpc>
              <a:spcBef>
                <a:spcPts val="0"/>
              </a:spcBef>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Divide the class into groups of four. The instructor identifies a controversial topic in the field covered in the course and gathers material that gives information and background to support different views of the controversy. Students work with one partner, forming two pairs within the group of four. Each pair takes a different side of the issue. Pairs work outside of class or in class to prepare to advocate and defend their position. The groups of four meet, and each pair takes a turn stating and arguing its position while the other pair listens and takes notes without interrupting. Each pair must have a chance both to listen and take notes and to argue their position. Then all four talk together as a group to learn all sides of the issue. Next, each pair must reverse its position and argue the opposite position from the one it argued before. Lastly the group of four as a whole discusses and synthesizes all the positions to come up with a group report. There may be a class presentation in which each group presents its findings.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4043424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6109-21CC-59DF-B901-87DAA59933E3}"/>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Roundtable</a:t>
            </a: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A5648AE-A5FB-09A0-4546-3D3C7422539E}"/>
              </a:ext>
            </a:extLst>
          </p:cNvPr>
          <p:cNvSpPr>
            <a:spLocks noGrp="1"/>
          </p:cNvSpPr>
          <p:nvPr>
            <p:ph idx="1"/>
          </p:nvPr>
        </p:nvSpPr>
        <p:spPr/>
        <p:txBody>
          <a:bodyPr>
            <a:normAutofit/>
          </a:bodyPr>
          <a:lstStyle/>
          <a:p>
            <a:pPr marL="0" marR="0" indent="0">
              <a:lnSpc>
                <a:spcPct val="115000"/>
              </a:lnSpc>
              <a:spcBef>
                <a:spcPts val="0"/>
              </a:spcBef>
              <a:spcAft>
                <a:spcPts val="800"/>
              </a:spcAft>
              <a:buNone/>
            </a:pPr>
            <a:r>
              <a:rPr lang="en-US" sz="2400" kern="0" dirty="0">
                <a:effectLst/>
                <a:latin typeface="Times New Roman" panose="02020603050405020304" pitchFamily="18" charset="0"/>
                <a:ea typeface="Times New Roman" panose="02020603050405020304" pitchFamily="18" charset="0"/>
                <a:cs typeface="Times New Roman" panose="02020603050405020304" pitchFamily="18" charset="0"/>
              </a:rPr>
              <a:t>Students in small groups sit in a circle and respond in turn to a question or problem by stating their ideas aloud as they write them on paper. The conversation can go around the circle, each student in turn, more than once if desired. After the roundtable, students discuss and summarize the ideas generated and report back to the class.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1618825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6109-21CC-59DF-B901-87DAA59933E3}"/>
              </a:ext>
            </a:extLst>
          </p:cNvPr>
          <p:cNvSpPr>
            <a:spLocks noGrp="1"/>
          </p:cNvSpPr>
          <p:nvPr>
            <p:ph type="title"/>
          </p:nvPr>
        </p:nvSpPr>
        <p:spPr/>
        <p:txBody>
          <a:bodyPr>
            <a:normAutofit fontScale="90000"/>
          </a:bodyPr>
          <a:lstStyle/>
          <a:p>
            <a:pPr marL="0" marR="0">
              <a:lnSpc>
                <a:spcPct val="115000"/>
              </a:lnSpc>
              <a:spcBef>
                <a:spcPts val="0"/>
              </a:spcBef>
              <a:spcAft>
                <a:spcPts val="800"/>
              </a:spcAft>
            </a:pP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Three-Step Interview</a:t>
            </a: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A5648AE-A5FB-09A0-4546-3D3C7422539E}"/>
              </a:ext>
            </a:extLst>
          </p:cNvPr>
          <p:cNvSpPr>
            <a:spLocks noGrp="1"/>
          </p:cNvSpPr>
          <p:nvPr>
            <p:ph idx="1"/>
          </p:nvPr>
        </p:nvSpPr>
        <p:spPr/>
        <p:txBody>
          <a:bodyPr>
            <a:normAutofit/>
          </a:bodyPr>
          <a:lstStyle/>
          <a:p>
            <a:pPr marL="0" marR="0" indent="0">
              <a:lnSpc>
                <a:spcPct val="115000"/>
              </a:lnSpc>
              <a:spcBef>
                <a:spcPts val="0"/>
              </a:spcBef>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This can be used as an icebreaker or as a tool to generate ideas and discussion. Ask each student to find one partner they don’t know well. Make sure everyone has a partner. You can use triads if there is an uneven number of students in the class. Students interview their partner for a limited amount of time using interview questions given by the instructor. Often questions are opinion- or experience-generated: How do you use writing in your daily life? Should premed students study holistic medicine? After a set time, students switch roles so that both get a chance to be interviewed. Then, join each pair with another pair to form a group of four. Each partner in a pair introduces the partner to the other pair and summarizes the partner’s responses. Other variations on this activity are possible.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959898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156C-0019-8678-27FB-14B4163B511A}"/>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Reciprocal Peer Questioning</a:t>
            </a: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2C3F097-2C87-E1D5-3855-964C9B6A5143}"/>
              </a:ext>
            </a:extLst>
          </p:cNvPr>
          <p:cNvSpPr>
            <a:spLocks noGrp="1"/>
          </p:cNvSpPr>
          <p:nvPr>
            <p:ph idx="1"/>
          </p:nvPr>
        </p:nvSpPr>
        <p:spPr/>
        <p:txBody>
          <a:bodyPr/>
          <a:lstStyle/>
          <a:p>
            <a:pPr marL="0" marR="0" indent="0">
              <a:lnSpc>
                <a:spcPct val="115000"/>
              </a:lnSpc>
              <a:spcBef>
                <a:spcPts val="0"/>
              </a:spcBef>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The instructor assigns outside class reading on a topic. The instructor asks students to generate a list of two or three thought-provoking questions of their own on the reading. (Note that asking productive questions can be a new skill for students to learn; you may want to give some attention to this.) Students bring the questions they have generated to class. Students do not need to be able to answer the questions they generate. Students then break into teams of three to four. Each student poses her questions to the team and the team discusses the reading using the student-generated questions as a guide. The questions of each student are discussed within the team. The team may then report back to the class on some key questions and the answers they came up with.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033870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FE42-E7DB-72A3-B0A6-DF565D76E0B8}"/>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Snowballing</a:t>
            </a:r>
            <a:endParaRPr lang="en-US" dirty="0"/>
          </a:p>
        </p:txBody>
      </p:sp>
      <p:sp>
        <p:nvSpPr>
          <p:cNvPr id="3" name="Content Placeholder 2">
            <a:extLst>
              <a:ext uri="{FF2B5EF4-FFF2-40B4-BE49-F238E27FC236}">
                <a16:creationId xmlns:a16="http://schemas.microsoft.com/office/drawing/2014/main" id="{B32F6D4E-EAD6-556E-520A-55D443AB8A90}"/>
              </a:ext>
            </a:extLst>
          </p:cNvPr>
          <p:cNvSpPr>
            <a:spLocks noGrp="1"/>
          </p:cNvSpPr>
          <p:nvPr>
            <p:ph idx="1"/>
          </p:nvPr>
        </p:nvSpPr>
        <p:spPr/>
        <p:txBody>
          <a:bodyPr>
            <a:normAutofit/>
          </a:bodyPr>
          <a:lstStyle/>
          <a:p>
            <a:pPr marL="0" marR="0" indent="0">
              <a:lnSpc>
                <a:spcPct val="115000"/>
              </a:lnSpc>
              <a:spcBef>
                <a:spcPts val="0"/>
              </a:spcBef>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Similar to the ‘square’ approach mentioned in ‘Think-Pair-Square’, the ‘snowballing’ activity is another simple but very effective way of building upon ideas by starting with small groups and expanding the groups in a structured way. As the metaphor of the snowball suggests, you can begin with an individual response to a question; followed by then pairing up students up; then creating a four and so on. It does allow for quick, flexible group work that doesn’t necessarily require much planning, but does keep shaping viewpoints and challenging ‘answers’ is a constructive fashion.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051503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6337-E239-C722-A5A6-CC084D35EE82}"/>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Talking Triads</a:t>
            </a:r>
            <a:br>
              <a:rPr lang="en-US" sz="44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7E9ABCB-095E-F562-5628-4560266D11F0}"/>
              </a:ext>
            </a:extLst>
          </p:cNvPr>
          <p:cNvSpPr>
            <a:spLocks noGrp="1"/>
          </p:cNvSpPr>
          <p:nvPr>
            <p:ph idx="1"/>
          </p:nvPr>
        </p:nvSpPr>
        <p:spPr/>
        <p:txBody>
          <a:bodyPr/>
          <a:lstStyle/>
          <a:p>
            <a:pPr marL="0" marR="0" indent="0">
              <a:lnSpc>
                <a:spcPct val="115000"/>
              </a:lnSpc>
              <a:spcBef>
                <a:spcPts val="0"/>
              </a:spcBef>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Another simple, but highly effective strategy. It is a strategy that gets people to explore a chosen topic, but with a really rigorous analysis of ideas and views. The triad comprises of a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speaker</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questioner</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and a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recorder/analyst</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You can prepare questions, or you can get the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questioner</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and the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analyst</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to prepare questions whilst the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speaker</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prepares or reflects upon potential answers. This can be done in front of the class as a gallery of sorts, or you can have all triads working simultaneously. If they do work simultaneously, then a nice addition is to raise your hand next to a particular triad, which signals for other groups to stop and listen whilst that specific triad continues, allowing for some quality listening opportunities.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514562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FFE42-E7DB-72A3-B0A6-DF565D76E0B8}"/>
              </a:ext>
            </a:extLst>
          </p:cNvPr>
          <p:cNvSpPr>
            <a:spLocks noGrp="1"/>
          </p:cNvSpPr>
          <p:nvPr>
            <p:ph type="title"/>
          </p:nvPr>
        </p:nvSpPr>
        <p:spPr/>
        <p:txBody>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the Jigsaw method</a:t>
            </a:r>
            <a:b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32F6D4E-EAD6-556E-520A-55D443AB8A90}"/>
              </a:ext>
            </a:extLst>
          </p:cNvPr>
          <p:cNvSpPr>
            <a:spLocks noGrp="1"/>
          </p:cNvSpPr>
          <p:nvPr>
            <p:ph idx="1"/>
          </p:nvPr>
        </p:nvSpPr>
        <p:spPr/>
        <p:txBody>
          <a:bodyPr>
            <a:normAutofit/>
          </a:bodyPr>
          <a:lstStyle/>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Bef>
                <a:spcPts val="0"/>
              </a:spcBef>
              <a:spcAft>
                <a:spcPts val="800"/>
              </a:spcAft>
              <a:buNone/>
            </a:pP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When researching a topic, like the causes of the Second World War, each member of a group is allocated an area for which they need to become the ‘</a:t>
            </a:r>
            <a:r>
              <a:rPr lang="en-US" sz="1800" b="1" i="1" kern="0" dirty="0">
                <a:effectLst/>
                <a:latin typeface="Times New Roman" panose="02020603050405020304" pitchFamily="18" charset="0"/>
                <a:ea typeface="Times New Roman" panose="02020603050405020304" pitchFamily="18" charset="0"/>
                <a:cs typeface="Times New Roman" panose="02020603050405020304" pitchFamily="18" charset="0"/>
              </a:rPr>
              <a:t>expert</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such as ‘the impact of the Treaty of Versailles’, or ‘issues with the dissolution of Austria-Hungary’ for example. With five or six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Home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groups identified, the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experts</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then leave that group to come together to pool their expertise on the one topic; they question one another and combine research, ideas and their knowledge. Then each ‘</a:t>
            </a:r>
            <a:r>
              <a:rPr lang="en-US" sz="1800" b="1" kern="0" dirty="0">
                <a:effectLst/>
                <a:latin typeface="Times New Roman" panose="02020603050405020304" pitchFamily="18" charset="0"/>
                <a:ea typeface="Times New Roman" panose="02020603050405020304" pitchFamily="18" charset="0"/>
                <a:cs typeface="Times New Roman" panose="02020603050405020304" pitchFamily="18" charset="0"/>
              </a:rPr>
              <a:t>expert</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returns to their ‘</a:t>
            </a:r>
            <a:r>
              <a:rPr lang="en-US" sz="1800" i="1" kern="0" dirty="0">
                <a:effectLst/>
                <a:latin typeface="Times New Roman" panose="02020603050405020304" pitchFamily="18" charset="0"/>
                <a:ea typeface="Times New Roman" panose="02020603050405020304" pitchFamily="18" charset="0"/>
                <a:cs typeface="Times New Roman" panose="02020603050405020304" pitchFamily="18" charset="0"/>
              </a:rPr>
              <a:t>home</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group to share their findings. It is a </a:t>
            </a:r>
            <a:r>
              <a:rPr lang="en-US"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skilful</a:t>
            </a:r>
            <a:r>
              <a:rPr lang="en-US" sz="1800" kern="0" dirty="0">
                <a:effectLst/>
                <a:latin typeface="Times New Roman" panose="02020603050405020304" pitchFamily="18" charset="0"/>
                <a:ea typeface="Times New Roman" panose="02020603050405020304" pitchFamily="18" charset="0"/>
                <a:cs typeface="Times New Roman" panose="02020603050405020304" pitchFamily="18" charset="0"/>
              </a:rPr>
              <a:t> way of varying group dynamics as well as scaffolding learning.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40788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78790-9732-BAEE-C030-C73907A871E6}"/>
              </a:ext>
            </a:extLst>
          </p:cNvPr>
          <p:cNvSpPr>
            <a:spLocks noGrp="1"/>
          </p:cNvSpPr>
          <p:nvPr>
            <p:ph type="title"/>
          </p:nvPr>
        </p:nvSpPr>
        <p:spPr>
          <a:xfrm>
            <a:off x="838200" y="-15564"/>
            <a:ext cx="10515600" cy="1325563"/>
          </a:xfrm>
        </p:spPr>
        <p:txBody>
          <a:bodyPr>
            <a:normAutofit/>
          </a:bodyPr>
          <a:lstStyle/>
          <a:p>
            <a: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t>the Jigsaw method</a:t>
            </a:r>
            <a:br>
              <a:rPr lang="en-US" sz="4400" b="1"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hlinkClick r:id="rId2"/>
              </a:rPr>
              <a:t>https://www.teachervision.com/group-work/jigsaw-groups-for-cooperative-learning</a:t>
            </a:r>
            <a:br>
              <a:rPr lang="en-US" sz="1600" b="1"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600" dirty="0"/>
          </a:p>
        </p:txBody>
      </p:sp>
      <p:sp>
        <p:nvSpPr>
          <p:cNvPr id="3" name="Content Placeholder 2">
            <a:extLst>
              <a:ext uri="{FF2B5EF4-FFF2-40B4-BE49-F238E27FC236}">
                <a16:creationId xmlns:a16="http://schemas.microsoft.com/office/drawing/2014/main" id="{D30F4018-988B-19F6-B7A8-E39BAFC3A5BC}"/>
              </a:ext>
            </a:extLst>
          </p:cNvPr>
          <p:cNvSpPr>
            <a:spLocks noGrp="1"/>
          </p:cNvSpPr>
          <p:nvPr>
            <p:ph idx="1"/>
          </p:nvPr>
        </p:nvSpPr>
        <p:spPr>
          <a:xfrm>
            <a:off x="413722" y="1484625"/>
            <a:ext cx="11042715" cy="5524107"/>
          </a:xfrm>
        </p:spPr>
        <p:txBody>
          <a:bodyPr>
            <a:normAutofit/>
          </a:bodyPr>
          <a:lstStyle/>
          <a:p>
            <a:r>
              <a:rPr lang="en-US" sz="2200" dirty="0"/>
              <a:t>Jigsaw is a grouping strategy in which the class members are organized into "jigsaw" groups. </a:t>
            </a:r>
          </a:p>
          <a:p>
            <a:r>
              <a:rPr lang="en-US" sz="2200" dirty="0"/>
              <a:t>The students are then reorganized into "expert" groups containing one member from each jigsaw group. </a:t>
            </a:r>
          </a:p>
          <a:p>
            <a:r>
              <a:rPr lang="en-US" sz="2200" dirty="0"/>
              <a:t>The expert group members work together to learn the material or solve the problem, then return to their "jigsaw" groups to share their learning. </a:t>
            </a:r>
          </a:p>
          <a:p>
            <a:r>
              <a:rPr lang="en-US" sz="2200" dirty="0"/>
              <a:t>In this way, the work of the expert groups is quickly disseminated throughout the class, with each person taking responsibility for sharing a piece of the puzzle.</a:t>
            </a:r>
          </a:p>
          <a:p>
            <a:r>
              <a:rPr lang="en-US" sz="2200" dirty="0"/>
              <a:t>Jigsaw is an efficient </a:t>
            </a:r>
            <a:r>
              <a:rPr lang="en-US" sz="2200"/>
              <a:t>way for students </a:t>
            </a:r>
            <a:r>
              <a:rPr lang="en-US" sz="2200" dirty="0"/>
              <a:t>to become engaged in their learning, learn a lot of material quickly, share information with other groups, minimize listening time, and be individually accountable for their learning.</a:t>
            </a:r>
          </a:p>
          <a:p>
            <a:r>
              <a:rPr lang="en-US" sz="2200" dirty="0"/>
              <a:t> Since each group needs its members to do well for the whole group to do well, Jigsaw maximizes interaction and establishes an atmosphere of cooperation and respect for other students.</a:t>
            </a:r>
          </a:p>
          <a:p>
            <a:endParaRPr lang="en-US" sz="2200" dirty="0"/>
          </a:p>
        </p:txBody>
      </p:sp>
    </p:spTree>
    <p:extLst>
      <p:ext uri="{BB962C8B-B14F-4D97-AF65-F5344CB8AC3E}">
        <p14:creationId xmlns:p14="http://schemas.microsoft.com/office/powerpoint/2010/main" val="1369502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b="1" i="1" dirty="0">
                <a:solidFill>
                  <a:srgbClr val="FFFF00"/>
                </a:solidFill>
                <a:effectLst/>
                <a:latin typeface="Garamond" panose="02020404030301010803" pitchFamily="18" charset="0"/>
                <a:ea typeface="Times New Roman" panose="02020603050405020304" pitchFamily="18" charset="0"/>
              </a:rPr>
              <a:t>Receiving</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b="1" i="1" dirty="0">
                <a:solidFill>
                  <a:srgbClr val="FFFF00"/>
                </a:solidFill>
                <a:effectLst/>
                <a:latin typeface="Garamond" panose="02020404030301010803" pitchFamily="18" charset="0"/>
                <a:ea typeface="Times New Roman" panose="02020603050405020304" pitchFamily="18" charset="0"/>
              </a:rPr>
              <a:t>Receiving</a:t>
            </a:r>
            <a:r>
              <a:rPr lang="en-US" sz="2400" dirty="0">
                <a:effectLst/>
                <a:latin typeface="Garamond" panose="02020404030301010803" pitchFamily="18" charset="0"/>
                <a:ea typeface="Times New Roman" panose="02020603050405020304" pitchFamily="18" charset="0"/>
              </a:rPr>
              <a:t>: </a:t>
            </a:r>
            <a:r>
              <a:rPr lang="en-US" sz="2400" dirty="0">
                <a:solidFill>
                  <a:srgbClr val="00B0F0"/>
                </a:solidFill>
                <a:effectLst/>
                <a:latin typeface="Garamond" panose="02020404030301010803" pitchFamily="18" charset="0"/>
                <a:ea typeface="Times New Roman" panose="02020603050405020304" pitchFamily="18" charset="0"/>
              </a:rPr>
              <a:t>Paying attention </a:t>
            </a:r>
            <a:r>
              <a:rPr lang="en-US" sz="2400" dirty="0">
                <a:effectLst/>
                <a:latin typeface="Garamond" panose="02020404030301010803" pitchFamily="18" charset="0"/>
                <a:ea typeface="Times New Roman" panose="02020603050405020304" pitchFamily="18" charset="0"/>
              </a:rPr>
              <a:t>to a text or a lecture, listening to others as they contribute to class discussion, being aware of or sensitive to the existence of certain ideas, material, or phenomena, and being willing to tolerate them, staying open to controversial issues, respecting the rights of others. </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7</a:t>
            </a:fld>
            <a:endParaRPr lang="en-US" dirty="0"/>
          </a:p>
        </p:txBody>
      </p:sp>
    </p:spTree>
    <p:extLst>
      <p:ext uri="{BB962C8B-B14F-4D97-AF65-F5344CB8AC3E}">
        <p14:creationId xmlns:p14="http://schemas.microsoft.com/office/powerpoint/2010/main" val="4062642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131A0-BB10-5780-8406-4E76A8B913A5}"/>
              </a:ext>
            </a:extLst>
          </p:cNvPr>
          <p:cNvSpPr>
            <a:spLocks noGrp="1"/>
          </p:cNvSpPr>
          <p:nvPr>
            <p:ph type="title"/>
          </p:nvPr>
        </p:nvSpPr>
        <p:spPr>
          <a:xfrm>
            <a:off x="1371597" y="348865"/>
            <a:ext cx="10044023" cy="877729"/>
          </a:xfrm>
        </p:spPr>
        <p:txBody>
          <a:bodyPr anchor="ctr">
            <a:normAutofit/>
          </a:bodyPr>
          <a:lstStyle/>
          <a:p>
            <a:pPr marL="0" marR="0" lvl="0" indent="0" defTabSz="914400" rtl="0" eaLnBrk="0" fontAlgn="base" latinLnBrk="0" hangingPunct="0">
              <a:spcBef>
                <a:spcPct val="0"/>
              </a:spcBef>
              <a:spcAft>
                <a:spcPct val="0"/>
              </a:spcAft>
              <a:buClrTx/>
              <a:buSzTx/>
              <a:buFontTx/>
              <a:buNone/>
              <a:tabLst/>
            </a:pPr>
            <a:r>
              <a:rPr kumimoji="0" lang="en-US" altLang="en-US" sz="4000" b="1" i="0" u="none" strike="noStrike" cap="none" normalizeH="0" baseline="0">
                <a:ln>
                  <a:noFill/>
                </a:ln>
                <a:solidFill>
                  <a:srgbClr val="FFFFFF"/>
                </a:solidFill>
                <a:effectLst/>
                <a:latin typeface="Arial" panose="020B0604020202020204" pitchFamily="34" charset="0"/>
              </a:rPr>
              <a:t>Jigsaw Groups:</a:t>
            </a:r>
            <a:endParaRPr kumimoji="0" lang="en-US" altLang="en-US" sz="4000" b="0" i="0" u="none" strike="noStrike" cap="none" normalizeH="0" baseline="0">
              <a:ln>
                <a:noFill/>
              </a:ln>
              <a:solidFill>
                <a:srgbClr val="FFFFFF"/>
              </a:solidFill>
              <a:effectLst/>
              <a:latin typeface="Arial" panose="020B0604020202020204" pitchFamily="34" charset="0"/>
            </a:endParaRPr>
          </a:p>
        </p:txBody>
      </p:sp>
      <p:graphicFrame>
        <p:nvGraphicFramePr>
          <p:cNvPr id="4" name="Content Placeholder 3">
            <a:extLst>
              <a:ext uri="{FF2B5EF4-FFF2-40B4-BE49-F238E27FC236}">
                <a16:creationId xmlns:a16="http://schemas.microsoft.com/office/drawing/2014/main" id="{AC832432-077C-3E00-1D24-C214B7AAEC26}"/>
              </a:ext>
            </a:extLst>
          </p:cNvPr>
          <p:cNvGraphicFramePr>
            <a:graphicFrameLocks noGrp="1"/>
          </p:cNvGraphicFramePr>
          <p:nvPr>
            <p:ph idx="1"/>
            <p:extLst>
              <p:ext uri="{D42A27DB-BD31-4B8C-83A1-F6EECF244321}">
                <p14:modId xmlns:p14="http://schemas.microsoft.com/office/powerpoint/2010/main" val="2664357957"/>
              </p:ext>
            </p:extLst>
          </p:nvPr>
        </p:nvGraphicFramePr>
        <p:xfrm>
          <a:off x="288236" y="2485986"/>
          <a:ext cx="11738112" cy="3445994"/>
        </p:xfrm>
        <a:graphic>
          <a:graphicData uri="http://schemas.openxmlformats.org/drawingml/2006/table">
            <a:tbl>
              <a:tblPr>
                <a:tableStyleId>{5940675A-B579-460E-94D1-54222C63F5DA}</a:tableStyleId>
              </a:tblPr>
              <a:tblGrid>
                <a:gridCol w="2934528">
                  <a:extLst>
                    <a:ext uri="{9D8B030D-6E8A-4147-A177-3AD203B41FA5}">
                      <a16:colId xmlns:a16="http://schemas.microsoft.com/office/drawing/2014/main" val="45667677"/>
                    </a:ext>
                  </a:extLst>
                </a:gridCol>
                <a:gridCol w="2955370">
                  <a:extLst>
                    <a:ext uri="{9D8B030D-6E8A-4147-A177-3AD203B41FA5}">
                      <a16:colId xmlns:a16="http://schemas.microsoft.com/office/drawing/2014/main" val="3315887818"/>
                    </a:ext>
                  </a:extLst>
                </a:gridCol>
                <a:gridCol w="2976212">
                  <a:extLst>
                    <a:ext uri="{9D8B030D-6E8A-4147-A177-3AD203B41FA5}">
                      <a16:colId xmlns:a16="http://schemas.microsoft.com/office/drawing/2014/main" val="1915751927"/>
                    </a:ext>
                  </a:extLst>
                </a:gridCol>
                <a:gridCol w="2872002">
                  <a:extLst>
                    <a:ext uri="{9D8B030D-6E8A-4147-A177-3AD203B41FA5}">
                      <a16:colId xmlns:a16="http://schemas.microsoft.com/office/drawing/2014/main" val="4276251492"/>
                    </a:ext>
                  </a:extLst>
                </a:gridCol>
              </a:tblGrid>
              <a:tr h="521556">
                <a:tc>
                  <a:txBody>
                    <a:bodyPr/>
                    <a:lstStyle/>
                    <a:p>
                      <a:r>
                        <a:rPr lang="en-US" sz="2400" b="1" dirty="0"/>
                        <a:t>Group One</a:t>
                      </a:r>
                      <a:endParaRPr lang="en-US" sz="2400" dirty="0"/>
                    </a:p>
                  </a:txBody>
                  <a:tcPr marL="23284" marR="23284" marT="23284" marB="23284" anchor="ctr"/>
                </a:tc>
                <a:tc>
                  <a:txBody>
                    <a:bodyPr/>
                    <a:lstStyle/>
                    <a:p>
                      <a:r>
                        <a:rPr lang="en-US" sz="2400" b="1" dirty="0"/>
                        <a:t>Group Two</a:t>
                      </a:r>
                      <a:endParaRPr lang="en-US" sz="2400" dirty="0"/>
                    </a:p>
                  </a:txBody>
                  <a:tcPr marL="23284" marR="23284" marT="23284" marB="23284" anchor="ctr"/>
                </a:tc>
                <a:tc>
                  <a:txBody>
                    <a:bodyPr/>
                    <a:lstStyle/>
                    <a:p>
                      <a:r>
                        <a:rPr lang="en-US" sz="2400" b="1"/>
                        <a:t>Group Three</a:t>
                      </a:r>
                      <a:endParaRPr lang="en-US" sz="2400"/>
                    </a:p>
                  </a:txBody>
                  <a:tcPr marL="23284" marR="23284" marT="23284" marB="23284" anchor="ctr"/>
                </a:tc>
                <a:tc>
                  <a:txBody>
                    <a:bodyPr/>
                    <a:lstStyle/>
                    <a:p>
                      <a:r>
                        <a:rPr lang="en-US" sz="2400" b="1"/>
                        <a:t>Group Four</a:t>
                      </a:r>
                      <a:endParaRPr lang="en-US" sz="2400"/>
                    </a:p>
                  </a:txBody>
                  <a:tcPr marL="23284" marR="23284" marT="23284" marB="23284" anchor="ctr"/>
                </a:tc>
                <a:extLst>
                  <a:ext uri="{0D108BD9-81ED-4DB2-BD59-A6C34878D82A}">
                    <a16:rowId xmlns:a16="http://schemas.microsoft.com/office/drawing/2014/main" val="4287531653"/>
                  </a:ext>
                </a:extLst>
              </a:tr>
              <a:tr h="521556">
                <a:tc>
                  <a:txBody>
                    <a:bodyPr/>
                    <a:lstStyle/>
                    <a:p>
                      <a:r>
                        <a:rPr lang="en-US" sz="2400"/>
                        <a:t>Nucleus (Kathy)</a:t>
                      </a:r>
                    </a:p>
                  </a:txBody>
                  <a:tcPr marL="23284" marR="23284" marT="23284" marB="23284" anchor="ctr"/>
                </a:tc>
                <a:tc>
                  <a:txBody>
                    <a:bodyPr/>
                    <a:lstStyle/>
                    <a:p>
                      <a:r>
                        <a:rPr lang="en-US" sz="2400" dirty="0"/>
                        <a:t>Nucleus (Susan)</a:t>
                      </a:r>
                    </a:p>
                  </a:txBody>
                  <a:tcPr marL="23284" marR="23284" marT="23284" marB="23284" anchor="ctr"/>
                </a:tc>
                <a:tc>
                  <a:txBody>
                    <a:bodyPr/>
                    <a:lstStyle/>
                    <a:p>
                      <a:r>
                        <a:rPr lang="en-US" sz="2400" dirty="0"/>
                        <a:t>Nucleus (Jose)</a:t>
                      </a:r>
                    </a:p>
                  </a:txBody>
                  <a:tcPr marL="23284" marR="23284" marT="23284" marB="23284" anchor="ctr"/>
                </a:tc>
                <a:tc>
                  <a:txBody>
                    <a:bodyPr/>
                    <a:lstStyle/>
                    <a:p>
                      <a:r>
                        <a:rPr lang="en-US" sz="2400"/>
                        <a:t>Nucleus (Jim)</a:t>
                      </a:r>
                    </a:p>
                  </a:txBody>
                  <a:tcPr marL="23284" marR="23284" marT="23284" marB="23284" anchor="ctr"/>
                </a:tc>
                <a:extLst>
                  <a:ext uri="{0D108BD9-81ED-4DB2-BD59-A6C34878D82A}">
                    <a16:rowId xmlns:a16="http://schemas.microsoft.com/office/drawing/2014/main" val="1372896855"/>
                  </a:ext>
                </a:extLst>
              </a:tr>
              <a:tr h="940663">
                <a:tc>
                  <a:txBody>
                    <a:bodyPr/>
                    <a:lstStyle/>
                    <a:p>
                      <a:r>
                        <a:rPr lang="en-US" sz="2400"/>
                        <a:t>Mitochondria (Jorge)</a:t>
                      </a:r>
                    </a:p>
                  </a:txBody>
                  <a:tcPr marL="23284" marR="23284" marT="23284" marB="23284" anchor="ctr"/>
                </a:tc>
                <a:tc>
                  <a:txBody>
                    <a:bodyPr/>
                    <a:lstStyle/>
                    <a:p>
                      <a:r>
                        <a:rPr lang="en-US" sz="2400" dirty="0"/>
                        <a:t>Mitochondria (Randy)</a:t>
                      </a:r>
                    </a:p>
                  </a:txBody>
                  <a:tcPr marL="23284" marR="23284" marT="23284" marB="23284" anchor="ctr"/>
                </a:tc>
                <a:tc>
                  <a:txBody>
                    <a:bodyPr/>
                    <a:lstStyle/>
                    <a:p>
                      <a:r>
                        <a:rPr lang="en-US" sz="2400" dirty="0"/>
                        <a:t>Mitochondria (Gail)</a:t>
                      </a:r>
                    </a:p>
                  </a:txBody>
                  <a:tcPr marL="23284" marR="23284" marT="23284" marB="23284" anchor="ctr"/>
                </a:tc>
                <a:tc>
                  <a:txBody>
                    <a:bodyPr/>
                    <a:lstStyle/>
                    <a:p>
                      <a:r>
                        <a:rPr lang="en-US" sz="2400" dirty="0"/>
                        <a:t>Mitochondria (Tan)</a:t>
                      </a:r>
                    </a:p>
                  </a:txBody>
                  <a:tcPr marL="23284" marR="23284" marT="23284" marB="23284" anchor="ctr"/>
                </a:tc>
                <a:extLst>
                  <a:ext uri="{0D108BD9-81ED-4DB2-BD59-A6C34878D82A}">
                    <a16:rowId xmlns:a16="http://schemas.microsoft.com/office/drawing/2014/main" val="1333639003"/>
                  </a:ext>
                </a:extLst>
              </a:tr>
              <a:tr h="521556">
                <a:tc>
                  <a:txBody>
                    <a:bodyPr/>
                    <a:lstStyle/>
                    <a:p>
                      <a:r>
                        <a:rPr lang="en-US" sz="2400"/>
                        <a:t>Cell Wall (Sara)</a:t>
                      </a:r>
                    </a:p>
                  </a:txBody>
                  <a:tcPr marL="23284" marR="23284" marT="23284" marB="23284" anchor="ctr"/>
                </a:tc>
                <a:tc>
                  <a:txBody>
                    <a:bodyPr/>
                    <a:lstStyle/>
                    <a:p>
                      <a:r>
                        <a:rPr lang="en-US" sz="2400"/>
                        <a:t>Cell Wall (Andy)</a:t>
                      </a:r>
                    </a:p>
                  </a:txBody>
                  <a:tcPr marL="23284" marR="23284" marT="23284" marB="23284" anchor="ctr"/>
                </a:tc>
                <a:tc>
                  <a:txBody>
                    <a:bodyPr/>
                    <a:lstStyle/>
                    <a:p>
                      <a:r>
                        <a:rPr lang="en-US" sz="2400"/>
                        <a:t>Cell Wall (Chris)</a:t>
                      </a:r>
                    </a:p>
                  </a:txBody>
                  <a:tcPr marL="23284" marR="23284" marT="23284" marB="23284" anchor="ctr"/>
                </a:tc>
                <a:tc>
                  <a:txBody>
                    <a:bodyPr/>
                    <a:lstStyle/>
                    <a:p>
                      <a:r>
                        <a:rPr lang="en-US" sz="2400" dirty="0"/>
                        <a:t>Cell Wall (Julie)</a:t>
                      </a:r>
                    </a:p>
                  </a:txBody>
                  <a:tcPr marL="23284" marR="23284" marT="23284" marB="23284" anchor="ctr"/>
                </a:tc>
                <a:extLst>
                  <a:ext uri="{0D108BD9-81ED-4DB2-BD59-A6C34878D82A}">
                    <a16:rowId xmlns:a16="http://schemas.microsoft.com/office/drawing/2014/main" val="2938862625"/>
                  </a:ext>
                </a:extLst>
              </a:tr>
              <a:tr h="940663">
                <a:tc>
                  <a:txBody>
                    <a:bodyPr/>
                    <a:lstStyle/>
                    <a:p>
                      <a:r>
                        <a:rPr lang="en-US" sz="2400"/>
                        <a:t>Protoplasm (Heather)</a:t>
                      </a:r>
                    </a:p>
                  </a:txBody>
                  <a:tcPr marL="23284" marR="23284" marT="23284" marB="23284" anchor="ctr"/>
                </a:tc>
                <a:tc>
                  <a:txBody>
                    <a:bodyPr/>
                    <a:lstStyle/>
                    <a:p>
                      <a:r>
                        <a:rPr lang="en-US" sz="2400"/>
                        <a:t>Protoplasm (Jessenia)</a:t>
                      </a:r>
                    </a:p>
                  </a:txBody>
                  <a:tcPr marL="23284" marR="23284" marT="23284" marB="23284" anchor="ctr"/>
                </a:tc>
                <a:tc>
                  <a:txBody>
                    <a:bodyPr/>
                    <a:lstStyle/>
                    <a:p>
                      <a:r>
                        <a:rPr lang="en-US" sz="2400"/>
                        <a:t>Protoplasm (Phu)</a:t>
                      </a:r>
                    </a:p>
                  </a:txBody>
                  <a:tcPr marL="23284" marR="23284" marT="23284" marB="23284" anchor="ctr"/>
                </a:tc>
                <a:tc>
                  <a:txBody>
                    <a:bodyPr/>
                    <a:lstStyle/>
                    <a:p>
                      <a:r>
                        <a:rPr lang="en-US" sz="2400" dirty="0"/>
                        <a:t>Protoplasm (Karen)</a:t>
                      </a:r>
                    </a:p>
                  </a:txBody>
                  <a:tcPr marL="23284" marR="23284" marT="23284" marB="23284" anchor="ctr"/>
                </a:tc>
                <a:extLst>
                  <a:ext uri="{0D108BD9-81ED-4DB2-BD59-A6C34878D82A}">
                    <a16:rowId xmlns:a16="http://schemas.microsoft.com/office/drawing/2014/main" val="439141737"/>
                  </a:ext>
                </a:extLst>
              </a:tr>
            </a:tbl>
          </a:graphicData>
        </a:graphic>
      </p:graphicFrame>
    </p:spTree>
    <p:extLst>
      <p:ext uri="{BB962C8B-B14F-4D97-AF65-F5344CB8AC3E}">
        <p14:creationId xmlns:p14="http://schemas.microsoft.com/office/powerpoint/2010/main" val="12771330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71E78-5065-F2A5-BD55-96BEC86D7646}"/>
              </a:ext>
            </a:extLst>
          </p:cNvPr>
          <p:cNvSpPr>
            <a:spLocks noGrp="1"/>
          </p:cNvSpPr>
          <p:nvPr>
            <p:ph type="title"/>
          </p:nvPr>
        </p:nvSpPr>
        <p:spPr>
          <a:xfrm>
            <a:off x="699713" y="248038"/>
            <a:ext cx="7063721" cy="1159200"/>
          </a:xfrm>
        </p:spPr>
        <p:txBody>
          <a:bodyPr vert="horz" lIns="91440" tIns="45720" rIns="91440" bIns="45720" rtlCol="0" anchor="ctr">
            <a:normAutofit/>
          </a:bodyPr>
          <a:lstStyle/>
          <a:p>
            <a:pPr marL="0" marR="0" lvl="0" indent="0" fontAlgn="base">
              <a:spcAft>
                <a:spcPct val="0"/>
              </a:spcAft>
              <a:buClrTx/>
              <a:buSzTx/>
              <a:tabLst/>
            </a:pPr>
            <a:r>
              <a:rPr kumimoji="0" lang="en-US" altLang="en-US" sz="4000" b="1" i="0" u="none" strike="noStrike" kern="1200" cap="none" normalizeH="0" baseline="0">
                <a:ln>
                  <a:noFill/>
                </a:ln>
                <a:solidFill>
                  <a:srgbClr val="FFFFFF"/>
                </a:solidFill>
                <a:effectLst/>
                <a:latin typeface="+mj-lt"/>
                <a:ea typeface="+mj-ea"/>
                <a:cs typeface="+mj-cs"/>
              </a:rPr>
              <a:t>Expert Groups:</a:t>
            </a:r>
            <a:endParaRPr kumimoji="0" lang="en-US" altLang="en-US" sz="4000" b="0" i="0" u="none" strike="noStrike" kern="1200" cap="none" normalizeH="0" baseline="0">
              <a:ln>
                <a:noFill/>
              </a:ln>
              <a:solidFill>
                <a:srgbClr val="FFFFFF"/>
              </a:solidFill>
              <a:effectLst/>
              <a:latin typeface="+mj-lt"/>
              <a:ea typeface="+mj-ea"/>
              <a:cs typeface="+mj-cs"/>
            </a:endParaRPr>
          </a:p>
        </p:txBody>
      </p:sp>
      <p:graphicFrame>
        <p:nvGraphicFramePr>
          <p:cNvPr id="4" name="Content Placeholder 3">
            <a:extLst>
              <a:ext uri="{FF2B5EF4-FFF2-40B4-BE49-F238E27FC236}">
                <a16:creationId xmlns:a16="http://schemas.microsoft.com/office/drawing/2014/main" id="{8B17CEB9-5423-9C42-DB09-23DA444C8987}"/>
              </a:ext>
            </a:extLst>
          </p:cNvPr>
          <p:cNvGraphicFramePr>
            <a:graphicFrameLocks noGrp="1"/>
          </p:cNvGraphicFramePr>
          <p:nvPr>
            <p:ph idx="1"/>
            <p:extLst>
              <p:ext uri="{D42A27DB-BD31-4B8C-83A1-F6EECF244321}">
                <p14:modId xmlns:p14="http://schemas.microsoft.com/office/powerpoint/2010/main" val="3881577529"/>
              </p:ext>
            </p:extLst>
          </p:nvPr>
        </p:nvGraphicFramePr>
        <p:xfrm>
          <a:off x="694007" y="1966293"/>
          <a:ext cx="10803987" cy="4452163"/>
        </p:xfrm>
        <a:graphic>
          <a:graphicData uri="http://schemas.openxmlformats.org/drawingml/2006/table">
            <a:tbl>
              <a:tblPr>
                <a:tableStyleId>{5940675A-B579-460E-94D1-54222C63F5DA}</a:tableStyleId>
              </a:tblPr>
              <a:tblGrid>
                <a:gridCol w="2978091">
                  <a:extLst>
                    <a:ext uri="{9D8B030D-6E8A-4147-A177-3AD203B41FA5}">
                      <a16:colId xmlns:a16="http://schemas.microsoft.com/office/drawing/2014/main" val="4269068838"/>
                    </a:ext>
                  </a:extLst>
                </a:gridCol>
                <a:gridCol w="2547872">
                  <a:extLst>
                    <a:ext uri="{9D8B030D-6E8A-4147-A177-3AD203B41FA5}">
                      <a16:colId xmlns:a16="http://schemas.microsoft.com/office/drawing/2014/main" val="1522196801"/>
                    </a:ext>
                  </a:extLst>
                </a:gridCol>
                <a:gridCol w="2818161">
                  <a:extLst>
                    <a:ext uri="{9D8B030D-6E8A-4147-A177-3AD203B41FA5}">
                      <a16:colId xmlns:a16="http://schemas.microsoft.com/office/drawing/2014/main" val="3318041485"/>
                    </a:ext>
                  </a:extLst>
                </a:gridCol>
                <a:gridCol w="2459863">
                  <a:extLst>
                    <a:ext uri="{9D8B030D-6E8A-4147-A177-3AD203B41FA5}">
                      <a16:colId xmlns:a16="http://schemas.microsoft.com/office/drawing/2014/main" val="305743589"/>
                    </a:ext>
                  </a:extLst>
                </a:gridCol>
              </a:tblGrid>
              <a:tr h="533379">
                <a:tc>
                  <a:txBody>
                    <a:bodyPr/>
                    <a:lstStyle/>
                    <a:p>
                      <a:pPr algn="l" fontAlgn="ctr">
                        <a:spcBef>
                          <a:spcPts val="0"/>
                        </a:spcBef>
                        <a:spcAft>
                          <a:spcPts val="0"/>
                        </a:spcAft>
                      </a:pPr>
                      <a:r>
                        <a:rPr lang="en-US" sz="2400" b="1" u="none" strike="noStrike" dirty="0">
                          <a:effectLst/>
                        </a:rPr>
                        <a:t>Group One</a:t>
                      </a:r>
                      <a:endParaRPr lang="en-US" sz="2400" b="0" i="0" u="none" strike="noStrike" dirty="0">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1" u="none" strike="noStrike" dirty="0">
                          <a:effectLst/>
                        </a:rPr>
                        <a:t>Group Two</a:t>
                      </a:r>
                      <a:endParaRPr lang="en-US" sz="2400" b="0" i="0" u="none" strike="noStrike" dirty="0">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1" u="none" strike="noStrike" dirty="0">
                          <a:effectLst/>
                        </a:rPr>
                        <a:t>Group Three</a:t>
                      </a:r>
                      <a:endParaRPr lang="en-US" sz="2400" b="0" i="0" u="none" strike="noStrike" dirty="0">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1" u="none" strike="noStrike">
                          <a:effectLst/>
                        </a:rPr>
                        <a:t>Group Four</a:t>
                      </a:r>
                      <a:endParaRPr lang="en-US" sz="2400" b="0" i="0" u="none" strike="noStrike">
                        <a:effectLst/>
                        <a:latin typeface="Arial" panose="020B0604020202020204" pitchFamily="34" charset="0"/>
                      </a:endParaRPr>
                    </a:p>
                  </a:txBody>
                  <a:tcPr marL="24403" marR="24403" marT="24403" marB="24403" anchor="ctr"/>
                </a:tc>
                <a:extLst>
                  <a:ext uri="{0D108BD9-81ED-4DB2-BD59-A6C34878D82A}">
                    <a16:rowId xmlns:a16="http://schemas.microsoft.com/office/drawing/2014/main" val="340196886"/>
                  </a:ext>
                </a:extLst>
              </a:tr>
              <a:tr h="979696">
                <a:tc>
                  <a:txBody>
                    <a:bodyPr/>
                    <a:lstStyle/>
                    <a:p>
                      <a:pPr algn="l" fontAlgn="ctr">
                        <a:spcBef>
                          <a:spcPts val="0"/>
                        </a:spcBef>
                        <a:spcAft>
                          <a:spcPts val="0"/>
                        </a:spcAft>
                      </a:pPr>
                      <a:r>
                        <a:rPr lang="en-US" sz="2400" b="0" u="none" strike="noStrike">
                          <a:effectLst/>
                        </a:rPr>
                        <a:t>Nucleus (Kathy)</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Mitochondria (Jorge)</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dirty="0">
                          <a:effectLst/>
                        </a:rPr>
                        <a:t>Cell Wall (Sara)</a:t>
                      </a:r>
                      <a:endParaRPr lang="en-US" sz="2400" b="0" i="0" u="none" strike="noStrike" dirty="0">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dirty="0">
                          <a:effectLst/>
                        </a:rPr>
                        <a:t>Protoplasm (Heather)</a:t>
                      </a:r>
                      <a:endParaRPr lang="en-US" sz="2400" b="0" i="0" u="none" strike="noStrike" dirty="0">
                        <a:effectLst/>
                        <a:latin typeface="Arial" panose="020B0604020202020204" pitchFamily="34" charset="0"/>
                      </a:endParaRPr>
                    </a:p>
                  </a:txBody>
                  <a:tcPr marL="24403" marR="24403" marT="24403" marB="24403" anchor="ctr"/>
                </a:tc>
                <a:extLst>
                  <a:ext uri="{0D108BD9-81ED-4DB2-BD59-A6C34878D82A}">
                    <a16:rowId xmlns:a16="http://schemas.microsoft.com/office/drawing/2014/main" val="976226644"/>
                  </a:ext>
                </a:extLst>
              </a:tr>
              <a:tr h="979696">
                <a:tc>
                  <a:txBody>
                    <a:bodyPr/>
                    <a:lstStyle/>
                    <a:p>
                      <a:pPr algn="l" fontAlgn="ctr">
                        <a:spcBef>
                          <a:spcPts val="0"/>
                        </a:spcBef>
                        <a:spcAft>
                          <a:spcPts val="0"/>
                        </a:spcAft>
                      </a:pPr>
                      <a:r>
                        <a:rPr lang="en-US" sz="2400" b="0" u="none" strike="noStrike">
                          <a:effectLst/>
                        </a:rPr>
                        <a:t>Nucleus (Susan)</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Mitochondria (Randy)</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Cell Wall (Andy)</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dirty="0">
                          <a:effectLst/>
                        </a:rPr>
                        <a:t>Protoplasm (Jessenia)</a:t>
                      </a:r>
                      <a:endParaRPr lang="en-US" sz="2400" b="0" i="0" u="none" strike="noStrike" dirty="0">
                        <a:effectLst/>
                        <a:latin typeface="Arial" panose="020B0604020202020204" pitchFamily="34" charset="0"/>
                      </a:endParaRPr>
                    </a:p>
                  </a:txBody>
                  <a:tcPr marL="24403" marR="24403" marT="24403" marB="24403" anchor="ctr"/>
                </a:tc>
                <a:extLst>
                  <a:ext uri="{0D108BD9-81ED-4DB2-BD59-A6C34878D82A}">
                    <a16:rowId xmlns:a16="http://schemas.microsoft.com/office/drawing/2014/main" val="1295221507"/>
                  </a:ext>
                </a:extLst>
              </a:tr>
              <a:tr h="979696">
                <a:tc>
                  <a:txBody>
                    <a:bodyPr/>
                    <a:lstStyle/>
                    <a:p>
                      <a:pPr algn="l" fontAlgn="ctr">
                        <a:spcBef>
                          <a:spcPts val="0"/>
                        </a:spcBef>
                        <a:spcAft>
                          <a:spcPts val="0"/>
                        </a:spcAft>
                      </a:pPr>
                      <a:r>
                        <a:rPr lang="en-US" sz="2400" b="0" u="none" strike="noStrike">
                          <a:effectLst/>
                        </a:rPr>
                        <a:t>Nucleus (Jose)</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Mitochondria (Gail)</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Cell Wall (Chris)</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dirty="0">
                          <a:effectLst/>
                        </a:rPr>
                        <a:t>Protoplasm (Phu)</a:t>
                      </a:r>
                      <a:endParaRPr lang="en-US" sz="2400" b="0" i="0" u="none" strike="noStrike" dirty="0">
                        <a:effectLst/>
                        <a:latin typeface="Arial" panose="020B0604020202020204" pitchFamily="34" charset="0"/>
                      </a:endParaRPr>
                    </a:p>
                  </a:txBody>
                  <a:tcPr marL="24403" marR="24403" marT="24403" marB="24403" anchor="ctr"/>
                </a:tc>
                <a:extLst>
                  <a:ext uri="{0D108BD9-81ED-4DB2-BD59-A6C34878D82A}">
                    <a16:rowId xmlns:a16="http://schemas.microsoft.com/office/drawing/2014/main" val="470923562"/>
                  </a:ext>
                </a:extLst>
              </a:tr>
              <a:tr h="979696">
                <a:tc>
                  <a:txBody>
                    <a:bodyPr/>
                    <a:lstStyle/>
                    <a:p>
                      <a:pPr algn="l" fontAlgn="ctr">
                        <a:spcBef>
                          <a:spcPts val="0"/>
                        </a:spcBef>
                        <a:spcAft>
                          <a:spcPts val="0"/>
                        </a:spcAft>
                      </a:pPr>
                      <a:r>
                        <a:rPr lang="en-US" sz="2400" b="0" u="none" strike="noStrike">
                          <a:effectLst/>
                        </a:rPr>
                        <a:t>Nucleus (Jim)</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Mitochondria (Tan)</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a:effectLst/>
                        </a:rPr>
                        <a:t>Cell Wall (Julie)</a:t>
                      </a:r>
                      <a:endParaRPr lang="en-US" sz="2400" b="0" i="0" u="none" strike="noStrike">
                        <a:effectLst/>
                        <a:latin typeface="Arial" panose="020B0604020202020204" pitchFamily="34" charset="0"/>
                      </a:endParaRPr>
                    </a:p>
                  </a:txBody>
                  <a:tcPr marL="24403" marR="24403" marT="24403" marB="24403" anchor="ctr"/>
                </a:tc>
                <a:tc>
                  <a:txBody>
                    <a:bodyPr/>
                    <a:lstStyle/>
                    <a:p>
                      <a:pPr algn="l" fontAlgn="ctr">
                        <a:spcBef>
                          <a:spcPts val="0"/>
                        </a:spcBef>
                        <a:spcAft>
                          <a:spcPts val="0"/>
                        </a:spcAft>
                      </a:pPr>
                      <a:r>
                        <a:rPr lang="en-US" sz="2400" b="0" u="none" strike="noStrike" dirty="0">
                          <a:effectLst/>
                        </a:rPr>
                        <a:t>Protoplasm (Karen)</a:t>
                      </a:r>
                      <a:endParaRPr lang="en-US" sz="2400" b="0" i="0" u="none" strike="noStrike" dirty="0">
                        <a:effectLst/>
                        <a:latin typeface="Arial" panose="020B0604020202020204" pitchFamily="34" charset="0"/>
                      </a:endParaRPr>
                    </a:p>
                  </a:txBody>
                  <a:tcPr marL="24403" marR="24403" marT="24403" marB="24403" anchor="ctr"/>
                </a:tc>
                <a:extLst>
                  <a:ext uri="{0D108BD9-81ED-4DB2-BD59-A6C34878D82A}">
                    <a16:rowId xmlns:a16="http://schemas.microsoft.com/office/drawing/2014/main" val="1006782265"/>
                  </a:ext>
                </a:extLst>
              </a:tr>
            </a:tbl>
          </a:graphicData>
        </a:graphic>
      </p:graphicFrame>
    </p:spTree>
    <p:extLst>
      <p:ext uri="{BB962C8B-B14F-4D97-AF65-F5344CB8AC3E}">
        <p14:creationId xmlns:p14="http://schemas.microsoft.com/office/powerpoint/2010/main" val="7102570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literature circles&#10;&#10;Description automatically generated">
            <a:extLst>
              <a:ext uri="{FF2B5EF4-FFF2-40B4-BE49-F238E27FC236}">
                <a16:creationId xmlns:a16="http://schemas.microsoft.com/office/drawing/2014/main" id="{AE7D94C0-6963-017F-2CA6-948EE9018BDB}"/>
              </a:ext>
            </a:extLst>
          </p:cNvPr>
          <p:cNvPicPr>
            <a:picLocks noChangeAspect="1"/>
          </p:cNvPicPr>
          <p:nvPr/>
        </p:nvPicPr>
        <p:blipFill rotWithShape="1">
          <a:blip r:embed="rId3">
            <a:extLst>
              <a:ext uri="{28A0092B-C50C-407E-A947-70E740481C1C}">
                <a14:useLocalDpi xmlns:a14="http://schemas.microsoft.com/office/drawing/2010/main" val="0"/>
              </a:ext>
            </a:extLst>
          </a:blip>
          <a:srcRect l="5715"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7" name="Picture 6" descr="A black and white icon with people and a gear&#10;&#10;Description automatically generated">
            <a:extLst>
              <a:ext uri="{FF2B5EF4-FFF2-40B4-BE49-F238E27FC236}">
                <a16:creationId xmlns:a16="http://schemas.microsoft.com/office/drawing/2014/main" id="{EFB7A744-5493-640D-F475-01D8277D5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168" y="173561"/>
            <a:ext cx="3808429" cy="3808429"/>
          </a:xfrm>
          <a:prstGeom prst="rect">
            <a:avLst/>
          </a:prstGeom>
        </p:spPr>
      </p:pic>
      <p:sp>
        <p:nvSpPr>
          <p:cNvPr id="3" name="Oval 2">
            <a:extLst>
              <a:ext uri="{FF2B5EF4-FFF2-40B4-BE49-F238E27FC236}">
                <a16:creationId xmlns:a16="http://schemas.microsoft.com/office/drawing/2014/main" id="{7144B082-0575-CE1A-1B56-A1BB9B2BF60D}"/>
              </a:ext>
            </a:extLst>
          </p:cNvPr>
          <p:cNvSpPr/>
          <p:nvPr/>
        </p:nvSpPr>
        <p:spPr>
          <a:xfrm>
            <a:off x="869238" y="3309643"/>
            <a:ext cx="3138291" cy="3138291"/>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Adapted from </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Lorraine </a:t>
            </a:r>
            <a:r>
              <a:rPr kumimoji="0" lang="en-US" sz="1800" b="0" i="0" u="none" strike="noStrike" kern="1200" cap="none" spc="0" normalizeH="0" baseline="0" noProof="0" dirty="0" err="1">
                <a:ln>
                  <a:noFill/>
                </a:ln>
                <a:solidFill>
                  <a:prstClr val="white"/>
                </a:solidFill>
                <a:effectLst/>
                <a:uLnTx/>
                <a:uFillTx/>
                <a:latin typeface="Aptos" panose="02110004020202020204"/>
                <a:ea typeface="+mn-ea"/>
                <a:cs typeface="+mn-cs"/>
              </a:rPr>
              <a:t>Cella’s</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Response to </a:t>
            </a:r>
            <a:r>
              <a:rPr kumimoji="0" lang="en-US" sz="1800" b="0" i="1" u="none" strike="noStrike" kern="1200" cap="none" spc="0" normalizeH="0" baseline="0" noProof="0" dirty="0">
                <a:ln>
                  <a:noFill/>
                </a:ln>
                <a:solidFill>
                  <a:prstClr val="white"/>
                </a:solidFill>
                <a:effectLst/>
                <a:uLnTx/>
                <a:uFillTx/>
                <a:latin typeface="Aptos" panose="02110004020202020204"/>
                <a:ea typeface="+mn-ea"/>
                <a:cs typeface="+mn-cs"/>
              </a:rPr>
              <a:t>English Journal’s</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“The Round Table” October 1992. </a:t>
            </a:r>
          </a:p>
        </p:txBody>
      </p:sp>
    </p:spTree>
    <p:extLst>
      <p:ext uri="{BB962C8B-B14F-4D97-AF65-F5344CB8AC3E}">
        <p14:creationId xmlns:p14="http://schemas.microsoft.com/office/powerpoint/2010/main" val="855054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LITERATURE CIRCLES</a:t>
            </a:r>
            <a:br>
              <a:rPr lang="en-US" dirty="0"/>
            </a:br>
            <a:endParaRPr lang="en-US" dirty="0"/>
          </a:p>
        </p:txBody>
      </p:sp>
      <p:sp>
        <p:nvSpPr>
          <p:cNvPr id="3" name="Subtitle 2"/>
          <p:cNvSpPr>
            <a:spLocks noGrp="1"/>
          </p:cNvSpPr>
          <p:nvPr>
            <p:ph type="subTitle" idx="1"/>
          </p:nvPr>
        </p:nvSpPr>
        <p:spPr>
          <a:xfrm>
            <a:off x="1828800" y="3886200"/>
            <a:ext cx="8382000" cy="1752600"/>
          </a:xfrm>
        </p:spPr>
        <p:txBody>
          <a:bodyPr>
            <a:normAutofit/>
          </a:bodyPr>
          <a:lstStyle/>
          <a:p>
            <a:r>
              <a:rPr lang="en-US" sz="2000" dirty="0">
                <a:solidFill>
                  <a:schemeClr val="tx1"/>
                </a:solidFill>
              </a:rPr>
              <a:t>Adapted from original by Ed Youngblood </a:t>
            </a:r>
          </a:p>
          <a:p>
            <a:r>
              <a:rPr lang="en-US" sz="2000" dirty="0">
                <a:solidFill>
                  <a:schemeClr val="tx1"/>
                </a:solidFill>
              </a:rPr>
              <a:t>(South </a:t>
            </a:r>
            <a:r>
              <a:rPr lang="en-US" sz="2000" dirty="0" err="1">
                <a:solidFill>
                  <a:schemeClr val="tx1"/>
                </a:solidFill>
              </a:rPr>
              <a:t>Gwinett</a:t>
            </a:r>
            <a:r>
              <a:rPr lang="en-US" sz="2000" dirty="0">
                <a:solidFill>
                  <a:schemeClr val="tx1"/>
                </a:solidFill>
              </a:rPr>
              <a:t> High School, Lawrenceville, GA) </a:t>
            </a:r>
          </a:p>
          <a:p>
            <a:r>
              <a:rPr lang="en-US" sz="2000" dirty="0">
                <a:solidFill>
                  <a:schemeClr val="tx1"/>
                </a:solidFill>
              </a:rPr>
              <a:t>and from Lorraine </a:t>
            </a:r>
            <a:r>
              <a:rPr lang="en-US" sz="2000" dirty="0" err="1">
                <a:solidFill>
                  <a:schemeClr val="tx1"/>
                </a:solidFill>
              </a:rPr>
              <a:t>Cella’s</a:t>
            </a:r>
            <a:r>
              <a:rPr lang="en-US" sz="2000" dirty="0">
                <a:solidFill>
                  <a:schemeClr val="tx1"/>
                </a:solidFill>
              </a:rPr>
              <a:t> response to </a:t>
            </a:r>
            <a:r>
              <a:rPr lang="en-US" sz="2000" i="1" dirty="0">
                <a:solidFill>
                  <a:schemeClr val="tx1"/>
                </a:solidFill>
              </a:rPr>
              <a:t>English Journal’s</a:t>
            </a:r>
            <a:r>
              <a:rPr lang="en-US" sz="2000" dirty="0">
                <a:solidFill>
                  <a:schemeClr val="tx1"/>
                </a:solidFill>
              </a:rPr>
              <a:t> “The Round Table” October 1992. </a:t>
            </a:r>
          </a:p>
          <a:p>
            <a:endParaRPr lang="en-US" dirty="0"/>
          </a:p>
        </p:txBody>
      </p:sp>
    </p:spTree>
    <p:extLst>
      <p:ext uri="{BB962C8B-B14F-4D97-AF65-F5344CB8AC3E}">
        <p14:creationId xmlns:p14="http://schemas.microsoft.com/office/powerpoint/2010/main" val="10730951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LITERATURE CIRCLES</a:t>
            </a:r>
            <a:br>
              <a:rPr lang="en-US" dirty="0"/>
            </a:br>
            <a:endParaRPr lang="en-US" dirty="0"/>
          </a:p>
        </p:txBody>
      </p:sp>
      <p:sp>
        <p:nvSpPr>
          <p:cNvPr id="3" name="Content Placeholder 2"/>
          <p:cNvSpPr>
            <a:spLocks noGrp="1"/>
          </p:cNvSpPr>
          <p:nvPr>
            <p:ph idx="1"/>
          </p:nvPr>
        </p:nvSpPr>
        <p:spPr>
          <a:xfrm>
            <a:off x="1981200" y="1066800"/>
            <a:ext cx="8229600" cy="5410200"/>
          </a:xfrm>
        </p:spPr>
        <p:txBody>
          <a:bodyPr>
            <a:normAutofit fontScale="70000" lnSpcReduction="20000"/>
          </a:bodyPr>
          <a:lstStyle/>
          <a:p>
            <a:r>
              <a:rPr lang="en-US" dirty="0"/>
              <a:t>the goal of literature circles is to </a:t>
            </a:r>
            <a:r>
              <a:rPr lang="en-US" b="1" dirty="0"/>
              <a:t>facilitate peer-based learning</a:t>
            </a:r>
            <a:r>
              <a:rPr lang="en-US" dirty="0"/>
              <a:t>.</a:t>
            </a:r>
          </a:p>
          <a:p>
            <a:r>
              <a:rPr lang="en-US" dirty="0"/>
              <a:t>In literature circles, small groups of students gather to discuss a piece of literature in depth. The discussion is guided by students' responses to the text. </a:t>
            </a:r>
          </a:p>
          <a:p>
            <a:r>
              <a:rPr lang="en-US" dirty="0"/>
              <a:t>Students may talk about events and characters in the book, the author's craft, or their personal experiences related to the story. </a:t>
            </a:r>
          </a:p>
          <a:p>
            <a:r>
              <a:rPr lang="en-US" dirty="0"/>
              <a:t>Literature circles provide a way for students to engage in critical thinking and reflection as they read, discuss, and respond to books.</a:t>
            </a:r>
          </a:p>
          <a:p>
            <a:r>
              <a:rPr lang="en-US" dirty="0"/>
              <a:t> Collaboration is at the heart of this approach, where students not only share their understanding but also shape and add to it, fostering a sense of teamwork and shared learning.</a:t>
            </a:r>
          </a:p>
          <a:p>
            <a:r>
              <a:rPr lang="en-US" dirty="0"/>
              <a:t> Finally, literature circles guide students to a deeper understanding of what they read through structured discussions, providing a clear and directed path to comprehension, and extended written and artistic response.</a:t>
            </a:r>
          </a:p>
          <a:p>
            <a:endParaRPr lang="en-US" dirty="0"/>
          </a:p>
        </p:txBody>
      </p:sp>
    </p:spTree>
    <p:extLst>
      <p:ext uri="{BB962C8B-B14F-4D97-AF65-F5344CB8AC3E}">
        <p14:creationId xmlns:p14="http://schemas.microsoft.com/office/powerpoint/2010/main" val="9615559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a:t>
            </a:r>
          </a:p>
        </p:txBody>
      </p:sp>
      <p:sp>
        <p:nvSpPr>
          <p:cNvPr id="3" name="Content Placeholder 2"/>
          <p:cNvSpPr>
            <a:spLocks noGrp="1"/>
          </p:cNvSpPr>
          <p:nvPr>
            <p:ph idx="1"/>
          </p:nvPr>
        </p:nvSpPr>
        <p:spPr/>
        <p:txBody>
          <a:bodyPr>
            <a:normAutofit/>
          </a:bodyPr>
          <a:lstStyle/>
          <a:p>
            <a:pPr lvl="0"/>
            <a:r>
              <a:rPr lang="en-US" sz="2400" dirty="0">
                <a:latin typeface="Garamond" panose="02020404030301010803" pitchFamily="18" charset="0"/>
              </a:rPr>
              <a:t>THE DISCUSSION DIRECTOR develops a list of questions (at least 10) about the reading. Starts the discussion and makes sure the discussion stays on track. </a:t>
            </a:r>
          </a:p>
          <a:p>
            <a:pPr lvl="0"/>
            <a:r>
              <a:rPr lang="en-US" sz="2400" dirty="0">
                <a:latin typeface="Garamond" panose="02020404030301010803" pitchFamily="18" charset="0"/>
              </a:rPr>
              <a:t>THE PASSAGE MASTER locates a few special reading sections the class should reflect on. The idea is to help people notice the most significant passages of the text. </a:t>
            </a:r>
          </a:p>
          <a:p>
            <a:pPr lvl="0"/>
            <a:r>
              <a:rPr lang="en-US" sz="2400" dirty="0">
                <a:latin typeface="Garamond" panose="02020404030301010803" pitchFamily="18" charset="0"/>
              </a:rPr>
              <a:t>THE CONNECTOR finds connections between the reading and experiences as a reader. </a:t>
            </a:r>
          </a:p>
          <a:p>
            <a:pPr lvl="0"/>
            <a:r>
              <a:rPr lang="en-US" sz="2400" kern="1200" dirty="0">
                <a:effectLst/>
                <a:latin typeface="Garamond" panose="02020404030301010803" pitchFamily="18" charset="0"/>
                <a:ea typeface="Aptos" panose="020B0004020202020204" pitchFamily="34" charset="0"/>
                <a:cs typeface="Times New Roman" panose="02020603050405020304" pitchFamily="18" charset="0"/>
              </a:rPr>
              <a:t>CONFLICT MANAGER identifies and analyzes the different conflicts in the text.</a:t>
            </a:r>
          </a:p>
          <a:p>
            <a:pPr lvl="0"/>
            <a:r>
              <a:rPr lang="en-US" sz="2400" dirty="0">
                <a:latin typeface="Garamond" panose="02020404030301010803" pitchFamily="18" charset="0"/>
                <a:ea typeface="Aptos" panose="020B0004020202020204" pitchFamily="34" charset="0"/>
                <a:cs typeface="Times New Roman" panose="02020603050405020304" pitchFamily="18" charset="0"/>
              </a:rPr>
              <a:t>THE PLOT EXPERT</a:t>
            </a:r>
          </a:p>
          <a:p>
            <a:pPr lvl="0"/>
            <a:r>
              <a:rPr lang="en-US" sz="2400" kern="100" dirty="0">
                <a:effectLst/>
                <a:latin typeface="Garamond" panose="02020404030301010803" pitchFamily="18" charset="0"/>
                <a:ea typeface="Aptos" panose="020B0004020202020204" pitchFamily="34" charset="0"/>
                <a:cs typeface="Times New Roman" panose="02020603050405020304" pitchFamily="18" charset="0"/>
              </a:rPr>
              <a:t>THE SETTING OBSERVER</a:t>
            </a:r>
          </a:p>
          <a:p>
            <a:pPr lvl="0"/>
            <a:endParaRPr lang="en-US" sz="2400" dirty="0">
              <a:latin typeface="Garamond" panose="02020404030301010803" pitchFamily="18" charset="0"/>
            </a:endParaRPr>
          </a:p>
          <a:p>
            <a:endParaRPr lang="en-US" sz="2400" dirty="0">
              <a:latin typeface="Garamond" panose="02020404030301010803" pitchFamily="18" charset="0"/>
            </a:endParaRPr>
          </a:p>
        </p:txBody>
      </p:sp>
    </p:spTree>
    <p:extLst>
      <p:ext uri="{BB962C8B-B14F-4D97-AF65-F5344CB8AC3E}">
        <p14:creationId xmlns:p14="http://schemas.microsoft.com/office/powerpoint/2010/main" val="2737341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b="1" i="1" dirty="0">
                <a:solidFill>
                  <a:srgbClr val="FFFF00"/>
                </a:solidFill>
                <a:effectLst/>
                <a:latin typeface="Garamond" panose="02020404030301010803" pitchFamily="18" charset="0"/>
                <a:ea typeface="Times New Roman" panose="02020603050405020304" pitchFamily="18" charset="0"/>
              </a:rPr>
              <a:t>Responding</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b="1" i="1" dirty="0">
                <a:solidFill>
                  <a:srgbClr val="FFFF00"/>
                </a:solidFill>
                <a:effectLst/>
                <a:latin typeface="Garamond" panose="02020404030301010803" pitchFamily="18" charset="0"/>
                <a:ea typeface="Times New Roman" panose="02020603050405020304" pitchFamily="18" charset="0"/>
              </a:rPr>
              <a:t>Responding</a:t>
            </a:r>
            <a:r>
              <a:rPr lang="en-US" sz="2400" b="1" dirty="0">
                <a:effectLst/>
                <a:latin typeface="Garamond" panose="02020404030301010803" pitchFamily="18" charset="0"/>
                <a:ea typeface="Times New Roman" panose="02020603050405020304" pitchFamily="18" charset="0"/>
              </a:rPr>
              <a:t> </a:t>
            </a:r>
            <a:r>
              <a:rPr lang="en-US" sz="2400" dirty="0">
                <a:effectLst/>
                <a:latin typeface="Garamond" panose="02020404030301010803" pitchFamily="18" charset="0"/>
                <a:ea typeface="Times New Roman" panose="02020603050405020304" pitchFamily="18" charset="0"/>
              </a:rPr>
              <a:t>ranges from acquiescence to active response (e.g., reaction papers), completing assignments (e.g., the commonplace book entries), participating in discussion and small group activities, and engaging in new ideas, concepts, and theories. </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8</a:t>
            </a:fld>
            <a:endParaRPr lang="en-US" dirty="0"/>
          </a:p>
        </p:txBody>
      </p:sp>
    </p:spTree>
    <p:extLst>
      <p:ext uri="{BB962C8B-B14F-4D97-AF65-F5344CB8AC3E}">
        <p14:creationId xmlns:p14="http://schemas.microsoft.com/office/powerpoint/2010/main" val="1060369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37344-0DDF-D6EA-3A41-696A080050F0}"/>
              </a:ext>
            </a:extLst>
          </p:cNvPr>
          <p:cNvSpPr>
            <a:spLocks noGrp="1"/>
          </p:cNvSpPr>
          <p:nvPr>
            <p:ph type="title"/>
          </p:nvPr>
        </p:nvSpPr>
        <p:spPr/>
        <p:txBody>
          <a:bodyPr/>
          <a:lstStyle/>
          <a:p>
            <a:r>
              <a:rPr lang="en-US" sz="3200" kern="100" dirty="0">
                <a:effectLst/>
                <a:latin typeface="Garamond" panose="02020404030301010803" pitchFamily="18" charset="0"/>
                <a:ea typeface="Aptos" panose="020B0004020202020204" pitchFamily="34" charset="0"/>
                <a:cs typeface="Times New Roman" panose="02020603050405020304" pitchFamily="18" charset="0"/>
              </a:rPr>
              <a:t>AFFECTIVE DOMAIN (</a:t>
            </a:r>
            <a:r>
              <a:rPr lang="en-US" sz="3200" kern="100" cap="none" dirty="0">
                <a:effectLst/>
                <a:latin typeface="Garamond" panose="02020404030301010803" pitchFamily="18" charset="0"/>
                <a:ea typeface="Aptos" panose="020B0004020202020204" pitchFamily="34" charset="0"/>
                <a:cs typeface="Times New Roman" panose="02020603050405020304" pitchFamily="18" charset="0"/>
              </a:rPr>
              <a:t>cont.</a:t>
            </a:r>
            <a:r>
              <a:rPr lang="en-US" sz="3200" kern="100" dirty="0">
                <a:effectLst/>
                <a:latin typeface="Garamond" panose="02020404030301010803" pitchFamily="18" charset="0"/>
                <a:ea typeface="Aptos" panose="020B0004020202020204" pitchFamily="34" charset="0"/>
                <a:cs typeface="Times New Roman" panose="02020603050405020304" pitchFamily="18" charset="0"/>
              </a:rPr>
              <a:t>)</a:t>
            </a:r>
            <a:br>
              <a:rPr lang="en-US" sz="3200" kern="100" dirty="0">
                <a:effectLst/>
                <a:latin typeface="Garamond" panose="02020404030301010803" pitchFamily="18" charset="0"/>
                <a:ea typeface="Aptos" panose="020B0004020202020204" pitchFamily="34" charset="0"/>
                <a:cs typeface="Times New Roman" panose="02020603050405020304" pitchFamily="18" charset="0"/>
              </a:rPr>
            </a:br>
            <a:r>
              <a:rPr lang="en-US" sz="3200" b="1" i="1" dirty="0">
                <a:solidFill>
                  <a:srgbClr val="FFFF00"/>
                </a:solidFill>
                <a:effectLst/>
                <a:latin typeface="Garamond" panose="02020404030301010803" pitchFamily="18" charset="0"/>
                <a:ea typeface="Times New Roman" panose="02020603050405020304" pitchFamily="18" charset="0"/>
              </a:rPr>
              <a:t>Valuing</a:t>
            </a:r>
            <a:br>
              <a:rPr lang="en-US" sz="3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7346296-58E2-1B52-A04D-D1C2705FB312}"/>
              </a:ext>
            </a:extLst>
          </p:cNvPr>
          <p:cNvSpPr>
            <a:spLocks noGrp="1"/>
          </p:cNvSpPr>
          <p:nvPr>
            <p:ph sz="quarter" idx="31"/>
          </p:nvPr>
        </p:nvSpPr>
        <p:spPr>
          <a:xfrm>
            <a:off x="2593911" y="2102260"/>
            <a:ext cx="9190652" cy="3676649"/>
          </a:xfrm>
        </p:spPr>
        <p:txBody>
          <a:bodyPr/>
          <a:lstStyle/>
          <a:p>
            <a:pPr marL="0" marR="0"/>
            <a:r>
              <a:rPr lang="en-US" sz="2400" b="1" i="1" dirty="0">
                <a:solidFill>
                  <a:srgbClr val="FFFF00"/>
                </a:solidFill>
                <a:effectLst/>
                <a:latin typeface="Garamond" panose="02020404030301010803" pitchFamily="18" charset="0"/>
                <a:ea typeface="Times New Roman" panose="02020603050405020304" pitchFamily="18" charset="0"/>
              </a:rPr>
              <a:t>Valuing</a:t>
            </a:r>
            <a:r>
              <a:rPr lang="en-US" sz="2400" dirty="0">
                <a:effectLst/>
                <a:latin typeface="Garamond" panose="02020404030301010803" pitchFamily="18" charset="0"/>
                <a:ea typeface="Times New Roman" panose="02020603050405020304" pitchFamily="18" charset="0"/>
              </a:rPr>
              <a:t> is willing to be perceived by others as valuing certain ideas, materials, or phenomena. Spans simple acceptance of value to the more complex level of commitment. </a:t>
            </a:r>
            <a:endParaRPr lang="en-US" sz="2400" dirty="0">
              <a:effectLst/>
              <a:latin typeface="Times New Roman" panose="02020603050405020304" pitchFamily="18" charset="0"/>
              <a:ea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87B7A048-C8D1-14FB-8B39-37F4E319E85F}"/>
              </a:ext>
            </a:extLst>
          </p:cNvPr>
          <p:cNvSpPr>
            <a:spLocks noGrp="1"/>
          </p:cNvSpPr>
          <p:nvPr>
            <p:ph type="sldNum" sz="quarter" idx="12"/>
          </p:nvPr>
        </p:nvSpPr>
        <p:spPr/>
        <p:txBody>
          <a:bodyPr/>
          <a:lstStyle/>
          <a:p>
            <a:fld id="{FE024F78-56A6-7740-B68D-8D4D026EDF3F}" type="slidenum">
              <a:rPr lang="en-US" smtClean="0"/>
              <a:pPr/>
              <a:t>9</a:t>
            </a:fld>
            <a:endParaRPr lang="en-US" dirty="0"/>
          </a:p>
        </p:txBody>
      </p:sp>
    </p:spTree>
    <p:extLst>
      <p:ext uri="{BB962C8B-B14F-4D97-AF65-F5344CB8AC3E}">
        <p14:creationId xmlns:p14="http://schemas.microsoft.com/office/powerpoint/2010/main" val="4028620070"/>
      </p:ext>
    </p:extLst>
  </p:cSld>
  <p:clrMapOvr>
    <a:masterClrMapping/>
  </p:clrMapOvr>
</p:sld>
</file>

<file path=ppt/theme/theme1.xml><?xml version="1.0" encoding="utf-8"?>
<a:theme xmlns:a="http://schemas.openxmlformats.org/drawingml/2006/main" name="Custom">
  <a:themeElements>
    <a:clrScheme name="Custom 17">
      <a:dk1>
        <a:srgbClr val="000000"/>
      </a:dk1>
      <a:lt1>
        <a:srgbClr val="FFFFFF"/>
      </a:lt1>
      <a:dk2>
        <a:srgbClr val="FC4EFB"/>
      </a:dk2>
      <a:lt2>
        <a:srgbClr val="E7E6E6"/>
      </a:lt2>
      <a:accent1>
        <a:srgbClr val="FAF24C"/>
      </a:accent1>
      <a:accent2>
        <a:srgbClr val="5EFCAC"/>
      </a:accent2>
      <a:accent3>
        <a:srgbClr val="73EBF9"/>
      </a:accent3>
      <a:accent4>
        <a:srgbClr val="316CFC"/>
      </a:accent4>
      <a:accent5>
        <a:srgbClr val="B059FD"/>
      </a:accent5>
      <a:accent6>
        <a:srgbClr val="9405FC"/>
      </a:accent6>
      <a:hlink>
        <a:srgbClr val="FFFFFF"/>
      </a:hlink>
      <a:folHlink>
        <a:srgbClr val="FFFFFF"/>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36837_win32_SL_V11" id="{EAD6EF7B-6F25-4469-AF6A-07D6EB1461DD}" vid="{30FEA78B-2F89-4FF0-8415-E3920802C58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05301E-11B3-4B9D-A588-21F3C9809371}">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4137456-21FC-4AE2-8A94-BF06CAF2EB9B}">
  <ds:schemaRefs>
    <ds:schemaRef ds:uri="http://schemas.microsoft.com/sharepoint/v3/contenttype/forms"/>
  </ds:schemaRefs>
</ds:datastoreItem>
</file>

<file path=customXml/itemProps3.xml><?xml version="1.0" encoding="utf-8"?>
<ds:datastoreItem xmlns:ds="http://schemas.openxmlformats.org/officeDocument/2006/customXml" ds:itemID="{C77B561B-3A65-4A22-9691-EB838E7F9B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{2BE41383-59FD-472B-A895-56956A78C3FA}tf11936837_win32</Template>
  <TotalTime>3799</TotalTime>
  <Words>5947</Words>
  <Application>Microsoft Office PowerPoint</Application>
  <PresentationFormat>Widescreen</PresentationFormat>
  <Paragraphs>449</Paragraphs>
  <Slides>75</Slides>
  <Notes>16</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75</vt:i4>
      </vt:variant>
    </vt:vector>
  </HeadingPairs>
  <TitlesOfParts>
    <vt:vector size="91" baseType="lpstr">
      <vt:lpstr>Adobe Garamond Pro Bold</vt:lpstr>
      <vt:lpstr>Amasis MT Pro Medium</vt:lpstr>
      <vt:lpstr>Aptos</vt:lpstr>
      <vt:lpstr>Aptos Display</vt:lpstr>
      <vt:lpstr>Arial</vt:lpstr>
      <vt:lpstr>Arial Nova</vt:lpstr>
      <vt:lpstr>Biome</vt:lpstr>
      <vt:lpstr>Calibri</vt:lpstr>
      <vt:lpstr>Garamond</vt:lpstr>
      <vt:lpstr>Times New Roman</vt:lpstr>
      <vt:lpstr>Wingdings</vt:lpstr>
      <vt:lpstr>Custom</vt:lpstr>
      <vt:lpstr>Office Theme</vt:lpstr>
      <vt:lpstr>1_Office Theme</vt:lpstr>
      <vt:lpstr>2_Office Theme</vt:lpstr>
      <vt:lpstr>3_Office Theme</vt:lpstr>
      <vt:lpstr>STRATEGIES  TO ENSURE STUDENT SUCCESS IN THE ENGLISH CLASSROOM Oumar Chérif Diop </vt:lpstr>
      <vt:lpstr>PowerPoint Presentation</vt:lpstr>
      <vt:lpstr>The Expectancy-Value theory</vt:lpstr>
      <vt:lpstr>Self-efficacy</vt:lpstr>
      <vt:lpstr>AFFECTIVE DOMAIN (Barkley and Howell 83) </vt:lpstr>
      <vt:lpstr>AFFECTIVE DOMAIN (cont.) </vt:lpstr>
      <vt:lpstr>AFFECTIVE DOMAIN (cont.) Receiving </vt:lpstr>
      <vt:lpstr>AFFECTIVE DOMAIN (cont.) Responding </vt:lpstr>
      <vt:lpstr>AFFECTIVE DOMAIN (cont.) Valuing </vt:lpstr>
      <vt:lpstr>AFFECTIVE DOMAIN (cont.) Organization </vt:lpstr>
      <vt:lpstr>AFFECTIVE DOMAIN (cont.) value </vt:lpstr>
      <vt:lpstr>PowerPoint Presentation</vt:lpstr>
      <vt:lpstr>PowerPoint Presentation</vt:lpstr>
      <vt:lpstr>PowerPoint Presentation</vt:lpstr>
      <vt:lpstr>PRE-COURSE SURVEY</vt:lpstr>
      <vt:lpstr>PowerPoint Presentation</vt:lpstr>
      <vt:lpstr>SCAFFOLDING</vt:lpstr>
      <vt:lpstr>learner's developmental level</vt:lpstr>
      <vt:lpstr>The zone of proximal development</vt:lpstr>
      <vt:lpstr>The zone of proximal development</vt:lpstr>
      <vt:lpstr>The zone of proximal development</vt:lpstr>
      <vt:lpstr>PowerPoint Presentation</vt:lpstr>
      <vt:lpstr>Wood, Bruner, and Ross (1976)</vt:lpstr>
      <vt:lpstr>SCAFFOLDING:  8 key features </vt:lpstr>
      <vt:lpstr>1. Intentionality</vt:lpstr>
      <vt:lpstr>2. Appropriateness</vt:lpstr>
      <vt:lpstr>3. Structure</vt:lpstr>
      <vt:lpstr>4. Internalization</vt:lpstr>
      <vt:lpstr>5. Intersubjectivity.</vt:lpstr>
      <vt:lpstr>6. Ongoing diagnosis</vt:lpstr>
      <vt:lpstr>7. Dialogic and interactive</vt:lpstr>
      <vt:lpstr>8. Fading</vt:lpstr>
      <vt:lpstr>PowerPoint Presentation</vt:lpstr>
      <vt:lpstr>DEFINITION</vt:lpstr>
      <vt:lpstr>PowerPoint Presentation</vt:lpstr>
      <vt:lpstr>WHY USE  ANTICIPATION GUIDES? </vt:lpstr>
      <vt:lpstr>HOW TO CREATE AND USE ANTICIPATION GUIDES </vt:lpstr>
      <vt:lpstr>STUDENTS USE THE GUIDE AS THEY WORK THROUGH THREE STEPS: </vt:lpstr>
      <vt:lpstr>The Hunger Games  Anticipation Guide</vt:lpstr>
      <vt:lpstr>PowerPoint Presentation</vt:lpstr>
      <vt:lpstr>PowerPoint Presentation</vt:lpstr>
      <vt:lpstr>WHAT IS "COMMONPLACING"  </vt:lpstr>
      <vt:lpstr>WHAT IS A COMMONPLACE BOOK? </vt:lpstr>
      <vt:lpstr>COMMONPLACE BOOK COMMENTS </vt:lpstr>
      <vt:lpstr>PowerPoint Presentation</vt:lpstr>
      <vt:lpstr>CROSS-REFERENCE</vt:lpstr>
      <vt:lpstr>A GOOD COMMONPLACE BOOK CHOICE of QUOTATIONS </vt:lpstr>
      <vt:lpstr>A GOOD COMMONPLACE BOOK COMMENTARIES </vt:lpstr>
      <vt:lpstr>A GOOD COMMONPLACE BOOK </vt:lpstr>
      <vt:lpstr>PowerPoint Presentation</vt:lpstr>
      <vt:lpstr>PowerPoint Presentation</vt:lpstr>
      <vt:lpstr>SAMPLE ENTRIES</vt:lpstr>
      <vt:lpstr>SAMPLE COMMONPLACE BOOK ENTRY </vt:lpstr>
      <vt:lpstr>SAMPLE COMMONPLACE BOOK ENTRY </vt:lpstr>
      <vt:lpstr>GROUP  WORK</vt:lpstr>
      <vt:lpstr>GROUP WORK</vt:lpstr>
      <vt:lpstr>GROUP WORK BENEFITS</vt:lpstr>
      <vt:lpstr>INCREASED INDIVIDUAL ACHIEVEMENT</vt:lpstr>
      <vt:lpstr>ENHANCED COMMUNICATION</vt:lpstr>
      <vt:lpstr>GROUP  WORK TECHNIQUES</vt:lpstr>
      <vt:lpstr>Think-Pair-Share </vt:lpstr>
      <vt:lpstr>Structured Controversy</vt:lpstr>
      <vt:lpstr>Roundtable </vt:lpstr>
      <vt:lpstr> Three-Step Interview </vt:lpstr>
      <vt:lpstr>Reciprocal Peer Questioning </vt:lpstr>
      <vt:lpstr>Snowballing</vt:lpstr>
      <vt:lpstr>Talking Triads </vt:lpstr>
      <vt:lpstr>the Jigsaw method </vt:lpstr>
      <vt:lpstr>the Jigsaw method https://www.teachervision.com/group-work/jigsaw-groups-for-cooperative-learning </vt:lpstr>
      <vt:lpstr>Jigsaw Groups:</vt:lpstr>
      <vt:lpstr>Expert Groups:</vt:lpstr>
      <vt:lpstr>PowerPoint Presentation</vt:lpstr>
      <vt:lpstr>LITERATURE CIRCLES </vt:lpstr>
      <vt:lpstr>LITERATURE CIRCLES </vt:lpstr>
      <vt:lpstr>ROLES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Oumar Diop</dc:creator>
  <cp:lastModifiedBy>Oumar Diop</cp:lastModifiedBy>
  <cp:revision>18</cp:revision>
  <dcterms:created xsi:type="dcterms:W3CDTF">2024-05-03T11:34:00Z</dcterms:created>
  <dcterms:modified xsi:type="dcterms:W3CDTF">2024-05-13T12:26:14Z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