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2" r:id="rId6"/>
    <p:sldId id="264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98002E"/>
    <a:srgbClr val="FF002E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522" autoAdjust="0"/>
  </p:normalViewPr>
  <p:slideViewPr>
    <p:cSldViewPr showGuides="1"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15"/>
    </p:cViewPr>
  </p:outlin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19A648CE-C5A8-4589-8CCF-69E4D545625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769A7729-F787-41AE-9B1E-F9BB4E42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536B4E82-859A-4BFD-BC3B-D0B52A94D13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341CDBD9-AD56-4C15-B7E3-9C0F1DBF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Smith, J. D. (2010). Inaugurating the Study of Animal Metacognition. </a:t>
            </a:r>
            <a:r>
              <a:rPr lang="en-US" i="1" dirty="0" smtClean="0"/>
              <a:t>International Journal of Comparative Psychology</a:t>
            </a:r>
            <a:r>
              <a:rPr lang="en-US" dirty="0" smtClean="0"/>
              <a:t>, </a:t>
            </a:r>
            <a:r>
              <a:rPr lang="en-US" i="1" dirty="0" smtClean="0"/>
              <a:t>23</a:t>
            </a:r>
            <a:r>
              <a:rPr lang="en-US" dirty="0" smtClean="0"/>
              <a:t>(3), 401–413.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DBD9-AD56-4C15-B7E3-9C0F1DBF2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DBD9-AD56-4C15-B7E3-9C0F1DBF2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DBD9-AD56-4C15-B7E3-9C0F1DBF2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7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6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3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FFC425"/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0" y="429768"/>
            <a:ext cx="9144000" cy="7315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47104" y="5547284"/>
            <a:ext cx="2395888" cy="10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6B55-0193-4E4C-A5C3-1916B976E63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E110-8101-4664-8155-77B913BC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ultyfocus.com/articles/teaching-and-learning/using-metacognition-reframe-thinking-learning-styl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8096" y="34036"/>
            <a:ext cx="4315968" cy="329183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960120" y="1102311"/>
            <a:ext cx="7772400" cy="902971"/>
          </a:xfrm>
        </p:spPr>
        <p:txBody>
          <a:bodyPr/>
          <a:lstStyle/>
          <a:p>
            <a:r>
              <a:rPr lang="en-US" sz="4800" b="1" dirty="0" smtClean="0"/>
              <a:t>Metacognition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52544" y="3043584"/>
            <a:ext cx="4593336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Hillary H. Steiner, Ph.D.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Faculty Fellow for Learning-Centered Teaching</a:t>
            </a:r>
          </a:p>
          <a:p>
            <a:pPr>
              <a:lnSpc>
                <a:spcPct val="110000"/>
              </a:lnSpc>
            </a:pP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dirty="0" smtClean="0"/>
              <a:t>Associate </a:t>
            </a:r>
            <a:r>
              <a:rPr lang="en-US" dirty="0"/>
              <a:t>Professor of Educational </a:t>
            </a:r>
            <a:r>
              <a:rPr lang="en-US" dirty="0" smtClean="0"/>
              <a:t>Psychology,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Department </a:t>
            </a:r>
            <a:r>
              <a:rPr lang="en-US" dirty="0"/>
              <a:t>of First-Year and Transition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3787"/>
            <a:ext cx="4498848" cy="30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6072"/>
            <a:ext cx="8229600" cy="841566"/>
          </a:xfrm>
        </p:spPr>
        <p:txBody>
          <a:bodyPr/>
          <a:lstStyle/>
          <a:p>
            <a:r>
              <a:rPr lang="en-US" dirty="0" smtClean="0"/>
              <a:t>But first</a:t>
            </a:r>
            <a:r>
              <a:rPr lang="mr-IN" dirty="0" smtClean="0"/>
              <a:t>…</a:t>
            </a:r>
            <a:r>
              <a:rPr lang="en-US" dirty="0" smtClean="0"/>
              <a:t> a memory task!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 will read a list of words, which you’ll need to remember later.</a:t>
            </a:r>
          </a:p>
          <a:p>
            <a:endParaRPr lang="en-US" sz="2400" dirty="0"/>
          </a:p>
          <a:p>
            <a:r>
              <a:rPr lang="en-US" sz="2400" dirty="0" smtClean="0"/>
              <a:t>There were 20 words in the list. How many do you think you’ll remember?</a:t>
            </a:r>
          </a:p>
          <a:p>
            <a:r>
              <a:rPr lang="en-US" sz="2400" dirty="0" smtClean="0"/>
              <a:t>Grade yourself.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5855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964"/>
            <a:ext cx="8229600" cy="1143000"/>
          </a:xfrm>
        </p:spPr>
        <p:txBody>
          <a:bodyPr/>
          <a:lstStyle/>
          <a:p>
            <a:r>
              <a:rPr lang="en-US" dirty="0" smtClean="0"/>
              <a:t>Metacognitive Learners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525963"/>
          </a:xfrm>
        </p:spPr>
        <p:txBody>
          <a:bodyPr/>
          <a:lstStyle/>
          <a:p>
            <a:r>
              <a:rPr lang="en-US" sz="3000" dirty="0" smtClean="0"/>
              <a:t>Are able to accurately assess what they know and don’t know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How many </a:t>
            </a:r>
            <a:r>
              <a:rPr lang="en-US" sz="1800" i="1" dirty="0" smtClean="0">
                <a:solidFill>
                  <a:srgbClr val="FF0000"/>
                </a:solidFill>
              </a:rPr>
              <a:t>did </a:t>
            </a:r>
            <a:r>
              <a:rPr lang="en-US" sz="1800" i="1" dirty="0">
                <a:solidFill>
                  <a:srgbClr val="FF0000"/>
                </a:solidFill>
              </a:rPr>
              <a:t>you think </a:t>
            </a:r>
            <a:r>
              <a:rPr lang="en-US" sz="1800" i="1" dirty="0" smtClean="0">
                <a:solidFill>
                  <a:srgbClr val="FF0000"/>
                </a:solidFill>
              </a:rPr>
              <a:t>you’d </a:t>
            </a:r>
            <a:r>
              <a:rPr lang="en-US" sz="1800" i="1" dirty="0">
                <a:solidFill>
                  <a:srgbClr val="FF0000"/>
                </a:solidFill>
              </a:rPr>
              <a:t>remember?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Choose and use appropriate learning strategies for the task, often based on prior </a:t>
            </a:r>
            <a:r>
              <a:rPr lang="en-US" sz="3000" dirty="0"/>
              <a:t>experience </a:t>
            </a:r>
            <a:r>
              <a:rPr lang="en-US" sz="1800" i="1" dirty="0">
                <a:solidFill>
                  <a:srgbClr val="FF0000"/>
                </a:solidFill>
              </a:rPr>
              <a:t>What were your </a:t>
            </a:r>
            <a:r>
              <a:rPr lang="en-US" sz="1800" i="1" dirty="0" smtClean="0">
                <a:solidFill>
                  <a:srgbClr val="FF0000"/>
                </a:solidFill>
              </a:rPr>
              <a:t>strategies? How </a:t>
            </a:r>
            <a:r>
              <a:rPr lang="en-US" sz="1800" i="1" dirty="0">
                <a:solidFill>
                  <a:srgbClr val="FF0000"/>
                </a:solidFill>
              </a:rPr>
              <a:t>did you know that those strategies might work</a:t>
            </a:r>
            <a:r>
              <a:rPr lang="en-US" sz="1800" i="1" dirty="0" smtClean="0">
                <a:solidFill>
                  <a:srgbClr val="FF0000"/>
                </a:solidFill>
              </a:rPr>
              <a:t>?</a:t>
            </a:r>
            <a:endParaRPr lang="en-US" dirty="0" smtClean="0"/>
          </a:p>
          <a:p>
            <a:r>
              <a:rPr lang="en-US" sz="3000" dirty="0" smtClean="0"/>
              <a:t>Reflect on their thinking </a:t>
            </a:r>
            <a:r>
              <a:rPr lang="en-US" sz="3000" i="1" dirty="0" smtClean="0"/>
              <a:t>before, during, and after</a:t>
            </a:r>
            <a:r>
              <a:rPr lang="en-US" sz="3000" dirty="0" smtClean="0"/>
              <a:t> the </a:t>
            </a:r>
            <a:r>
              <a:rPr lang="en-US" sz="3000" dirty="0"/>
              <a:t>task </a:t>
            </a:r>
            <a:r>
              <a:rPr lang="en-US" sz="1800" i="1" dirty="0" smtClean="0">
                <a:solidFill>
                  <a:srgbClr val="FF0000"/>
                </a:solidFill>
              </a:rPr>
              <a:t>Did you change strategies midway through? What </a:t>
            </a:r>
            <a:r>
              <a:rPr lang="en-US" sz="1800" i="1" dirty="0">
                <a:solidFill>
                  <a:srgbClr val="FF0000"/>
                </a:solidFill>
              </a:rPr>
              <a:t>would you do differently next time</a:t>
            </a:r>
            <a:r>
              <a:rPr lang="en-US" sz="1800" i="1" dirty="0" smtClean="0">
                <a:solidFill>
                  <a:srgbClr val="FF0000"/>
                </a:solidFill>
              </a:rPr>
              <a:t>? </a:t>
            </a:r>
            <a:endParaRPr lang="en-US" dirty="0" smtClean="0"/>
          </a:p>
          <a:p>
            <a:r>
              <a:rPr lang="en-US" sz="3000" dirty="0" smtClean="0"/>
              <a:t>Use their external resources </a:t>
            </a:r>
            <a:r>
              <a:rPr lang="en-US" sz="3000" dirty="0"/>
              <a:t>wisely </a:t>
            </a:r>
            <a:r>
              <a:rPr lang="en-US" sz="1800" i="1" dirty="0">
                <a:solidFill>
                  <a:srgbClr val="FF0000"/>
                </a:solidFill>
              </a:rPr>
              <a:t>Would it have helped if I had told you more about the task?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89320"/>
            <a:ext cx="57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Metacognition is different from the idea of learning styles! For more information, see the article linked </a:t>
            </a:r>
            <a:r>
              <a:rPr lang="en-US" i="1" dirty="0" smtClean="0">
                <a:hlinkClick r:id="rId2"/>
              </a:rPr>
              <a:t>here</a:t>
            </a:r>
            <a:r>
              <a:rPr lang="en-US" i="1" dirty="0" smtClean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6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502920"/>
            <a:ext cx="8705088" cy="914718"/>
          </a:xfrm>
        </p:spPr>
        <p:txBody>
          <a:bodyPr/>
          <a:lstStyle/>
          <a:p>
            <a:r>
              <a:rPr lang="en-US" dirty="0" smtClean="0"/>
              <a:t>So, how can we put </a:t>
            </a:r>
            <a:r>
              <a:rPr lang="en-US" smtClean="0"/>
              <a:t>this into action?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676879"/>
            <a:ext cx="8430768" cy="444928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  <a:p>
            <a:r>
              <a:rPr lang="en-US" sz="2800" dirty="0" smtClean="0"/>
              <a:t>Integrate simple (and if possible, more complex) activities into your course</a:t>
            </a:r>
          </a:p>
          <a:p>
            <a:r>
              <a:rPr lang="en-US" sz="2800" dirty="0" smtClean="0"/>
              <a:t>Don’t forget to be metacognitive yourself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417638"/>
            <a:ext cx="4462272" cy="251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4488" y="167687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Tell students about </a:t>
            </a:r>
            <a:r>
              <a:rPr lang="en-US" sz="2800" dirty="0" smtClean="0"/>
              <a:t>metacognition</a:t>
            </a:r>
          </a:p>
          <a:p>
            <a:endParaRPr lang="en-US" sz="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74488" y="2754097"/>
            <a:ext cx="3602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Build metacognition into the culture of your course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73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24"/>
            <a:ext cx="8229600" cy="768414"/>
          </a:xfrm>
        </p:spPr>
        <p:txBody>
          <a:bodyPr/>
          <a:lstStyle/>
          <a:p>
            <a:r>
              <a:rPr lang="en-US" dirty="0" smtClean="0"/>
              <a:t>Metacognition Resources at KSU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112"/>
            <a:ext cx="8229600" cy="4087051"/>
          </a:xfrm>
        </p:spPr>
        <p:txBody>
          <a:bodyPr/>
          <a:lstStyle/>
          <a:p>
            <a:r>
              <a:rPr lang="en-US" dirty="0" smtClean="0"/>
              <a:t>For you</a:t>
            </a:r>
            <a:r>
              <a:rPr lang="mr-IN" dirty="0" smtClean="0"/>
              <a:t>…</a:t>
            </a:r>
            <a:r>
              <a:rPr lang="en-US" dirty="0" smtClean="0"/>
              <a:t> CETL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Consultations</a:t>
            </a:r>
          </a:p>
          <a:p>
            <a:r>
              <a:rPr lang="en-US" dirty="0" smtClean="0"/>
              <a:t>For your students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KSU Learning Center (coming soon!)</a:t>
            </a:r>
          </a:p>
          <a:p>
            <a:pPr lvl="1"/>
            <a:r>
              <a:rPr lang="en-US" dirty="0" smtClean="0"/>
              <a:t>First-year seminar updates</a:t>
            </a:r>
          </a:p>
          <a:p>
            <a:pPr lvl="1"/>
            <a:endParaRPr lang="en-US" dirty="0"/>
          </a:p>
          <a:p>
            <a:r>
              <a:rPr lang="en-US" dirty="0" smtClean="0"/>
              <a:t>Time for Q&amp;A!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44" y="1673352"/>
            <a:ext cx="1700784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31949</TotalTime>
  <Words>279</Words>
  <Application>Microsoft Office PowerPoint</Application>
  <PresentationFormat>On-screen Show (4:3)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Mangal</vt:lpstr>
      <vt:lpstr>Verdana</vt:lpstr>
      <vt:lpstr>Office Theme</vt:lpstr>
      <vt:lpstr>1_Office Theme</vt:lpstr>
      <vt:lpstr>Metacognition</vt:lpstr>
      <vt:lpstr>But first… a memory task!</vt:lpstr>
      <vt:lpstr>Metacognitive Learners…</vt:lpstr>
      <vt:lpstr>So, how can we put this into action?</vt:lpstr>
      <vt:lpstr>Metacognition Resources at KSU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Esther S</dc:creator>
  <cp:lastModifiedBy>Carmen Skaggs</cp:lastModifiedBy>
  <cp:revision>222</cp:revision>
  <cp:lastPrinted>2015-02-15T05:08:23Z</cp:lastPrinted>
  <dcterms:created xsi:type="dcterms:W3CDTF">2014-06-06T10:44:30Z</dcterms:created>
  <dcterms:modified xsi:type="dcterms:W3CDTF">2018-02-06T15:53:21Z</dcterms:modified>
</cp:coreProperties>
</file>